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1"/>
  </p:notesMasterIdLst>
  <p:handoutMasterIdLst>
    <p:handoutMasterId r:id="rId22"/>
  </p:handoutMasterIdLst>
  <p:sldIdLst>
    <p:sldId id="256" r:id="rId2"/>
    <p:sldId id="523" r:id="rId3"/>
    <p:sldId id="517" r:id="rId4"/>
    <p:sldId id="524" r:id="rId5"/>
    <p:sldId id="526" r:id="rId6"/>
    <p:sldId id="504" r:id="rId7"/>
    <p:sldId id="552" r:id="rId8"/>
    <p:sldId id="512" r:id="rId9"/>
    <p:sldId id="505" r:id="rId10"/>
    <p:sldId id="519" r:id="rId11"/>
    <p:sldId id="527" r:id="rId12"/>
    <p:sldId id="550" r:id="rId13"/>
    <p:sldId id="539" r:id="rId14"/>
    <p:sldId id="540" r:id="rId15"/>
    <p:sldId id="528" r:id="rId16"/>
    <p:sldId id="529" r:id="rId17"/>
    <p:sldId id="546" r:id="rId18"/>
    <p:sldId id="587" r:id="rId19"/>
    <p:sldId id="58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703"/>
  </p:normalViewPr>
  <p:slideViewPr>
    <p:cSldViewPr>
      <p:cViewPr varScale="1">
        <p:scale>
          <a:sx n="107" d="100"/>
          <a:sy n="107" d="100"/>
        </p:scale>
        <p:origin x="176" y="8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7A165-4FDD-49E5-9F6D-D505BB88ABC6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4C105-889D-45AE-A412-73DB489C5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24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12DD9-5214-4F09-A917-0755DC49A4D5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A5BA5-4C4A-4C12-9934-7DE5F3F1D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62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779403"/>
            <a:ext cx="10977432" cy="57563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3600" u="sng" kern="1200" dirty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04E000B-DC08-6C4D-9414-D068BFFB320D}"/>
              </a:ext>
            </a:extLst>
          </p:cNvPr>
          <p:cNvSpPr txBox="1">
            <a:spLocks/>
          </p:cNvSpPr>
          <p:nvPr userDrawn="1"/>
        </p:nvSpPr>
        <p:spPr>
          <a:xfrm>
            <a:off x="749301" y="3346618"/>
            <a:ext cx="53467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Paul Rosen</a:t>
            </a:r>
            <a:br>
              <a:rPr lang="en-US" dirty="0"/>
            </a:br>
            <a:r>
              <a:rPr lang="en-US" dirty="0"/>
              <a:t>Assistant Professor</a:t>
            </a:r>
            <a:br>
              <a:rPr lang="en-US" dirty="0"/>
            </a:br>
            <a:r>
              <a:rPr lang="en-US" dirty="0"/>
              <a:t>University of South Florida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FEC5CEB5-FFF5-064D-9948-3644B345D677}"/>
              </a:ext>
            </a:extLst>
          </p:cNvPr>
          <p:cNvSpPr txBox="1">
            <a:spLocks/>
          </p:cNvSpPr>
          <p:nvPr userDrawn="1"/>
        </p:nvSpPr>
        <p:spPr>
          <a:xfrm>
            <a:off x="749301" y="4836803"/>
            <a:ext cx="7356107" cy="268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kern="0" baseline="0" dirty="0"/>
              <a:t>Some slides from Valentina </a:t>
            </a:r>
            <a:r>
              <a:rPr lang="en-US" sz="1400" kern="0" baseline="0" dirty="0" err="1"/>
              <a:t>Korzhova</a:t>
            </a:r>
            <a:endParaRPr lang="en-US" sz="1400" kern="0" baseline="0" dirty="0"/>
          </a:p>
        </p:txBody>
      </p:sp>
    </p:spTree>
    <p:extLst>
      <p:ext uri="{BB962C8B-B14F-4D97-AF65-F5344CB8AC3E}">
        <p14:creationId xmlns:p14="http://schemas.microsoft.com/office/powerpoint/2010/main" val="342693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827733"/>
            <a:ext cx="10876027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731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0965" y="827733"/>
            <a:ext cx="5707114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738352" y="827733"/>
            <a:ext cx="4982613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6944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827733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9044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7910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1923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2694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493" y="827733"/>
            <a:ext cx="7715014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10045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520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57986" y="1205309"/>
            <a:ext cx="10876027" cy="4824960"/>
          </a:xfrm>
        </p:spPr>
        <p:txBody>
          <a:bodyPr anchor="ctr"/>
          <a:lstStyle>
            <a:lvl1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3600" u="none" cap="small" baseline="0">
                <a:latin typeface="Gill Sans MT" panose="020B0502020104020203" pitchFamily="34" charset="0"/>
              </a:defRPr>
            </a:lvl1pPr>
            <a:lvl2pPr marL="914400" indent="-457200" algn="l" defTabSz="1371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1371600" indent="-4572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  <a:defRPr sz="2399">
                <a:latin typeface="Gill Sans MT" panose="020B0502020104020203" pitchFamily="34" charset="0"/>
              </a:defRPr>
            </a:lvl3pPr>
            <a:lvl4pPr marL="1600118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4pPr>
            <a:lvl5pPr marL="2057295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832AF1-0049-D344-9F72-DA41467F3A6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66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514600"/>
            <a:ext cx="10977432" cy="297180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3200" dirty="0" smtClean="0">
                <a:latin typeface="Gill Sans MT" panose="020B0502020104020203" pitchFamily="34" charset="0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737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4038600"/>
            <a:ext cx="5144373" cy="1991668"/>
          </a:xfrm>
        </p:spPr>
        <p:txBody>
          <a:bodyPr anchor="ctr"/>
          <a:lstStyle>
            <a:lvl1pPr marL="548612" indent="0" algn="r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4000" u="sng" cap="small" baseline="0"/>
            </a:lvl1pPr>
            <a:lvl2pPr marL="894213" indent="-342882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800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825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3857507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344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827733"/>
            <a:ext cx="5144373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283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6429179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067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7715014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924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9000850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274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1187441" y="6048131"/>
            <a:ext cx="1004559" cy="80367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BF48-6E0A-4E37-BB05-8DF70571673D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DC48-6C90-4ACC-914B-6AEB40FF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2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91435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588" indent="-228588" algn="l" defTabSz="91435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76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2942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11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29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47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 4521: Introduction to Computational Geometry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Delaunay Triangulation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326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9"/>
                <a:ext cx="7571614" cy="4824960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dirty="0"/>
                  <a:t>Each node of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corresponds to a region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r>
                  <a:rPr lang="en-US" altLang="en-US" dirty="0"/>
                  <a:t>The boundary of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is the convex hull of sites</a:t>
                </a:r>
              </a:p>
              <a:p>
                <a:r>
                  <a:rPr lang="en-US" altLang="en-US" dirty="0"/>
                  <a:t>The interior of each (triangle) face of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contains no sites </a:t>
                </a:r>
              </a:p>
            </p:txBody>
          </p:sp>
        </mc:Choice>
        <mc:Fallback xmlns="">
          <p:sp>
            <p:nvSpPr>
              <p:cNvPr id="2560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7571614" cy="4824960"/>
              </a:xfrm>
              <a:blipFill>
                <a:blip r:embed="rId2"/>
                <a:stretch>
                  <a:fillRect l="-2178" r="-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6BAA90-0123-0442-BE68-58B3C1489A8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82ED1-324D-7540-8C63-913D67671E1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Properties of Delaunay Triangulations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981200"/>
            <a:ext cx="28479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2949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9"/>
                <a:ext cx="10876027" cy="1537891"/>
              </a:xfrm>
            </p:spPr>
            <p:txBody>
              <a:bodyPr/>
              <a:lstStyle/>
              <a:p>
                <a:r>
                  <a:rPr lang="en-US" altLang="en-US" dirty="0"/>
                  <a:t>The boundary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𝐷𝑇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is convex hull of the sites. </a:t>
                </a:r>
              </a:p>
            </p:txBody>
          </p:sp>
        </mc:Choice>
        <mc:Fallback xmlns="">
          <p:sp>
            <p:nvSpPr>
              <p:cNvPr id="1843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10876027" cy="1537891"/>
              </a:xfrm>
              <a:blipFill>
                <a:blip r:embed="rId2"/>
                <a:stretch>
                  <a:fillRect l="-1517" r="-1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4450E-20E5-5841-9518-43A85D51844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8A428-89F4-A341-A324-87DF73EE17D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Convex Hull</a:t>
            </a:r>
            <a:endParaRPr lang="en-US" dirty="0"/>
          </a:p>
        </p:txBody>
      </p:sp>
      <p:pic>
        <p:nvPicPr>
          <p:cNvPr id="184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267" y="2743200"/>
            <a:ext cx="4843463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2764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449389"/>
            <a:ext cx="3981450" cy="193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Let T be a triangulation of S</a:t>
                </a:r>
              </a:p>
              <a:p>
                <a:r>
                  <a:rPr lang="en-US" dirty="0"/>
                  <a:t>Angle sequence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Sequence of all the angles of the triangle of T in non-decreasing order</a:t>
                </a:r>
              </a:p>
              <a:p>
                <a:r>
                  <a:rPr lang="en-US" dirty="0"/>
                  <a:t>Example: Angle Sequence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Comparison: Let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𝒯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𝒯</m:t>
                        </m:r>
                      </m:e>
                      <m:sup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be two triangulation of S. We compare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𝒯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𝒯</m:t>
                        </m:r>
                      </m:e>
                      <m:sup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) in lexicographical order</a:t>
                </a:r>
              </a:p>
              <a:p>
                <a:r>
                  <a:rPr lang="en-US" dirty="0"/>
                  <a:t>Example:{1,1,3,4,5} &lt;{1,2,5,6,7}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284" t="-1312" r="-700" b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479921-5B4F-CC4B-B6D1-E249685AD3D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BD0E16F-687E-2C48-9AD7-1CECF80819F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/>
              <a:t>Triangulation Maximizing the Minimum Angle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66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2995216"/>
          </a:xfrm>
        </p:spPr>
        <p:txBody>
          <a:bodyPr>
            <a:normAutofit lnSpcReduction="10000"/>
          </a:bodyPr>
          <a:lstStyle/>
          <a:p>
            <a:r>
              <a:rPr lang="en-US" altLang="en-US" b="1" dirty="0"/>
              <a:t>Theorem</a:t>
            </a:r>
            <a:r>
              <a:rPr lang="en-US" altLang="en-US" dirty="0"/>
              <a:t>: Let S be a set of points in general position. Then the angle sequence of DT (S) is maximal among all triangulations of S.</a:t>
            </a:r>
          </a:p>
          <a:p>
            <a:pPr lvl="1"/>
            <a:r>
              <a:rPr lang="en-US" altLang="en-US" dirty="0"/>
              <a:t>So the Delaunay triangulation maximizes the minimum angle.</a:t>
            </a:r>
          </a:p>
          <a:p>
            <a:pPr lvl="1"/>
            <a:r>
              <a:rPr lang="en-US" altLang="en-US" dirty="0"/>
              <a:t>Intuition: Avoids skinny triangles.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1ABAC-3C89-7A44-B9B9-EE0167E7F75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D81D7-2C3C-304F-92F1-09963E91359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Optimality of the Delaunay Triangulation</a:t>
            </a:r>
            <a:endParaRPr lang="en-US" dirty="0"/>
          </a:p>
        </p:txBody>
      </p:sp>
      <p:pic>
        <p:nvPicPr>
          <p:cNvPr id="307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62" y="4216359"/>
            <a:ext cx="6772274" cy="2591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1776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2"/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1766491"/>
          </a:xfrm>
        </p:spPr>
        <p:txBody>
          <a:bodyPr/>
          <a:lstStyle/>
          <a:p>
            <a:r>
              <a:rPr lang="en-US" altLang="en-US" dirty="0"/>
              <a:t>Proof: Idea </a:t>
            </a:r>
          </a:p>
          <a:p>
            <a:pPr lvl="1"/>
            <a:r>
              <a:rPr lang="en-US" altLang="en-US" dirty="0"/>
              <a:t>Flip edges to ensure the circumcircle property.</a:t>
            </a:r>
          </a:p>
          <a:p>
            <a:pPr lvl="1"/>
            <a:r>
              <a:rPr lang="en-US" altLang="en-US" dirty="0"/>
              <a:t>It increases the angle sequence.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9B13C-089A-4341-A5A8-2028473C36B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0A1EB-9F8D-EC4A-B792-3D7A563F43B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Optimality of the Delaunay Triangulation</a:t>
            </a:r>
            <a:endParaRPr lang="en-US" dirty="0"/>
          </a:p>
        </p:txBody>
      </p:sp>
      <p:pic>
        <p:nvPicPr>
          <p:cNvPr id="317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767" y="2973779"/>
            <a:ext cx="7298463" cy="3581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7946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9"/>
                <a:ext cx="10876027" cy="275709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Property (Circumcircle)</a:t>
                </a:r>
              </a:p>
              <a:p>
                <a:pPr lvl="1"/>
                <a:r>
                  <a:rPr lang="en-US" dirty="0"/>
                  <a:t>The circumcircle of any triangle in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𝐷𝑇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empty. (It contains no site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its interior.)</a:t>
                </a:r>
              </a:p>
              <a:p>
                <a:r>
                  <a:rPr lang="en-US" dirty="0"/>
                  <a:t>Proof: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be a triangle in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𝐷𝑇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let v be the corresponding Voronoi vertex. Property of </a:t>
                </a:r>
                <a:r>
                  <a:rPr lang="en-US" dirty="0" err="1"/>
                  <a:t>Voronoi</a:t>
                </a:r>
                <a:r>
                  <a:rPr lang="en-US" dirty="0"/>
                  <a:t> vertices: the circle centered at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is empty.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10876027" cy="2757091"/>
              </a:xfrm>
              <a:blipFill>
                <a:blip r:embed="rId2"/>
                <a:stretch>
                  <a:fillRect l="-1167" r="-1050" b="-2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393B67-C5BE-BB4C-9A10-4BE1B6CC4D0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4DA66A-524E-9541-BC97-7C818647A355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Circumcircle Property</a:t>
            </a:r>
            <a:endParaRPr lang="en-US" dirty="0"/>
          </a:p>
        </p:txBody>
      </p:sp>
      <p:pic>
        <p:nvPicPr>
          <p:cNvPr id="194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126" y="3886200"/>
            <a:ext cx="5569745" cy="299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0829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5" t="11935" r="13906"/>
          <a:stretch/>
        </p:blipFill>
        <p:spPr bwMode="auto">
          <a:xfrm>
            <a:off x="3376709" y="3496133"/>
            <a:ext cx="5438579" cy="3373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2919960"/>
          </a:xfrm>
        </p:spPr>
        <p:txBody>
          <a:bodyPr/>
          <a:lstStyle/>
          <a:p>
            <a:r>
              <a:rPr lang="en-US" altLang="en-US" dirty="0"/>
              <a:t>Property (Empty circle)</a:t>
            </a:r>
          </a:p>
          <a:p>
            <a:pPr lvl="1"/>
            <a:r>
              <a:rPr lang="en-US" altLang="en-US" dirty="0"/>
              <a:t>(</a:t>
            </a:r>
            <a:r>
              <a:rPr lang="en-US" altLang="en-US" i="1" dirty="0" err="1"/>
              <a:t>s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i="1" dirty="0" err="1"/>
              <a:t>s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) is an edge of </a:t>
            </a:r>
            <a:r>
              <a:rPr lang="en-US" altLang="en-US" i="1" dirty="0"/>
              <a:t>DT</a:t>
            </a:r>
            <a:r>
              <a:rPr lang="en-US" altLang="en-US" dirty="0"/>
              <a:t> (</a:t>
            </a:r>
            <a:r>
              <a:rPr lang="en-US" altLang="en-US" i="1" dirty="0"/>
              <a:t>S</a:t>
            </a:r>
            <a:r>
              <a:rPr lang="en-US" altLang="en-US" dirty="0"/>
              <a:t>) </a:t>
            </a:r>
            <a:r>
              <a:rPr lang="en-US" altLang="en-US" dirty="0" err="1"/>
              <a:t>iff</a:t>
            </a:r>
            <a:r>
              <a:rPr lang="en-US" altLang="en-US" dirty="0"/>
              <a:t> there is an empty circle through </a:t>
            </a:r>
            <a:r>
              <a:rPr lang="en-US" altLang="en-US" i="1" dirty="0" err="1"/>
              <a:t>s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s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D8BB1-9D7C-E046-B666-25FFE980C72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0EEBC-6BE5-3048-A820-2AB239AAB311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Empty Circle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728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863233"/>
            <a:ext cx="4772025" cy="284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9"/>
                <a:ext cx="10876027" cy="313809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Proof 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is a Delaunay edge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share the positive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Put the circle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with the center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on the interior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with the radius equal to the distance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 If circle is not empty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would be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, but we know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10876027" cy="3138091"/>
              </a:xfrm>
              <a:blipFill>
                <a:blip r:embed="rId3"/>
                <a:stretch>
                  <a:fillRect l="-1284" t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046916-E272-B343-8B56-BCC10AA7EE7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D1B20CB-4745-4F4C-8B89-79F59E973F3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Empty Circle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71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AFE0F5C4-7D7C-E849-90C2-F38CA0CC5594}"/>
              </a:ext>
            </a:extLst>
          </p:cNvPr>
          <p:cNvSpPr>
            <a:spLocks noChangeAspect="1"/>
          </p:cNvSpPr>
          <p:nvPr/>
        </p:nvSpPr>
        <p:spPr>
          <a:xfrm>
            <a:off x="1828800" y="4653605"/>
            <a:ext cx="4480560" cy="4480560"/>
          </a:xfrm>
          <a:prstGeom prst="ellipse">
            <a:avLst/>
          </a:prstGeom>
          <a:solidFill>
            <a:schemeClr val="accent2">
              <a:alpha val="42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9ED211-5337-C949-ABCF-7E230C2B5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3290491"/>
          </a:xfrm>
        </p:spPr>
        <p:txBody>
          <a:bodyPr/>
          <a:lstStyle/>
          <a:p>
            <a:r>
              <a:rPr lang="en-US" dirty="0"/>
              <a:t>Any triangulation of the convex hull can be converted into a Delaunay triangulation by repeatedly test the empty circle property.</a:t>
            </a:r>
          </a:p>
          <a:p>
            <a:r>
              <a:rPr lang="en-US" dirty="0"/>
              <a:t>If any edge “fails” the test, it is swapped with a new  edge between the connecting triangles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0B038-F9DF-B840-A036-5630D5A7B98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E1FF6-C8A7-CD43-BCA0-A7E3F1951AAF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Delaunay-</a:t>
            </a:r>
            <a:r>
              <a:rPr lang="en-US" dirty="0" err="1"/>
              <a:t>ization</a:t>
            </a:r>
            <a:r>
              <a:rPr lang="en-US" dirty="0"/>
              <a:t> of a triangulation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6AD726-7B01-384A-8ACB-35FA28FC57F3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3352800" y="4769931"/>
            <a:ext cx="2501462" cy="714704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9F0E8101-DB88-3343-966C-8E92A6FB05AD}"/>
              </a:ext>
            </a:extLst>
          </p:cNvPr>
          <p:cNvSpPr/>
          <p:nvPr/>
        </p:nvSpPr>
        <p:spPr>
          <a:xfrm>
            <a:off x="3352800" y="4769931"/>
            <a:ext cx="2501462" cy="1418897"/>
          </a:xfrm>
          <a:custGeom>
            <a:avLst/>
            <a:gdLst>
              <a:gd name="connsiteX0" fmla="*/ 0 w 2501462"/>
              <a:gd name="connsiteY0" fmla="*/ 0 h 1418897"/>
              <a:gd name="connsiteX1" fmla="*/ 1366345 w 2501462"/>
              <a:gd name="connsiteY1" fmla="*/ 1418897 h 1418897"/>
              <a:gd name="connsiteX2" fmla="*/ 2501462 w 2501462"/>
              <a:gd name="connsiteY2" fmla="*/ 714704 h 1418897"/>
              <a:gd name="connsiteX3" fmla="*/ 1366345 w 2501462"/>
              <a:gd name="connsiteY3" fmla="*/ 21021 h 1418897"/>
              <a:gd name="connsiteX4" fmla="*/ 0 w 2501462"/>
              <a:gd name="connsiteY4" fmla="*/ 0 h 1418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1462" h="1418897">
                <a:moveTo>
                  <a:pt x="0" y="0"/>
                </a:moveTo>
                <a:lnTo>
                  <a:pt x="1366345" y="1418897"/>
                </a:lnTo>
                <a:lnTo>
                  <a:pt x="2501462" y="714704"/>
                </a:lnTo>
                <a:lnTo>
                  <a:pt x="1366345" y="21021"/>
                </a:lnTo>
                <a:lnTo>
                  <a:pt x="0" y="0"/>
                </a:lnTo>
                <a:close/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276D5D-D7E3-124C-A1BB-2AAF1383DC5F}"/>
              </a:ext>
            </a:extLst>
          </p:cNvPr>
          <p:cNvSpPr/>
          <p:nvPr/>
        </p:nvSpPr>
        <p:spPr>
          <a:xfrm>
            <a:off x="4648200" y="471073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A723899-1666-004A-88A4-B3DE19FAC214}"/>
              </a:ext>
            </a:extLst>
          </p:cNvPr>
          <p:cNvSpPr/>
          <p:nvPr/>
        </p:nvSpPr>
        <p:spPr>
          <a:xfrm>
            <a:off x="3291840" y="466344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4A75C0-98E7-3A4B-A310-679F4946515D}"/>
              </a:ext>
            </a:extLst>
          </p:cNvPr>
          <p:cNvSpPr/>
          <p:nvPr/>
        </p:nvSpPr>
        <p:spPr>
          <a:xfrm>
            <a:off x="5778062" y="541428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9B22FC-E4E6-A540-830E-4AF30A75B001}"/>
              </a:ext>
            </a:extLst>
          </p:cNvPr>
          <p:cNvSpPr/>
          <p:nvPr/>
        </p:nvSpPr>
        <p:spPr>
          <a:xfrm>
            <a:off x="4620085" y="6110863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DA2A0E-359B-3A41-BF3F-14C79345A13E}"/>
              </a:ext>
            </a:extLst>
          </p:cNvPr>
          <p:cNvSpPr>
            <a:spLocks noChangeAspect="1"/>
          </p:cNvSpPr>
          <p:nvPr/>
        </p:nvSpPr>
        <p:spPr>
          <a:xfrm>
            <a:off x="8458200" y="4922520"/>
            <a:ext cx="1554480" cy="1554480"/>
          </a:xfrm>
          <a:prstGeom prst="ellipse">
            <a:avLst/>
          </a:prstGeom>
          <a:solidFill>
            <a:schemeClr val="accent2">
              <a:alpha val="42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80810C-4D43-094B-AD16-5A2397473CE0}"/>
              </a:ext>
            </a:extLst>
          </p:cNvPr>
          <p:cNvCxnSpPr>
            <a:cxnSpLocks/>
            <a:stCxn id="16" idx="1"/>
            <a:endCxn id="16" idx="3"/>
          </p:cNvCxnSpPr>
          <p:nvPr/>
        </p:nvCxnSpPr>
        <p:spPr>
          <a:xfrm flipV="1">
            <a:off x="8906598" y="4985243"/>
            <a:ext cx="0" cy="1397876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216E6FC2-36EE-9948-8FC1-6C253F250C4E}"/>
              </a:ext>
            </a:extLst>
          </p:cNvPr>
          <p:cNvSpPr/>
          <p:nvPr/>
        </p:nvSpPr>
        <p:spPr>
          <a:xfrm>
            <a:off x="7540253" y="4964222"/>
            <a:ext cx="2501462" cy="1418897"/>
          </a:xfrm>
          <a:custGeom>
            <a:avLst/>
            <a:gdLst>
              <a:gd name="connsiteX0" fmla="*/ 0 w 2501462"/>
              <a:gd name="connsiteY0" fmla="*/ 0 h 1418897"/>
              <a:gd name="connsiteX1" fmla="*/ 1366345 w 2501462"/>
              <a:gd name="connsiteY1" fmla="*/ 1418897 h 1418897"/>
              <a:gd name="connsiteX2" fmla="*/ 2501462 w 2501462"/>
              <a:gd name="connsiteY2" fmla="*/ 714704 h 1418897"/>
              <a:gd name="connsiteX3" fmla="*/ 1366345 w 2501462"/>
              <a:gd name="connsiteY3" fmla="*/ 21021 h 1418897"/>
              <a:gd name="connsiteX4" fmla="*/ 0 w 2501462"/>
              <a:gd name="connsiteY4" fmla="*/ 0 h 1418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1462" h="1418897">
                <a:moveTo>
                  <a:pt x="0" y="0"/>
                </a:moveTo>
                <a:lnTo>
                  <a:pt x="1366345" y="1418897"/>
                </a:lnTo>
                <a:lnTo>
                  <a:pt x="2501462" y="714704"/>
                </a:lnTo>
                <a:lnTo>
                  <a:pt x="1366345" y="21021"/>
                </a:lnTo>
                <a:lnTo>
                  <a:pt x="0" y="0"/>
                </a:lnTo>
                <a:close/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23269A3-C5F4-2747-95A9-B04F32F2A2FC}"/>
              </a:ext>
            </a:extLst>
          </p:cNvPr>
          <p:cNvSpPr/>
          <p:nvPr/>
        </p:nvSpPr>
        <p:spPr>
          <a:xfrm>
            <a:off x="8839200" y="4905027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98A9367-E923-D441-B058-B5A19D33B13D}"/>
              </a:ext>
            </a:extLst>
          </p:cNvPr>
          <p:cNvSpPr/>
          <p:nvPr/>
        </p:nvSpPr>
        <p:spPr>
          <a:xfrm>
            <a:off x="7479293" y="485773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9D14C83-1638-6C42-B76C-495596FE6060}"/>
              </a:ext>
            </a:extLst>
          </p:cNvPr>
          <p:cNvSpPr/>
          <p:nvPr/>
        </p:nvSpPr>
        <p:spPr>
          <a:xfrm>
            <a:off x="9965515" y="560858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84E757C-6759-A242-B658-1B370D4E922D}"/>
              </a:ext>
            </a:extLst>
          </p:cNvPr>
          <p:cNvSpPr/>
          <p:nvPr/>
        </p:nvSpPr>
        <p:spPr>
          <a:xfrm>
            <a:off x="8807538" y="630515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B24A2C6C-CFED-5749-BEEE-8AA7279365B0}"/>
              </a:ext>
            </a:extLst>
          </p:cNvPr>
          <p:cNvSpPr/>
          <p:nvPr/>
        </p:nvSpPr>
        <p:spPr>
          <a:xfrm>
            <a:off x="6706454" y="5385991"/>
            <a:ext cx="609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1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BB87EB-E29A-414E-8E86-EE81A70922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7A7C0-8F91-1E41-B1D6-29E6FC9929F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D80C1-0581-944D-8CFF-F46F6555B96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3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Definition (Point-set triangulation)</a:t>
            </a:r>
          </a:p>
          <a:p>
            <a:pPr lvl="1"/>
            <a:r>
              <a:rPr lang="en-US" altLang="en-US"/>
              <a:t>Given a set </a:t>
            </a:r>
            <a:r>
              <a:rPr lang="en-US" altLang="en-US" i="1"/>
              <a:t>S</a:t>
            </a:r>
            <a:r>
              <a:rPr lang="en-US" altLang="en-US"/>
              <a:t> of </a:t>
            </a:r>
            <a:r>
              <a:rPr lang="en-US" altLang="en-US" i="1"/>
              <a:t>n</a:t>
            </a:r>
            <a:r>
              <a:rPr lang="en-US" altLang="en-US"/>
              <a:t> points in R</a:t>
            </a:r>
            <a:r>
              <a:rPr lang="en-US" altLang="en-US" baseline="30000"/>
              <a:t>2</a:t>
            </a:r>
            <a:r>
              <a:rPr lang="en-US" altLang="en-US"/>
              <a:t>, a triangulation of S is a planar graph with vertex set </a:t>
            </a:r>
            <a:r>
              <a:rPr lang="en-US" altLang="en-US" i="1"/>
              <a:t>S</a:t>
            </a:r>
            <a:r>
              <a:rPr lang="en-US" altLang="en-US"/>
              <a:t>, such that all the bounded faces are triangles, and these faces form a partition of the convex hull </a:t>
            </a:r>
            <a:r>
              <a:rPr lang="en-US" altLang="en-US" i="1"/>
              <a:t>CH</a:t>
            </a:r>
            <a:r>
              <a:rPr lang="en-US" altLang="en-US"/>
              <a:t>(</a:t>
            </a:r>
            <a:r>
              <a:rPr lang="en-US" altLang="en-US" i="1"/>
              <a:t>S</a:t>
            </a:r>
            <a:r>
              <a:rPr lang="en-US" altLang="en-US"/>
              <a:t>) of </a:t>
            </a:r>
            <a:r>
              <a:rPr lang="en-US" altLang="en-US" i="1"/>
              <a:t>S</a:t>
            </a:r>
            <a:r>
              <a:rPr lang="en-US" altLang="en-US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8D79D-3307-434B-AABD-2D756AA6C5E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E4CC8-DD92-4043-A002-50B04648B94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Triangulation of a point-set</a:t>
            </a:r>
            <a:endParaRPr lang="en-US" dirty="0"/>
          </a:p>
        </p:txBody>
      </p:sp>
      <p:pic>
        <p:nvPicPr>
          <p:cNvPr id="143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4" y="1143000"/>
            <a:ext cx="39719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71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8181214" cy="48249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The </a:t>
                </a:r>
                <a:r>
                  <a:rPr lang="en-US" dirty="0" err="1"/>
                  <a:t>Voronoi</a:t>
                </a:r>
                <a:r>
                  <a:rPr lang="en-US" dirty="0"/>
                  <a:t> diagram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𝑉𝑜𝑟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subdivision of the plane into </a:t>
                </a:r>
                <a:r>
                  <a:rPr lang="en-US" dirty="0" err="1"/>
                  <a:t>Voronoi</a:t>
                </a:r>
                <a:r>
                  <a:rPr lang="en-US" dirty="0"/>
                  <a:t> cells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In 1934 Delaunay proved that when the dual graph is drawn with straight lines, it produces a planar triangulation of the Voronoi sites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now called the Delaunay Triangulation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8181214" cy="4824960"/>
              </a:xfrm>
              <a:blipFill>
                <a:blip r:embed="rId2"/>
                <a:stretch>
                  <a:fillRect l="-2016" r="-2636" b="-1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0953F7-67C1-7B42-9CA1-EAEED50E715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8BAC14-C13C-D843-A7C9-702AECA83925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Delaunay Triangulations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522" y="1066800"/>
            <a:ext cx="26289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185" y="3810000"/>
            <a:ext cx="26955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795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2909491"/>
          </a:xfrm>
        </p:spPr>
        <p:txBody>
          <a:bodyPr/>
          <a:lstStyle/>
          <a:p>
            <a:r>
              <a:rPr lang="en-US" altLang="en-US" dirty="0"/>
              <a:t>The Delaunay triangulation of the same set.</a:t>
            </a:r>
          </a:p>
          <a:p>
            <a:r>
              <a:rPr lang="en-US" altLang="en-US" dirty="0"/>
              <a:t>It has many interesting properties.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9B3A5-DF73-ED49-8392-2E1A389AE7F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BA6CC-9296-D24A-AE06-AE9EC24F236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The Delaunay Triangulation</a:t>
            </a:r>
            <a:endParaRPr lang="en-US" dirty="0"/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1" y="3657600"/>
            <a:ext cx="456247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895725"/>
            <a:ext cx="426720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2D5EA4D-6A9F-B747-B8DE-26EC5C997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57600"/>
            <a:ext cx="39719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854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Let S be a set of n 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dirty="0"/>
                  <a:t>. We assume general position in the sense that no 4 points in S are co-circular. The Delaunay triangulation DT of S is the dual graph of the </a:t>
                </a:r>
                <a:r>
                  <a:rPr lang="en-US" altLang="en-US" dirty="0" err="1"/>
                  <a:t>Voronoi</a:t>
                </a:r>
                <a:r>
                  <a:rPr lang="en-US" altLang="en-US" dirty="0"/>
                  <a:t> diagram of S such that:</a:t>
                </a:r>
              </a:p>
              <a:p>
                <a:pPr lvl="1"/>
                <a:r>
                  <a:rPr lang="en-US" altLang="en-US" dirty="0"/>
                  <a:t>Each vertex DT(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) is located at the corresponding site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</a:t>
                </a:r>
              </a:p>
              <a:p>
                <a:pPr lvl="1"/>
                <a:r>
                  <a:rPr lang="en-US" altLang="en-US" dirty="0"/>
                  <a:t>The edges of DT(S) are straight line segments.</a:t>
                </a:r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6FFF74-D308-474D-9250-C1AA177AA1A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79B6A-DED9-4D4B-A4C5-1483999F5D1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The Delaunay Triangulation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678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The planar Voronoi diagram and the Delaunay triangulation  are duals in a graph theoretical sense </a:t>
                </a:r>
              </a:p>
              <a:p>
                <a:pPr lvl="1"/>
                <a:r>
                  <a:rPr lang="en-US" altLang="en-US" dirty="0"/>
                  <a:t>Voronoi vertices correspond to Delaunay triangles</a:t>
                </a:r>
              </a:p>
              <a:p>
                <a:pPr lvl="1"/>
                <a:r>
                  <a:rPr lang="en-US" altLang="en-US" dirty="0"/>
                  <a:t>Node of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corresponds to Voronoi regions  </a:t>
                </a:r>
              </a:p>
              <a:p>
                <a:pPr lvl="1"/>
                <a:r>
                  <a:rPr lang="en-US" altLang="en-US" dirty="0"/>
                  <a:t>Edges of both types correspond by definition.</a:t>
                </a:r>
              </a:p>
            </p:txBody>
          </p:sp>
        </mc:Choice>
        <mc:Fallback xmlns="">
          <p:sp>
            <p:nvSpPr>
              <p:cNvPr id="2457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C796D3-A7EE-AD44-A857-E74348440E3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0E01-3973-5C41-A3E6-FB8407606CFF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Properties of Delaunay Triangulations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666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DT over VD</a:t>
            </a:r>
          </a:p>
          <a:p>
            <a:pPr lvl="1"/>
            <a:r>
              <a:rPr lang="en-US" dirty="0"/>
              <a:t>Face of DT(S) </a:t>
            </a:r>
            <a:r>
              <a:rPr lang="en-US" dirty="0">
                <a:sym typeface="Wingdings" panose="05000000000000000000" pitchFamily="2" charset="2"/>
              </a:rPr>
              <a:t> vertex of VD(S)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Node of DT(S)  sites of VD(S)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Edges of DT(S)  edges of VD(S)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Boundary of DT(S): convex hull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Interior of each DT(S) face do not contain any cite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ABC993-10CB-D443-87E6-943CC0641E7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0FCA42-A9D5-FB4C-93B4-D2258229F41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The Delaunay Triangulation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205309"/>
            <a:ext cx="3200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403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The duality immediately implies upper bounds of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–6</m:t>
                    </m:r>
                  </m:oMath>
                </a14:m>
                <a:r>
                  <a:rPr lang="en-US" altLang="en-US" dirty="0"/>
                  <a:t> and of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–5</m:t>
                    </m:r>
                  </m:oMath>
                </a14:m>
                <a:r>
                  <a:rPr lang="en-US" altLang="en-US" dirty="0"/>
                  <a:t> on the number of Delaunay edges and triangles, respectively. </a:t>
                </a:r>
              </a:p>
              <a:p>
                <a:r>
                  <a:rPr lang="en-US" altLang="en-US" dirty="0"/>
                  <a:t>The Delaunay triangulation and its duality to Voronoi diagrams generalize to higher dimensions in an obvious way. </a:t>
                </a:r>
              </a:p>
            </p:txBody>
          </p:sp>
        </mc:Choice>
        <mc:Fallback xmlns="">
          <p:sp>
            <p:nvSpPr>
              <p:cNvPr id="2457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 r="-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B78571-FBB0-A943-858B-11BC8C39717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9C2A7-E4A3-F24D-ABDD-FA061DBAE12F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Properties of Delaunay Triangulations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2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8333614" cy="4824960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is the straight-line dual of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. This is by definition.</a:t>
                </a:r>
              </a:p>
              <a:p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is a triangulation if no four points of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dirty="0"/>
                  <a:t> are co-circular: Every face is a triangle. This is a Delaunay’s theorem. The faces of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are called Delaunay triangles</a:t>
                </a:r>
              </a:p>
              <a:p>
                <a:r>
                  <a:rPr lang="en-US" altLang="en-US" dirty="0"/>
                  <a:t>Each face (triangle) of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corresponds to a vertex of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𝑉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r>
                  <a:rPr lang="en-US" altLang="en-US" dirty="0"/>
                  <a:t>Each edge of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corresponds to an edge of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𝑉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560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8333614" cy="4824960"/>
              </a:xfrm>
              <a:blipFill>
                <a:blip r:embed="rId2"/>
                <a:stretch>
                  <a:fillRect l="-1674" t="-525" r="-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CBEC643-B197-C24E-A539-AD8A013828E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34FB6-E3A4-8E48-BBCA-68B67088AF3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Properties of Delaunay Triangulations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25" y="1143000"/>
            <a:ext cx="23145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25" y="2743201"/>
            <a:ext cx="23145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385" y="4724400"/>
            <a:ext cx="23145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1277358"/>
      </p:ext>
    </p:extLst>
  </p:cSld>
  <p:clrMapOvr>
    <a:masterClrMapping/>
  </p:clrMapOvr>
</p:sld>
</file>

<file path=ppt/theme/theme1.xml><?xml version="1.0" encoding="utf-8"?>
<a:theme xmlns:a="http://schemas.openxmlformats.org/drawingml/2006/main" name="17/02/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6545</TotalTime>
  <Words>906</Words>
  <Application>Microsoft Macintosh PowerPoint</Application>
  <PresentationFormat>Widescreen</PresentationFormat>
  <Paragraphs>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Gill Sans MT</vt:lpstr>
      <vt:lpstr>Wingdings</vt:lpstr>
      <vt:lpstr>17/02/15</vt:lpstr>
      <vt:lpstr>COT 4521: Introduction to Computational Geometry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Valentina</dc:creator>
  <cp:lastModifiedBy>Rosen, Paul</cp:lastModifiedBy>
  <cp:revision>202</cp:revision>
  <cp:lastPrinted>2018-10-29T02:14:11Z</cp:lastPrinted>
  <dcterms:created xsi:type="dcterms:W3CDTF">2013-08-12T17:41:37Z</dcterms:created>
  <dcterms:modified xsi:type="dcterms:W3CDTF">2018-10-29T02:14:14Z</dcterms:modified>
</cp:coreProperties>
</file>