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6"/>
  </p:notesMasterIdLst>
  <p:sldIdLst>
    <p:sldId id="319" r:id="rId2"/>
    <p:sldId id="273" r:id="rId3"/>
    <p:sldId id="274" r:id="rId4"/>
    <p:sldId id="275" r:id="rId5"/>
    <p:sldId id="277" r:id="rId6"/>
    <p:sldId id="281" r:id="rId7"/>
    <p:sldId id="279" r:id="rId8"/>
    <p:sldId id="280" r:id="rId9"/>
    <p:sldId id="282" r:id="rId10"/>
    <p:sldId id="283" r:id="rId11"/>
    <p:sldId id="285" r:id="rId12"/>
    <p:sldId id="286" r:id="rId13"/>
    <p:sldId id="330" r:id="rId14"/>
    <p:sldId id="331" r:id="rId15"/>
    <p:sldId id="332" r:id="rId16"/>
    <p:sldId id="287" r:id="rId17"/>
    <p:sldId id="288" r:id="rId18"/>
    <p:sldId id="289" r:id="rId19"/>
    <p:sldId id="290" r:id="rId20"/>
    <p:sldId id="291" r:id="rId21"/>
    <p:sldId id="328" r:id="rId22"/>
    <p:sldId id="292" r:id="rId23"/>
    <p:sldId id="293" r:id="rId24"/>
    <p:sldId id="294" r:id="rId25"/>
    <p:sldId id="296" r:id="rId26"/>
    <p:sldId id="297" r:id="rId27"/>
    <p:sldId id="333" r:id="rId28"/>
    <p:sldId id="298" r:id="rId29"/>
    <p:sldId id="320" r:id="rId30"/>
    <p:sldId id="300" r:id="rId31"/>
    <p:sldId id="301" r:id="rId32"/>
    <p:sldId id="304" r:id="rId33"/>
    <p:sldId id="305" r:id="rId34"/>
    <p:sldId id="326" r:id="rId35"/>
    <p:sldId id="327" r:id="rId36"/>
    <p:sldId id="325" r:id="rId37"/>
    <p:sldId id="329" r:id="rId38"/>
    <p:sldId id="302" r:id="rId39"/>
    <p:sldId id="303" r:id="rId40"/>
    <p:sldId id="306" r:id="rId41"/>
    <p:sldId id="309" r:id="rId42"/>
    <p:sldId id="310" r:id="rId43"/>
    <p:sldId id="311" r:id="rId44"/>
    <p:sldId id="324" r:id="rId45"/>
  </p:sldIdLst>
  <p:sldSz cx="17340263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4"/>
    <p:restoredTop sz="91497"/>
  </p:normalViewPr>
  <p:slideViewPr>
    <p:cSldViewPr>
      <p:cViewPr varScale="1">
        <p:scale>
          <a:sx n="63" d="100"/>
          <a:sy n="63" d="100"/>
        </p:scale>
        <p:origin x="216" y="67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0156D-DEB9-0441-B5A8-0F3CD2EF97E7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5050" y="1219200"/>
            <a:ext cx="5854700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D7AC2-1FAE-5F43-A7F5-189C1F2A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0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39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7340263" cy="1625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0" tIns="77319" rIns="154630" bIns="7731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2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78280" y="1032247"/>
            <a:ext cx="2000250" cy="16202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705" y="686365"/>
            <a:ext cx="13506799" cy="23119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827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1415677" y="7802880"/>
            <a:ext cx="5924591" cy="19507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0" tIns="77319" rIns="154630" bIns="7731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2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" y="7802880"/>
            <a:ext cx="5924591" cy="19507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0" tIns="77319" rIns="154630" bIns="7731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2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1065704" y="3287324"/>
            <a:ext cx="15208856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54672" tIns="77339" rIns="154672" bIns="77339" anchor="ctr"/>
          <a:lstStyle/>
          <a:p>
            <a:endParaRPr lang="en-US" sz="3413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8171349"/>
            <a:ext cx="17340264" cy="1582251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2" tIns="86696" rIns="173392" bIns="8669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81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039" y="8171349"/>
            <a:ext cx="3001201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69" y="8171349"/>
            <a:ext cx="2737935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8171349"/>
            <a:ext cx="2963207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11963857" y="8171349"/>
            <a:ext cx="2608646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329" y="8171349"/>
            <a:ext cx="2737935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32" y="8171349"/>
            <a:ext cx="3142194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705" y="3952929"/>
            <a:ext cx="15612825" cy="818674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512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73142" indent="0" algn="ctr">
              <a:buNone/>
              <a:defRPr/>
            </a:lvl2pPr>
            <a:lvl3pPr marL="1546288" indent="0" algn="ctr">
              <a:buNone/>
              <a:defRPr/>
            </a:lvl3pPr>
            <a:lvl4pPr marL="2319435" indent="0" algn="ctr">
              <a:buNone/>
              <a:defRPr/>
            </a:lvl4pPr>
            <a:lvl5pPr marL="3092575" indent="0" algn="ctr">
              <a:buNone/>
              <a:defRPr/>
            </a:lvl5pPr>
            <a:lvl6pPr marL="3865719" indent="0" algn="ctr">
              <a:buNone/>
              <a:defRPr/>
            </a:lvl6pPr>
            <a:lvl7pPr marL="4638865" indent="0" algn="ctr">
              <a:buNone/>
              <a:defRPr/>
            </a:lvl7pPr>
            <a:lvl8pPr marL="5412003" indent="0" algn="ctr">
              <a:buNone/>
              <a:defRPr/>
            </a:lvl8pPr>
            <a:lvl9pPr marL="6185148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1065705" y="4759635"/>
            <a:ext cx="7604428" cy="2131342"/>
          </a:xfrm>
          <a:prstGeom prst="rect">
            <a:avLst/>
          </a:prstGeom>
        </p:spPr>
        <p:txBody>
          <a:bodyPr vert="horz" lIns="130048" tIns="65024" rIns="130048" bIns="65024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82" dirty="0"/>
              <a:t>Paul Rosen</a:t>
            </a:r>
            <a:br>
              <a:rPr lang="en-US" sz="3982" dirty="0"/>
            </a:br>
            <a:r>
              <a:rPr lang="en-US" sz="3982" dirty="0"/>
              <a:t>Assistant Professor</a:t>
            </a:r>
            <a:br>
              <a:rPr lang="en-US" sz="3982" dirty="0"/>
            </a:br>
            <a:r>
              <a:rPr lang="en-US" sz="3982" dirty="0"/>
              <a:t>University of South Florida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EC5CEB5-FFF5-064D-9948-3644B345D677}"/>
              </a:ext>
            </a:extLst>
          </p:cNvPr>
          <p:cNvSpPr txBox="1">
            <a:spLocks/>
          </p:cNvSpPr>
          <p:nvPr userDrawn="1"/>
        </p:nvSpPr>
        <p:spPr>
          <a:xfrm>
            <a:off x="1065706" y="6879009"/>
            <a:ext cx="10462338" cy="382005"/>
          </a:xfrm>
          <a:prstGeom prst="rect">
            <a:avLst/>
          </a:prstGeom>
        </p:spPr>
        <p:txBody>
          <a:bodyPr vert="horz" lIns="130048" tIns="65024" rIns="130048" bIns="65024" rtlCol="0" anchor="ctr">
            <a:normAutofit fontScale="92500" lnSpcReduction="10000"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kern="0" baseline="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Some slides from Hitesh Raju</a:t>
            </a:r>
          </a:p>
        </p:txBody>
      </p:sp>
    </p:spTree>
    <p:extLst>
      <p:ext uri="{BB962C8B-B14F-4D97-AF65-F5344CB8AC3E}">
        <p14:creationId xmlns:p14="http://schemas.microsoft.com/office/powerpoint/2010/main" val="340333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3732" y="1177220"/>
            <a:ext cx="109728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1177220"/>
            <a:ext cx="128016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8132" y="381002"/>
            <a:ext cx="91440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3732" y="381002"/>
            <a:ext cx="109728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381002"/>
            <a:ext cx="128016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5743787"/>
            <a:ext cx="7316665" cy="2832594"/>
          </a:xfrm>
        </p:spPr>
        <p:txBody>
          <a:bodyPr anchor="ctr"/>
          <a:lstStyle>
            <a:lvl1pPr marL="780227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/>
            </a:lvl1pPr>
            <a:lvl2pPr marL="1271734" indent="-48764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982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177220"/>
            <a:ext cx="54864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1177220"/>
            <a:ext cx="7316665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177220"/>
            <a:ext cx="91440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u="none" kern="0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77220"/>
            <a:ext cx="109728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u="none" kern="0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77220"/>
            <a:ext cx="128016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u="none" kern="0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1177220"/>
            <a:ext cx="12801600" cy="7399162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6732" y="1177220"/>
            <a:ext cx="8117032" cy="7399162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1050133" y="1177220"/>
            <a:ext cx="7086600" cy="7399162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8132" y="1177220"/>
            <a:ext cx="91440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1514" y="8601786"/>
            <a:ext cx="1428750" cy="1143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143" y="519291"/>
            <a:ext cx="14955977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143" y="2596444"/>
            <a:ext cx="14955977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144" y="9040144"/>
            <a:ext cx="3901559" cy="519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3962" y="9040144"/>
            <a:ext cx="5852339" cy="519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46563" y="9040144"/>
            <a:ext cx="3901559" cy="519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5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txStyles>
    <p:titleStyle>
      <a:lvl1pPr algn="l" defTabSz="1300376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325094" indent="-325094" algn="l" defTabSz="1300376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975283" indent="-325094" algn="l" defTabSz="1300376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3412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625471" indent="-325094" algn="l" defTabSz="1300376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2275658" indent="-325094" algn="l" defTabSz="1300376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925847" indent="-325094" algn="l" defTabSz="1300376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3576035" indent="-325094" algn="l" defTabSz="1300376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223" indent="-325094" algn="l" defTabSz="1300376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412" indent="-325094" algn="l" defTabSz="1300376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600" indent="-325094" algn="l" defTabSz="1300376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9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76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65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53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41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29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318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507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reference/vertex_.html" TargetMode="External"/><Relationship Id="rId2" Type="http://schemas.openxmlformats.org/officeDocument/2006/relationships/hyperlink" Target="https://processing.org/reference/beginShape_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rocessing.org/reference/endShape_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processing.org/reference/cos_.html" TargetMode="External"/><Relationship Id="rId3" Type="http://schemas.openxmlformats.org/officeDocument/2006/relationships/hyperlink" Target="https://processing.org/reference/asin_.html" TargetMode="External"/><Relationship Id="rId7" Type="http://schemas.openxmlformats.org/officeDocument/2006/relationships/hyperlink" Target="https://processing.org/reference/radians_.html" TargetMode="External"/><Relationship Id="rId2" Type="http://schemas.openxmlformats.org/officeDocument/2006/relationships/hyperlink" Target="https://processing.org/reference/acos_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rocessing.org/reference/degrees_.html" TargetMode="External"/><Relationship Id="rId5" Type="http://schemas.openxmlformats.org/officeDocument/2006/relationships/hyperlink" Target="https://processing.org/reference/atan2_.html" TargetMode="External"/><Relationship Id="rId10" Type="http://schemas.openxmlformats.org/officeDocument/2006/relationships/hyperlink" Target="https://processing.org/reference/tan_.html" TargetMode="External"/><Relationship Id="rId4" Type="http://schemas.openxmlformats.org/officeDocument/2006/relationships/hyperlink" Target="https://processing.org/reference/atan_.html" TargetMode="External"/><Relationship Id="rId9" Type="http://schemas.openxmlformats.org/officeDocument/2006/relationships/hyperlink" Target="https://processing.org/reference/sin_.html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processing.org/reference/round_.html" TargetMode="External"/><Relationship Id="rId13" Type="http://schemas.openxmlformats.org/officeDocument/2006/relationships/hyperlink" Target="https://processing.org/reference/mag_.html" TargetMode="External"/><Relationship Id="rId18" Type="http://schemas.openxmlformats.org/officeDocument/2006/relationships/hyperlink" Target="https://processing.org/reference/sqrt_.html" TargetMode="External"/><Relationship Id="rId3" Type="http://schemas.openxmlformats.org/officeDocument/2006/relationships/hyperlink" Target="https://processing.org/reference/min_.html" TargetMode="External"/><Relationship Id="rId7" Type="http://schemas.openxmlformats.org/officeDocument/2006/relationships/hyperlink" Target="https://processing.org/reference/floor_.html" TargetMode="External"/><Relationship Id="rId12" Type="http://schemas.openxmlformats.org/officeDocument/2006/relationships/hyperlink" Target="https://processing.org/reference/dist_.html" TargetMode="External"/><Relationship Id="rId17" Type="http://schemas.openxmlformats.org/officeDocument/2006/relationships/hyperlink" Target="https://processing.org/reference/sq_.html" TargetMode="External"/><Relationship Id="rId2" Type="http://schemas.openxmlformats.org/officeDocument/2006/relationships/hyperlink" Target="https://processing.org/reference/max_.html" TargetMode="External"/><Relationship Id="rId16" Type="http://schemas.openxmlformats.org/officeDocument/2006/relationships/hyperlink" Target="https://processing.org/reference/pow_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rocessing.org/reference/constrain_.html" TargetMode="External"/><Relationship Id="rId11" Type="http://schemas.openxmlformats.org/officeDocument/2006/relationships/hyperlink" Target="https://processing.org/reference/norm_.html" TargetMode="External"/><Relationship Id="rId5" Type="http://schemas.openxmlformats.org/officeDocument/2006/relationships/hyperlink" Target="https://processing.org/reference/ceil_.html" TargetMode="External"/><Relationship Id="rId15" Type="http://schemas.openxmlformats.org/officeDocument/2006/relationships/hyperlink" Target="https://processing.org/reference/log_.html" TargetMode="External"/><Relationship Id="rId10" Type="http://schemas.openxmlformats.org/officeDocument/2006/relationships/hyperlink" Target="https://processing.org/reference/map_.html" TargetMode="External"/><Relationship Id="rId4" Type="http://schemas.openxmlformats.org/officeDocument/2006/relationships/hyperlink" Target="https://processing.org/reference/abs_.html" TargetMode="External"/><Relationship Id="rId9" Type="http://schemas.openxmlformats.org/officeDocument/2006/relationships/hyperlink" Target="https://processing.org/reference/lerp_.html" TargetMode="External"/><Relationship Id="rId14" Type="http://schemas.openxmlformats.org/officeDocument/2006/relationships/hyperlink" Target="https://processing.org/reference/exp_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ssing.github.io/processing-javadocs/core/processing/core/PVector.html" TargetMode="External"/><Relationship Id="rId2" Type="http://schemas.openxmlformats.org/officeDocument/2006/relationships/hyperlink" Target="https://processing.org/reference/PVector.html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.processing.org/" TargetMode="External"/><Relationship Id="rId2" Type="http://schemas.openxmlformats.org/officeDocument/2006/relationships/hyperlink" Target="https://processing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processing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processing.org/reference/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sz="5700" u="sng" dirty="0"/>
              <a:t>INTRODUCTION TO PROCESSING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4771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" y="1177220"/>
            <a:ext cx="9127330" cy="7399162"/>
          </a:xfrm>
        </p:spPr>
        <p:txBody>
          <a:bodyPr/>
          <a:lstStyle/>
          <a:p>
            <a:r>
              <a:rPr lang="en-US" dirty="0"/>
              <a:t>why Processing?</a:t>
            </a:r>
          </a:p>
          <a:p>
            <a:pPr lvl="1"/>
            <a:r>
              <a:rPr lang="en-US" sz="4000" dirty="0" err="1">
                <a:latin typeface="Courier New" charset="0"/>
                <a:ea typeface="Courier New" charset="0"/>
                <a:cs typeface="Courier New" charset="0"/>
              </a:rPr>
              <a:t>println</a:t>
            </a:r>
            <a:r>
              <a:rPr lang="en-US" sz="4000" dirty="0">
                <a:latin typeface="Courier New" charset="0"/>
                <a:ea typeface="Courier New" charset="0"/>
                <a:cs typeface="Courier New" charset="0"/>
              </a:rPr>
              <a:t>(“Hello, World!”);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9304623" y="1620011"/>
            <a:ext cx="5524500" cy="662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4126DD-5C2B-E545-931E-5049E901F26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  <a:p>
            <a:pPr lvl="1"/>
            <a:r>
              <a:rPr lang="en-US" dirty="0"/>
              <a:t>grid of pixels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4B9969-FBBB-524A-AF0F-15FD345BC38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3799428" y="4369308"/>
            <a:ext cx="3683507" cy="439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273635" y="3925823"/>
            <a:ext cx="4267200" cy="4913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5066D7-378F-4346-B126-B567FAEF8086}"/>
              </a:ext>
            </a:extLst>
          </p:cNvPr>
          <p:cNvSpPr txBox="1"/>
          <p:nvPr/>
        </p:nvSpPr>
        <p:spPr>
          <a:xfrm>
            <a:off x="9721691" y="8160883"/>
            <a:ext cx="399083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Monitor Coordinate System</a:t>
            </a:r>
          </a:p>
          <a:p>
            <a:pPr algn="ctr"/>
            <a:r>
              <a:rPr lang="en-US" sz="2400" dirty="0"/>
              <a:t>(Left Hand Coordinate System)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2EB37-C088-1C4A-9F66-96B057CE6607}"/>
              </a:ext>
            </a:extLst>
          </p:cNvPr>
          <p:cNvSpPr txBox="1"/>
          <p:nvPr/>
        </p:nvSpPr>
        <p:spPr>
          <a:xfrm>
            <a:off x="3870930" y="8275470"/>
            <a:ext cx="396980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Right Hand Coordinate System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085532-01D7-BE49-935F-C673FFEF4F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Right Hand (RHC) </a:t>
            </a:r>
            <a:br>
              <a:rPr lang="en-US" dirty="0"/>
            </a:br>
            <a:r>
              <a:rPr lang="en-US" dirty="0"/>
              <a:t>vs </a:t>
            </a:r>
            <a:br>
              <a:rPr lang="en-US" dirty="0"/>
            </a:br>
            <a:r>
              <a:rPr lang="en-US" dirty="0"/>
              <a:t>Left Hand (LHC)</a:t>
            </a:r>
            <a:br>
              <a:rPr lang="en-US" dirty="0"/>
            </a:br>
            <a:r>
              <a:rPr lang="en-US" dirty="0"/>
              <a:t>Coordinate Systems</a:t>
            </a:r>
          </a:p>
          <a:p>
            <a:endParaRPr lang="en-US" dirty="0"/>
          </a:p>
          <a:p>
            <a:pPr lvl="1"/>
            <a:r>
              <a:rPr lang="en-US" dirty="0"/>
              <a:t>Everything we do in this class assumes RHC (not in processing)</a:t>
            </a:r>
          </a:p>
          <a:p>
            <a:pPr lvl="1"/>
            <a:r>
              <a:rPr lang="en-US" dirty="0"/>
              <a:t>I’ve included some code in the skeleton to convert Processing into a RHC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40E8-9964-3542-B47C-EAD120D19BE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9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432E20-9958-BF40-8CA2-DC72DE1828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25" y="1485900"/>
            <a:ext cx="9042400" cy="67818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068C1-417B-9544-A648-52B02D53C24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1D46D-B3A9-4341-B2D8-FEEDF5099427}"/>
              </a:ext>
            </a:extLst>
          </p:cNvPr>
          <p:cNvSpPr txBox="1"/>
          <p:nvPr/>
        </p:nvSpPr>
        <p:spPr>
          <a:xfrm>
            <a:off x="4242655" y="195982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0FA22-6438-8F4C-88DE-6F8FD4B05BBB}"/>
              </a:ext>
            </a:extLst>
          </p:cNvPr>
          <p:cNvSpPr txBox="1"/>
          <p:nvPr/>
        </p:nvSpPr>
        <p:spPr>
          <a:xfrm>
            <a:off x="3763870" y="7256502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(0,height)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DC170-0A1D-1C46-B374-A94E15BB3F2D}"/>
              </a:ext>
            </a:extLst>
          </p:cNvPr>
          <p:cNvSpPr txBox="1"/>
          <p:nvPr/>
        </p:nvSpPr>
        <p:spPr>
          <a:xfrm>
            <a:off x="12477183" y="195982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(width,0)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8997EB-0C06-3840-B782-593F7F55D80D}"/>
              </a:ext>
            </a:extLst>
          </p:cNvPr>
          <p:cNvSpPr txBox="1"/>
          <p:nvPr/>
        </p:nvSpPr>
        <p:spPr>
          <a:xfrm>
            <a:off x="12480131" y="7256502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width,height</a:t>
            </a:r>
            <a:r>
              <a:rPr lang="en-US" dirty="0"/>
              <a:t>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AAF4E9-4C69-2B46-9540-8D330C8630E1}"/>
              </a:ext>
            </a:extLst>
          </p:cNvPr>
          <p:cNvSpPr/>
          <p:nvPr/>
        </p:nvSpPr>
        <p:spPr>
          <a:xfrm>
            <a:off x="4775598" y="7252454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C876F9-28FA-8742-A198-181D467DDEC2}"/>
              </a:ext>
            </a:extLst>
          </p:cNvPr>
          <p:cNvSpPr/>
          <p:nvPr/>
        </p:nvSpPr>
        <p:spPr>
          <a:xfrm>
            <a:off x="4775598" y="217932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AE37B6-A64D-4F41-9073-3C967C1AA5DB}"/>
              </a:ext>
            </a:extLst>
          </p:cNvPr>
          <p:cNvSpPr/>
          <p:nvPr/>
        </p:nvSpPr>
        <p:spPr>
          <a:xfrm>
            <a:off x="12373451" y="7252454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E1F584-154C-5D4A-A650-CACC99D80BF0}"/>
              </a:ext>
            </a:extLst>
          </p:cNvPr>
          <p:cNvSpPr/>
          <p:nvPr/>
        </p:nvSpPr>
        <p:spPr>
          <a:xfrm>
            <a:off x="12373451" y="217932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860AB-3485-EF4F-826E-E3834A567263}"/>
              </a:ext>
            </a:extLst>
          </p:cNvPr>
          <p:cNvSpPr txBox="1"/>
          <p:nvPr/>
        </p:nvSpPr>
        <p:spPr>
          <a:xfrm>
            <a:off x="1964531" y="762000"/>
            <a:ext cx="5496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LHC System (Processing default)</a:t>
            </a:r>
          </a:p>
        </p:txBody>
      </p:sp>
    </p:spTree>
    <p:extLst>
      <p:ext uri="{BB962C8B-B14F-4D97-AF65-F5344CB8AC3E}">
        <p14:creationId xmlns:p14="http://schemas.microsoft.com/office/powerpoint/2010/main" val="3592262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432E20-9958-BF40-8CA2-DC72DE1828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25" y="1485900"/>
            <a:ext cx="9042400" cy="67818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068C1-417B-9544-A648-52B02D53C24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1D46D-B3A9-4341-B2D8-FEEDF5099427}"/>
              </a:ext>
            </a:extLst>
          </p:cNvPr>
          <p:cNvSpPr txBox="1"/>
          <p:nvPr/>
        </p:nvSpPr>
        <p:spPr>
          <a:xfrm>
            <a:off x="4242655" y="72506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0FA22-6438-8F4C-88DE-6F8FD4B05BBB}"/>
              </a:ext>
            </a:extLst>
          </p:cNvPr>
          <p:cNvSpPr txBox="1"/>
          <p:nvPr/>
        </p:nvSpPr>
        <p:spPr>
          <a:xfrm>
            <a:off x="3763870" y="195982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(0,height)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DC170-0A1D-1C46-B374-A94E15BB3F2D}"/>
              </a:ext>
            </a:extLst>
          </p:cNvPr>
          <p:cNvSpPr txBox="1"/>
          <p:nvPr/>
        </p:nvSpPr>
        <p:spPr>
          <a:xfrm>
            <a:off x="12477183" y="7256502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(width,0)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8997EB-0C06-3840-B782-593F7F55D80D}"/>
              </a:ext>
            </a:extLst>
          </p:cNvPr>
          <p:cNvSpPr txBox="1"/>
          <p:nvPr/>
        </p:nvSpPr>
        <p:spPr>
          <a:xfrm>
            <a:off x="12480131" y="1959820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width,height</a:t>
            </a:r>
            <a:r>
              <a:rPr lang="en-US" dirty="0"/>
              <a:t>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AAF4E9-4C69-2B46-9540-8D330C8630E1}"/>
              </a:ext>
            </a:extLst>
          </p:cNvPr>
          <p:cNvSpPr/>
          <p:nvPr/>
        </p:nvSpPr>
        <p:spPr>
          <a:xfrm>
            <a:off x="4775598" y="7252454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C876F9-28FA-8742-A198-181D467DDEC2}"/>
              </a:ext>
            </a:extLst>
          </p:cNvPr>
          <p:cNvSpPr/>
          <p:nvPr/>
        </p:nvSpPr>
        <p:spPr>
          <a:xfrm>
            <a:off x="4775598" y="217932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AE37B6-A64D-4F41-9073-3C967C1AA5DB}"/>
              </a:ext>
            </a:extLst>
          </p:cNvPr>
          <p:cNvSpPr/>
          <p:nvPr/>
        </p:nvSpPr>
        <p:spPr>
          <a:xfrm>
            <a:off x="12373451" y="7252454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E1F584-154C-5D4A-A650-CACC99D80BF0}"/>
              </a:ext>
            </a:extLst>
          </p:cNvPr>
          <p:cNvSpPr/>
          <p:nvPr/>
        </p:nvSpPr>
        <p:spPr>
          <a:xfrm>
            <a:off x="12373451" y="217932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860AB-3485-EF4F-826E-E3834A567263}"/>
              </a:ext>
            </a:extLst>
          </p:cNvPr>
          <p:cNvSpPr txBox="1"/>
          <p:nvPr/>
        </p:nvSpPr>
        <p:spPr>
          <a:xfrm>
            <a:off x="1964531" y="762000"/>
            <a:ext cx="6188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RHC System (provided modification)</a:t>
            </a:r>
          </a:p>
        </p:txBody>
      </p:sp>
    </p:spTree>
    <p:extLst>
      <p:ext uri="{BB962C8B-B14F-4D97-AF65-F5344CB8AC3E}">
        <p14:creationId xmlns:p14="http://schemas.microsoft.com/office/powerpoint/2010/main" val="2929720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8910" y="4088891"/>
            <a:ext cx="11183112" cy="5398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6538" dirty="0"/>
              <a:t>shape</a:t>
            </a:r>
            <a:endParaRPr lang="en-US" sz="6000" spc="-5" dirty="0">
              <a:solidFill>
                <a:srgbClr val="006699"/>
              </a:solidFill>
              <a:latin typeface="Courier New"/>
              <a:cs typeface="Courier New"/>
            </a:endParaRPr>
          </a:p>
          <a:p>
            <a:pPr lvl="1"/>
            <a:r>
              <a:rPr lang="en-US" sz="4862" spc="-5" dirty="0">
                <a:solidFill>
                  <a:srgbClr val="006699"/>
                </a:solidFill>
                <a:latin typeface="Courier New"/>
                <a:cs typeface="Courier New"/>
              </a:rPr>
              <a:t>point</a:t>
            </a:r>
            <a:r>
              <a:rPr lang="en-US" sz="4862" spc="-5" dirty="0">
                <a:latin typeface="Courier New"/>
                <a:cs typeface="Courier New"/>
              </a:rPr>
              <a:t>(x,</a:t>
            </a:r>
            <a:r>
              <a:rPr lang="en-US" sz="4862" spc="-140" dirty="0">
                <a:latin typeface="Courier New"/>
                <a:cs typeface="Courier New"/>
              </a:rPr>
              <a:t> </a:t>
            </a:r>
            <a:r>
              <a:rPr lang="en-US" sz="4862" spc="-5" dirty="0">
                <a:latin typeface="Courier New"/>
                <a:cs typeface="Courier New"/>
              </a:rPr>
              <a:t>y);</a:t>
            </a:r>
            <a:endParaRPr lang="en-US" sz="4862" dirty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2AEBB-F734-7049-BB5E-C0F21741816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4338" y="4087367"/>
            <a:ext cx="11187684" cy="5399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shape</a:t>
            </a:r>
          </a:p>
          <a:p>
            <a:pPr lvl="1"/>
            <a:r>
              <a:rPr lang="mr-IN" dirty="0" err="1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line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(x1, y1,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x2, y2);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DC59-F71A-B143-870A-B351EE435F5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4338" y="4087367"/>
            <a:ext cx="11187684" cy="5399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shape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rect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(x, y, width, height);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93CAC-A40E-5244-B1B6-89602A3398B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4338" y="4087367"/>
            <a:ext cx="11187684" cy="5399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Shape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ellipseMode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(CENTER);  </a:t>
            </a:r>
          </a:p>
          <a:p>
            <a:pPr lvl="1"/>
            <a:r>
              <a:rPr lang="en-US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ellipse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(x, y, width, height);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35FAD-702B-CB42-902A-997FC4AFEF1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Processing Development Environment (PDE)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A51CE9-F120-BC47-AC6E-B5580EA55C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9283700"/>
            <a:ext cx="4064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spc="-5" dirty="0">
                <a:solidFill>
                  <a:srgbClr val="FFFFFF"/>
                </a:solidFill>
              </a:rPr>
              <a:t>19</a:t>
            </a:r>
          </a:p>
        </p:txBody>
      </p:sp>
      <p:sp>
        <p:nvSpPr>
          <p:cNvPr id="4" name="object 4"/>
          <p:cNvSpPr/>
          <p:nvPr/>
        </p:nvSpPr>
        <p:spPr>
          <a:xfrm>
            <a:off x="4917536" y="3733800"/>
            <a:ext cx="7505191" cy="537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Shape</a:t>
            </a:r>
          </a:p>
          <a:p>
            <a:endParaRPr lang="en-US" dirty="0"/>
          </a:p>
          <a:p>
            <a:pPr lvl="1"/>
            <a:r>
              <a:rPr lang="en-US" sz="4000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triangle</a:t>
            </a:r>
            <a:r>
              <a:rPr lang="en-US" sz="4000" dirty="0">
                <a:latin typeface="Courier New" charset="0"/>
                <a:ea typeface="Courier New" charset="0"/>
                <a:cs typeface="Courier New" charset="0"/>
              </a:rPr>
              <a:t>(x1,</a:t>
            </a:r>
            <a:r>
              <a:rPr lang="da-DK" sz="4000" dirty="0">
                <a:latin typeface="Courier New" charset="0"/>
                <a:ea typeface="Courier New" charset="0"/>
                <a:cs typeface="Courier New" charset="0"/>
              </a:rPr>
              <a:t> y1, x2, y2, x3, y3);</a:t>
            </a:r>
          </a:p>
          <a:p>
            <a:pPr lvl="1"/>
            <a:endParaRPr lang="da-DK" sz="40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a-DK" sz="4000" dirty="0" err="1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quad</a:t>
            </a:r>
            <a:r>
              <a:rPr lang="da-DK" sz="4000" dirty="0">
                <a:latin typeface="Courier New" charset="0"/>
                <a:ea typeface="Courier New" charset="0"/>
                <a:cs typeface="Courier New" charset="0"/>
              </a:rPr>
              <a:t>(x1, y1, x2, y2, x3, y3, x4, y4);</a:t>
            </a:r>
          </a:p>
          <a:p>
            <a:pPr lvl="1"/>
            <a:endParaRPr lang="da-DK" sz="40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a-DK" sz="4000" dirty="0" err="1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arc</a:t>
            </a:r>
            <a:r>
              <a:rPr lang="da-DK" sz="4000" dirty="0">
                <a:latin typeface="Courier New" charset="0"/>
                <a:ea typeface="Courier New" charset="0"/>
                <a:cs typeface="Courier New" charset="0"/>
              </a:rPr>
              <a:t>(x, y, </a:t>
            </a:r>
            <a:r>
              <a:rPr lang="da-DK" sz="4000" dirty="0" err="1">
                <a:latin typeface="Courier New" charset="0"/>
                <a:ea typeface="Courier New" charset="0"/>
                <a:cs typeface="Courier New" charset="0"/>
              </a:rPr>
              <a:t>width</a:t>
            </a:r>
            <a:r>
              <a:rPr lang="da-DK" sz="4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a-DK" sz="4000" dirty="0" err="1">
                <a:latin typeface="Courier New" charset="0"/>
                <a:ea typeface="Courier New" charset="0"/>
                <a:cs typeface="Courier New" charset="0"/>
              </a:rPr>
              <a:t>height</a:t>
            </a:r>
            <a:r>
              <a:rPr lang="da-DK" sz="4000" dirty="0">
                <a:latin typeface="Courier New" charset="0"/>
                <a:ea typeface="Courier New" charset="0"/>
                <a:cs typeface="Courier New" charset="0"/>
              </a:rPr>
              <a:t>, start,</a:t>
            </a:r>
            <a:r>
              <a:rPr lang="pl-PL" sz="4000" dirty="0">
                <a:latin typeface="Courier New" charset="0"/>
                <a:ea typeface="Courier New" charset="0"/>
                <a:cs typeface="Courier New" charset="0"/>
              </a:rPr>
              <a:t> stop);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67D7C3-8F82-DE40-87E1-34B727A4ABB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281BB1-0ECC-1E44-8AD3-9AB0B7759C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Shape</a:t>
            </a:r>
          </a:p>
          <a:p>
            <a:pPr lvl="1"/>
            <a:r>
              <a:rPr lang="en-US" dirty="0"/>
              <a:t>More complex shapes available with:</a:t>
            </a:r>
          </a:p>
          <a:p>
            <a:pPr lvl="1"/>
            <a:r>
              <a:rPr lang="en-US" u="none" dirty="0">
                <a:hlinkClick r:id="rId2"/>
              </a:rPr>
              <a:t>beginShape()</a:t>
            </a:r>
            <a:r>
              <a:rPr lang="en-US" u="none" dirty="0"/>
              <a:t> / </a:t>
            </a:r>
            <a:r>
              <a:rPr lang="en-US" dirty="0">
                <a:hlinkClick r:id="rId3"/>
              </a:rPr>
              <a:t>vertex()</a:t>
            </a:r>
            <a:r>
              <a:rPr lang="en-US" dirty="0"/>
              <a:t> / </a:t>
            </a:r>
            <a:r>
              <a:rPr lang="en-US" u="none" dirty="0">
                <a:hlinkClick r:id="rId4"/>
              </a:rPr>
              <a:t>endShape()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252EB-C68C-8140-9951-65007A8CD68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68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  <a:p>
            <a:pPr lvl="1"/>
            <a:r>
              <a:rPr lang="en-US" dirty="0"/>
              <a:t> luminance (black &amp; white; grayscale)</a:t>
            </a:r>
          </a:p>
          <a:p>
            <a:pPr lvl="1"/>
            <a:r>
              <a:rPr lang="en-US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background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(255); // clear background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C52C-0A94-9644-AEE3-18F4EFCDFDC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3475578" y="5562600"/>
            <a:ext cx="10389108" cy="2641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Color</a:t>
            </a:r>
          </a:p>
          <a:p>
            <a:pPr lvl="1"/>
            <a:r>
              <a:rPr lang="en-US" dirty="0"/>
              <a:t>RGB (default)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color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c1 = </a:t>
            </a:r>
            <a:r>
              <a:rPr lang="en-US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color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(r, g, b);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color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c2 = #RRGGBB;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7351-D5FF-2A4E-8150-5F6824B0D7C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object 2"/>
          <p:cNvSpPr>
            <a:spLocks noChangeAspect="1"/>
          </p:cNvSpPr>
          <p:nvPr/>
        </p:nvSpPr>
        <p:spPr>
          <a:xfrm>
            <a:off x="12632531" y="304800"/>
            <a:ext cx="4261956" cy="3898899"/>
          </a:xfrm>
          <a:prstGeom prst="rect">
            <a:avLst/>
          </a:prstGeom>
          <a:blipFill>
            <a:blip r:embed="rId2" cstate="print"/>
            <a:stretch>
              <a:fillRect l="-68349" r="-33473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Color</a:t>
            </a:r>
          </a:p>
          <a:p>
            <a:pPr lvl="1"/>
            <a:r>
              <a:rPr lang="en-US" dirty="0"/>
              <a:t>RGBA</a:t>
            </a:r>
          </a:p>
          <a:p>
            <a:pPr lvl="1"/>
            <a:r>
              <a:rPr lang="en-US" dirty="0"/>
              <a:t>a = alpha / transparency / opacity</a:t>
            </a:r>
          </a:p>
          <a:p>
            <a:pPr lvl="1"/>
            <a:r>
              <a:rPr lang="en-US" dirty="0"/>
              <a:t>0 = transparent; 255 = opaque (solid)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color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c1 = </a:t>
            </a:r>
            <a:r>
              <a:rPr lang="en-US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color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(r, g, b, a);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91BA1F-7469-0448-9D89-757BC9A94F3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661238" y="2578607"/>
            <a:ext cx="4888992" cy="5076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26985" y="2047158"/>
            <a:ext cx="4777740" cy="653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33425">
              <a:lnSpc>
                <a:spcPct val="138900"/>
              </a:lnSpc>
            </a:pPr>
            <a:r>
              <a:rPr sz="4800" spc="-5" dirty="0">
                <a:solidFill>
                  <a:srgbClr val="006699"/>
                </a:solidFill>
                <a:latin typeface="Courier New"/>
                <a:cs typeface="Courier New"/>
              </a:rPr>
              <a:t>noStrok</a:t>
            </a:r>
            <a:r>
              <a:rPr sz="4800" dirty="0">
                <a:solidFill>
                  <a:srgbClr val="006699"/>
                </a:solidFill>
                <a:latin typeface="Courier New"/>
                <a:cs typeface="Courier New"/>
              </a:rPr>
              <a:t>e</a:t>
            </a:r>
            <a:r>
              <a:rPr sz="4800" spc="-5" dirty="0">
                <a:latin typeface="Courier New"/>
                <a:cs typeface="Courier New"/>
              </a:rPr>
              <a:t>();  </a:t>
            </a:r>
            <a:r>
              <a:rPr sz="4800" spc="-5" dirty="0">
                <a:solidFill>
                  <a:srgbClr val="006699"/>
                </a:solidFill>
                <a:latin typeface="Courier New"/>
                <a:cs typeface="Courier New"/>
              </a:rPr>
              <a:t>fill</a:t>
            </a:r>
            <a:r>
              <a:rPr sz="4800" spc="-5" dirty="0">
                <a:latin typeface="Courier New"/>
                <a:cs typeface="Courier New"/>
              </a:rPr>
              <a:t>(c1);  </a:t>
            </a:r>
            <a:r>
              <a:rPr sz="4800" spc="-5" dirty="0">
                <a:solidFill>
                  <a:srgbClr val="006699"/>
                </a:solidFill>
                <a:latin typeface="Courier New"/>
                <a:cs typeface="Courier New"/>
              </a:rPr>
              <a:t>rect</a:t>
            </a:r>
            <a:r>
              <a:rPr sz="4800" spc="-5" dirty="0">
                <a:latin typeface="Courier New"/>
                <a:cs typeface="Courier New"/>
              </a:rPr>
              <a:t>(...);</a:t>
            </a:r>
            <a:endParaRPr sz="4800">
              <a:latin typeface="Courier New"/>
              <a:cs typeface="Courier New"/>
            </a:endParaRPr>
          </a:p>
          <a:p>
            <a:pPr>
              <a:spcBef>
                <a:spcPts val="3"/>
              </a:spcBef>
            </a:pPr>
            <a:endParaRPr sz="5150">
              <a:latin typeface="Times New Roman"/>
              <a:cs typeface="Times New Roman"/>
            </a:endParaRPr>
          </a:p>
          <a:p>
            <a:pPr marL="12700" marR="5080">
              <a:lnSpc>
                <a:spcPct val="122000"/>
              </a:lnSpc>
            </a:pPr>
            <a:r>
              <a:rPr sz="4800" spc="-5" dirty="0">
                <a:solidFill>
                  <a:srgbClr val="006699"/>
                </a:solidFill>
                <a:latin typeface="Courier New"/>
                <a:cs typeface="Courier New"/>
              </a:rPr>
              <a:t>fill</a:t>
            </a:r>
            <a:r>
              <a:rPr sz="4800" spc="-5" dirty="0">
                <a:latin typeface="Courier New"/>
                <a:cs typeface="Courier New"/>
              </a:rPr>
              <a:t>(c2);  </a:t>
            </a:r>
            <a:r>
              <a:rPr sz="4800" spc="-5" dirty="0">
                <a:solidFill>
                  <a:srgbClr val="006699"/>
                </a:solidFill>
                <a:latin typeface="Courier New"/>
                <a:cs typeface="Courier New"/>
              </a:rPr>
              <a:t>stroke</a:t>
            </a:r>
            <a:r>
              <a:rPr sz="4800" spc="-5" dirty="0">
                <a:latin typeface="Courier New"/>
                <a:cs typeface="Courier New"/>
              </a:rPr>
              <a:t>(c3);  </a:t>
            </a:r>
            <a:r>
              <a:rPr sz="4800" spc="-5" dirty="0">
                <a:solidFill>
                  <a:srgbClr val="006699"/>
                </a:solidFill>
                <a:latin typeface="Courier New"/>
                <a:cs typeface="Courier New"/>
              </a:rPr>
              <a:t>ellips</a:t>
            </a:r>
            <a:r>
              <a:rPr sz="4800" dirty="0">
                <a:solidFill>
                  <a:srgbClr val="006699"/>
                </a:solidFill>
                <a:latin typeface="Courier New"/>
                <a:cs typeface="Courier New"/>
              </a:rPr>
              <a:t>e</a:t>
            </a:r>
            <a:r>
              <a:rPr sz="4800" spc="-5" dirty="0">
                <a:latin typeface="Courier New"/>
                <a:cs typeface="Courier New"/>
              </a:rPr>
              <a:t>(..</a:t>
            </a:r>
            <a:r>
              <a:rPr sz="4800" spc="-25" dirty="0">
                <a:latin typeface="Courier New"/>
                <a:cs typeface="Courier New"/>
              </a:rPr>
              <a:t>.</a:t>
            </a:r>
            <a:r>
              <a:rPr sz="4800" spc="-5" dirty="0">
                <a:latin typeface="Courier New"/>
                <a:cs typeface="Courier New"/>
              </a:rPr>
              <a:t>);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098132" y="2578607"/>
            <a:ext cx="10478329" cy="5339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765"/>
              </a:lnSpc>
            </a:pPr>
            <a:r>
              <a:rPr lang="en-US" sz="4800" spc="-5" dirty="0" err="1">
                <a:solidFill>
                  <a:srgbClr val="006699"/>
                </a:solidFill>
                <a:latin typeface="Courier New"/>
                <a:cs typeface="Courier New"/>
              </a:rPr>
              <a:t>n</a:t>
            </a:r>
            <a:r>
              <a:rPr sz="4800" spc="-5" dirty="0" err="1">
                <a:solidFill>
                  <a:srgbClr val="006699"/>
                </a:solidFill>
                <a:latin typeface="Courier New"/>
                <a:cs typeface="Courier New"/>
              </a:rPr>
              <a:t>oFill</a:t>
            </a:r>
            <a:r>
              <a:rPr sz="4800" spc="-5" dirty="0">
                <a:latin typeface="Courier New"/>
                <a:cs typeface="Courier New"/>
              </a:rPr>
              <a:t>();</a:t>
            </a:r>
            <a:endParaRPr sz="4800" dirty="0">
              <a:latin typeface="Courier New"/>
              <a:cs typeface="Courier New"/>
            </a:endParaRPr>
          </a:p>
          <a:p>
            <a:pPr marR="5476240">
              <a:lnSpc>
                <a:spcPct val="121500"/>
              </a:lnSpc>
              <a:spcBef>
                <a:spcPts val="50"/>
              </a:spcBef>
            </a:pPr>
            <a:r>
              <a:rPr lang="en-US" sz="4800" spc="-5" dirty="0" err="1">
                <a:solidFill>
                  <a:srgbClr val="006699"/>
                </a:solidFill>
                <a:latin typeface="Courier New"/>
                <a:cs typeface="Courier New"/>
              </a:rPr>
              <a:t>n</a:t>
            </a:r>
            <a:r>
              <a:rPr sz="4800" spc="-5" dirty="0" err="1">
                <a:solidFill>
                  <a:srgbClr val="006699"/>
                </a:solidFill>
                <a:latin typeface="Courier New"/>
                <a:cs typeface="Courier New"/>
              </a:rPr>
              <a:t>oStroke</a:t>
            </a:r>
            <a:r>
              <a:rPr sz="4800" spc="-5" dirty="0">
                <a:latin typeface="Courier New"/>
                <a:cs typeface="Courier New"/>
              </a:rPr>
              <a:t>();  </a:t>
            </a:r>
            <a:r>
              <a:rPr lang="en-US" sz="4800" spc="-5" dirty="0">
                <a:solidFill>
                  <a:srgbClr val="006699"/>
                </a:solidFill>
                <a:latin typeface="Courier New"/>
                <a:cs typeface="Courier New"/>
              </a:rPr>
              <a:t>el</a:t>
            </a:r>
            <a:r>
              <a:rPr sz="4800" spc="-5" dirty="0">
                <a:solidFill>
                  <a:srgbClr val="006699"/>
                </a:solidFill>
                <a:latin typeface="Courier New"/>
                <a:cs typeface="Courier New"/>
              </a:rPr>
              <a:t>lips</a:t>
            </a:r>
            <a:r>
              <a:rPr sz="4800" dirty="0">
                <a:solidFill>
                  <a:srgbClr val="006699"/>
                </a:solidFill>
                <a:latin typeface="Courier New"/>
                <a:cs typeface="Courier New"/>
              </a:rPr>
              <a:t>e</a:t>
            </a:r>
            <a:r>
              <a:rPr sz="4800" spc="-5" dirty="0">
                <a:latin typeface="Courier New"/>
                <a:cs typeface="Courier New"/>
              </a:rPr>
              <a:t>(..</a:t>
            </a:r>
            <a:r>
              <a:rPr sz="4800" spc="-25" dirty="0">
                <a:latin typeface="Courier New"/>
                <a:cs typeface="Courier New"/>
              </a:rPr>
              <a:t>.</a:t>
            </a:r>
            <a:r>
              <a:rPr sz="4800" spc="-5" dirty="0">
                <a:latin typeface="Courier New"/>
                <a:cs typeface="Courier New"/>
              </a:rPr>
              <a:t>);</a:t>
            </a:r>
            <a:endParaRPr sz="4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800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4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4800" spc="-5" dirty="0" err="1">
                <a:solidFill>
                  <a:srgbClr val="006699"/>
                </a:solidFill>
                <a:latin typeface="Courier New"/>
                <a:cs typeface="Courier New"/>
              </a:rPr>
              <a:t>re</a:t>
            </a:r>
            <a:r>
              <a:rPr sz="4800" spc="-5" dirty="0" err="1">
                <a:solidFill>
                  <a:srgbClr val="006699"/>
                </a:solidFill>
                <a:latin typeface="Courier New"/>
                <a:cs typeface="Courier New"/>
              </a:rPr>
              <a:t>ct</a:t>
            </a:r>
            <a:r>
              <a:rPr sz="4800" spc="-5" dirty="0">
                <a:latin typeface="Courier New"/>
                <a:cs typeface="Courier New"/>
              </a:rPr>
              <a:t>(...);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5A5CF-FF73-6847-AFC4-FE3C31670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  <a:p>
            <a:endParaRPr lang="en-US" dirty="0"/>
          </a:p>
          <a:p>
            <a:pPr lvl="1"/>
            <a:r>
              <a:rPr lang="en-US" dirty="0"/>
              <a:t>Graphics is a STATE MACHINE.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you set a state (no matter where in the code), that state will remain until changed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is particularly noticeable with color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2E5B04-FD8A-EF44-824E-2D2602C7009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13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  <a:p>
            <a:pPr lvl="1"/>
            <a:r>
              <a:rPr lang="en-US" dirty="0"/>
              <a:t>shapes are painted one at a time</a:t>
            </a:r>
          </a:p>
          <a:p>
            <a:pPr lvl="1"/>
            <a:r>
              <a:rPr lang="en-US" dirty="0"/>
              <a:t>overlap can occur</a:t>
            </a:r>
          </a:p>
          <a:p>
            <a:pPr lvl="1"/>
            <a:r>
              <a:rPr lang="en-US" dirty="0"/>
              <a:t>some shapes are not supported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10257123" y="3340608"/>
            <a:ext cx="431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-5" dirty="0"/>
              <a:t>animation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4783931" y="3244977"/>
            <a:ext cx="6370515" cy="4899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>
            <a:lvl1pPr marL="325094" indent="-325094" algn="l" defTabSz="1300376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sz="3982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975283" indent="-325094" algn="l" defTabSz="1300376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3412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625471" indent="-325094" algn="l" defTabSz="1300376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2275658" indent="-325094" algn="l" defTabSz="1300376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925847" indent="-325094" algn="l" defTabSz="1300376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3576035" indent="-325094" algn="l" defTabSz="1300376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223" indent="-325094" algn="l" defTabSz="1300376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412" indent="-325094" algn="l" defTabSz="1300376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600" indent="-325094" algn="l" defTabSz="1300376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0">
              <a:buNone/>
              <a:tabLst>
                <a:tab pos="731838" algn="l"/>
              </a:tabLst>
            </a:pPr>
            <a:r>
              <a:rPr lang="en-US" spc="-5" dirty="0">
                <a:solidFill>
                  <a:srgbClr val="71A7C2"/>
                </a:solidFill>
              </a:rPr>
              <a:t>void</a:t>
            </a:r>
            <a:r>
              <a:rPr lang="en-US" spc="-105" dirty="0">
                <a:solidFill>
                  <a:srgbClr val="71A7C2"/>
                </a:solidFill>
              </a:rPr>
              <a:t> </a:t>
            </a:r>
            <a:r>
              <a:rPr lang="en-US" b="1" spc="-5" dirty="0"/>
              <a:t>setup</a:t>
            </a:r>
            <a:r>
              <a:rPr lang="en-US" spc="-5" dirty="0">
                <a:solidFill>
                  <a:srgbClr val="000000"/>
                </a:solidFill>
              </a:rPr>
              <a:t>(){</a:t>
            </a:r>
          </a:p>
          <a:p>
            <a:pPr marL="342900" indent="0">
              <a:buNone/>
              <a:tabLst>
                <a:tab pos="731838" algn="l"/>
              </a:tabLst>
            </a:pPr>
            <a:r>
              <a:rPr lang="en-US" spc="-5" dirty="0">
                <a:solidFill>
                  <a:srgbClr val="000000"/>
                </a:solidFill>
              </a:rPr>
              <a:t>	...</a:t>
            </a:r>
          </a:p>
          <a:p>
            <a:pPr marL="342900" indent="0">
              <a:buNone/>
              <a:tabLst>
                <a:tab pos="731838" algn="l"/>
              </a:tabLst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pPr marL="342900" indent="0">
              <a:spcBef>
                <a:spcPts val="13"/>
              </a:spcBef>
              <a:buNone/>
              <a:tabLst>
                <a:tab pos="731838" algn="l"/>
              </a:tabLst>
            </a:pPr>
            <a:endParaRPr lang="en-US" sz="5000" dirty="0">
              <a:latin typeface="Times New Roman"/>
              <a:cs typeface="Times New Roman"/>
            </a:endParaRPr>
          </a:p>
          <a:p>
            <a:pPr marL="342900" indent="0">
              <a:buNone/>
              <a:tabLst>
                <a:tab pos="731838" algn="l"/>
              </a:tabLst>
            </a:pPr>
            <a:r>
              <a:rPr lang="en-US" spc="-5" dirty="0">
                <a:solidFill>
                  <a:srgbClr val="71A7C2"/>
                </a:solidFill>
              </a:rPr>
              <a:t>void</a:t>
            </a:r>
            <a:r>
              <a:rPr lang="en-US" spc="-114" dirty="0">
                <a:solidFill>
                  <a:srgbClr val="71A7C2"/>
                </a:solidFill>
              </a:rPr>
              <a:t> </a:t>
            </a:r>
            <a:r>
              <a:rPr lang="en-US" b="1" spc="-5" dirty="0"/>
              <a:t>draw</a:t>
            </a:r>
            <a:r>
              <a:rPr lang="en-US" spc="-5" dirty="0">
                <a:solidFill>
                  <a:srgbClr val="000000"/>
                </a:solidFill>
              </a:rPr>
              <a:t>(){</a:t>
            </a:r>
          </a:p>
          <a:p>
            <a:pPr marL="342900" indent="0">
              <a:buNone/>
              <a:tabLst>
                <a:tab pos="731838" algn="l"/>
              </a:tabLst>
            </a:pPr>
            <a:r>
              <a:rPr lang="en-US" spc="-5" dirty="0">
                <a:solidFill>
                  <a:srgbClr val="000000"/>
                </a:solidFill>
              </a:rPr>
              <a:t>	...</a:t>
            </a:r>
          </a:p>
          <a:p>
            <a:pPr marL="342900" indent="0">
              <a:buNone/>
              <a:tabLst>
                <a:tab pos="731838" algn="l"/>
              </a:tabLst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" name="object 4"/>
          <p:cNvSpPr/>
          <p:nvPr/>
        </p:nvSpPr>
        <p:spPr>
          <a:xfrm>
            <a:off x="8369652" y="2439416"/>
            <a:ext cx="3043680" cy="1018540"/>
          </a:xfrm>
          <a:custGeom>
            <a:avLst/>
            <a:gdLst/>
            <a:ahLst/>
            <a:cxnLst/>
            <a:rect l="l" t="t" r="r" b="b"/>
            <a:pathLst>
              <a:path w="3636645" h="1018539">
                <a:moveTo>
                  <a:pt x="224789" y="760983"/>
                </a:moveTo>
                <a:lnTo>
                  <a:pt x="0" y="954277"/>
                </a:lnTo>
                <a:lnTo>
                  <a:pt x="289432" y="1018158"/>
                </a:lnTo>
                <a:lnTo>
                  <a:pt x="218671" y="954024"/>
                </a:lnTo>
                <a:lnTo>
                  <a:pt x="182244" y="954024"/>
                </a:lnTo>
                <a:lnTo>
                  <a:pt x="160654" y="868299"/>
                </a:lnTo>
                <a:lnTo>
                  <a:pt x="189241" y="861113"/>
                </a:lnTo>
                <a:lnTo>
                  <a:pt x="224789" y="760983"/>
                </a:lnTo>
                <a:close/>
              </a:path>
              <a:path w="3636645" h="1018539">
                <a:moveTo>
                  <a:pt x="171470" y="911243"/>
                </a:moveTo>
                <a:lnTo>
                  <a:pt x="182244" y="954024"/>
                </a:lnTo>
                <a:lnTo>
                  <a:pt x="210761" y="946855"/>
                </a:lnTo>
                <a:lnTo>
                  <a:pt x="171470" y="911243"/>
                </a:lnTo>
                <a:close/>
              </a:path>
              <a:path w="3636645" h="1018539">
                <a:moveTo>
                  <a:pt x="210761" y="946855"/>
                </a:moveTo>
                <a:lnTo>
                  <a:pt x="182244" y="954024"/>
                </a:lnTo>
                <a:lnTo>
                  <a:pt x="218671" y="954024"/>
                </a:lnTo>
                <a:lnTo>
                  <a:pt x="210761" y="946855"/>
                </a:lnTo>
                <a:close/>
              </a:path>
              <a:path w="3636645" h="1018539">
                <a:moveTo>
                  <a:pt x="3614800" y="0"/>
                </a:moveTo>
                <a:lnTo>
                  <a:pt x="189241" y="861113"/>
                </a:lnTo>
                <a:lnTo>
                  <a:pt x="171459" y="911198"/>
                </a:lnTo>
                <a:lnTo>
                  <a:pt x="210761" y="946855"/>
                </a:lnTo>
                <a:lnTo>
                  <a:pt x="3636391" y="85725"/>
                </a:lnTo>
                <a:lnTo>
                  <a:pt x="3614800" y="0"/>
                </a:lnTo>
                <a:close/>
              </a:path>
              <a:path w="3636645" h="1018539">
                <a:moveTo>
                  <a:pt x="189241" y="861113"/>
                </a:moveTo>
                <a:lnTo>
                  <a:pt x="160654" y="868299"/>
                </a:lnTo>
                <a:lnTo>
                  <a:pt x="171459" y="911198"/>
                </a:lnTo>
                <a:lnTo>
                  <a:pt x="189241" y="861113"/>
                </a:lnTo>
                <a:close/>
              </a:path>
            </a:pathLst>
          </a:custGeom>
          <a:solidFill>
            <a:srgbClr val="C1D3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7872827" y="5197729"/>
            <a:ext cx="3819337" cy="1171575"/>
          </a:xfrm>
          <a:custGeom>
            <a:avLst/>
            <a:gdLst/>
            <a:ahLst/>
            <a:cxnLst/>
            <a:rect l="l" t="t" r="r" b="b"/>
            <a:pathLst>
              <a:path w="4562475" h="1171575">
                <a:moveTo>
                  <a:pt x="228218" y="913002"/>
                </a:moveTo>
                <a:lnTo>
                  <a:pt x="0" y="1102232"/>
                </a:lnTo>
                <a:lnTo>
                  <a:pt x="288289" y="1171320"/>
                </a:lnTo>
                <a:lnTo>
                  <a:pt x="218021" y="1105280"/>
                </a:lnTo>
                <a:lnTo>
                  <a:pt x="182244" y="1105280"/>
                </a:lnTo>
                <a:lnTo>
                  <a:pt x="162178" y="1019175"/>
                </a:lnTo>
                <a:lnTo>
                  <a:pt x="190876" y="1012497"/>
                </a:lnTo>
                <a:lnTo>
                  <a:pt x="228218" y="913002"/>
                </a:lnTo>
                <a:close/>
              </a:path>
              <a:path w="4562475" h="1171575">
                <a:moveTo>
                  <a:pt x="172212" y="1062227"/>
                </a:moveTo>
                <a:lnTo>
                  <a:pt x="182244" y="1105280"/>
                </a:lnTo>
                <a:lnTo>
                  <a:pt x="210921" y="1098608"/>
                </a:lnTo>
                <a:lnTo>
                  <a:pt x="172212" y="1062227"/>
                </a:lnTo>
                <a:close/>
              </a:path>
              <a:path w="4562475" h="1171575">
                <a:moveTo>
                  <a:pt x="210921" y="1098608"/>
                </a:moveTo>
                <a:lnTo>
                  <a:pt x="182244" y="1105280"/>
                </a:lnTo>
                <a:lnTo>
                  <a:pt x="218021" y="1105280"/>
                </a:lnTo>
                <a:lnTo>
                  <a:pt x="210921" y="1098608"/>
                </a:lnTo>
                <a:close/>
              </a:path>
              <a:path w="4562475" h="1171575">
                <a:moveTo>
                  <a:pt x="4542155" y="0"/>
                </a:moveTo>
                <a:lnTo>
                  <a:pt x="190876" y="1012497"/>
                </a:lnTo>
                <a:lnTo>
                  <a:pt x="172212" y="1062227"/>
                </a:lnTo>
                <a:lnTo>
                  <a:pt x="210921" y="1098608"/>
                </a:lnTo>
                <a:lnTo>
                  <a:pt x="4562220" y="86105"/>
                </a:lnTo>
                <a:lnTo>
                  <a:pt x="4542155" y="0"/>
                </a:lnTo>
                <a:close/>
              </a:path>
              <a:path w="4562475" h="1171575">
                <a:moveTo>
                  <a:pt x="190876" y="1012497"/>
                </a:moveTo>
                <a:lnTo>
                  <a:pt x="162178" y="1019175"/>
                </a:lnTo>
                <a:lnTo>
                  <a:pt x="172212" y="1062228"/>
                </a:lnTo>
                <a:lnTo>
                  <a:pt x="190876" y="1012497"/>
                </a:lnTo>
                <a:close/>
              </a:path>
            </a:pathLst>
          </a:custGeom>
          <a:solidFill>
            <a:srgbClr val="7D7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 txBox="1"/>
          <p:nvPr/>
        </p:nvSpPr>
        <p:spPr>
          <a:xfrm>
            <a:off x="11636851" y="2087372"/>
            <a:ext cx="236728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200" dirty="0">
                <a:solidFill>
                  <a:srgbClr val="8F9D33"/>
                </a:solidFill>
                <a:latin typeface="Arial"/>
                <a:cs typeface="Arial"/>
              </a:rPr>
              <a:t>runs</a:t>
            </a:r>
            <a:r>
              <a:rPr sz="4200" spc="-95" dirty="0">
                <a:solidFill>
                  <a:srgbClr val="8F9D33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8F9D33"/>
                </a:solidFill>
                <a:latin typeface="Arial"/>
                <a:cs typeface="Arial"/>
              </a:rPr>
              <a:t>once</a:t>
            </a:r>
            <a:endParaRPr sz="4200">
              <a:latin typeface="Arial"/>
              <a:cs typeface="Arial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11946731" y="4868926"/>
            <a:ext cx="5346954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200" spc="-5" dirty="0">
                <a:solidFill>
                  <a:srgbClr val="57509B"/>
                </a:solidFill>
                <a:latin typeface="Arial"/>
                <a:cs typeface="Arial"/>
              </a:rPr>
              <a:t>C</a:t>
            </a:r>
            <a:r>
              <a:rPr sz="4200" spc="-5" dirty="0">
                <a:solidFill>
                  <a:srgbClr val="57509B"/>
                </a:solidFill>
                <a:latin typeface="Arial"/>
                <a:cs typeface="Arial"/>
              </a:rPr>
              <a:t>ycles</a:t>
            </a:r>
            <a:r>
              <a:rPr lang="en-US" sz="4200" spc="-5" dirty="0">
                <a:solidFill>
                  <a:srgbClr val="57509B"/>
                </a:solidFill>
                <a:latin typeface="Arial"/>
                <a:cs typeface="Arial"/>
              </a:rPr>
              <a:t> (automatically)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12428061" y="2794761"/>
            <a:ext cx="494030" cy="2018030"/>
          </a:xfrm>
          <a:custGeom>
            <a:avLst/>
            <a:gdLst/>
            <a:ahLst/>
            <a:cxnLst/>
            <a:rect l="l" t="t" r="r" b="b"/>
            <a:pathLst>
              <a:path w="494029" h="2018029">
                <a:moveTo>
                  <a:pt x="0" y="1523999"/>
                </a:moveTo>
                <a:lnTo>
                  <a:pt x="246887" y="2017776"/>
                </a:lnTo>
                <a:lnTo>
                  <a:pt x="411479" y="1688591"/>
                </a:lnTo>
                <a:lnTo>
                  <a:pt x="164591" y="1688591"/>
                </a:lnTo>
                <a:lnTo>
                  <a:pt x="164591" y="1633727"/>
                </a:lnTo>
                <a:lnTo>
                  <a:pt x="0" y="1523999"/>
                </a:lnTo>
                <a:close/>
              </a:path>
              <a:path w="494029" h="2018029">
                <a:moveTo>
                  <a:pt x="164591" y="1633727"/>
                </a:moveTo>
                <a:lnTo>
                  <a:pt x="164591" y="1688591"/>
                </a:lnTo>
                <a:lnTo>
                  <a:pt x="246887" y="1688591"/>
                </a:lnTo>
                <a:lnTo>
                  <a:pt x="164591" y="1633727"/>
                </a:lnTo>
                <a:close/>
              </a:path>
              <a:path w="494029" h="2018029">
                <a:moveTo>
                  <a:pt x="329183" y="0"/>
                </a:moveTo>
                <a:lnTo>
                  <a:pt x="164591" y="0"/>
                </a:lnTo>
                <a:lnTo>
                  <a:pt x="164591" y="1633727"/>
                </a:lnTo>
                <a:lnTo>
                  <a:pt x="246887" y="1688591"/>
                </a:lnTo>
                <a:lnTo>
                  <a:pt x="329183" y="1633727"/>
                </a:lnTo>
                <a:lnTo>
                  <a:pt x="329183" y="0"/>
                </a:lnTo>
                <a:close/>
              </a:path>
              <a:path w="494029" h="2018029">
                <a:moveTo>
                  <a:pt x="329183" y="1633727"/>
                </a:moveTo>
                <a:lnTo>
                  <a:pt x="246887" y="1688591"/>
                </a:lnTo>
                <a:lnTo>
                  <a:pt x="329183" y="1688591"/>
                </a:lnTo>
                <a:lnTo>
                  <a:pt x="329183" y="1633727"/>
                </a:lnTo>
                <a:close/>
              </a:path>
              <a:path w="494029" h="2018029">
                <a:moveTo>
                  <a:pt x="493775" y="1523999"/>
                </a:moveTo>
                <a:lnTo>
                  <a:pt x="329183" y="1633727"/>
                </a:lnTo>
                <a:lnTo>
                  <a:pt x="329183" y="1688591"/>
                </a:lnTo>
                <a:lnTo>
                  <a:pt x="411479" y="1688591"/>
                </a:lnTo>
                <a:lnTo>
                  <a:pt x="493775" y="1523999"/>
                </a:lnTo>
                <a:close/>
              </a:path>
            </a:pathLst>
          </a:custGeom>
          <a:solidFill>
            <a:srgbClr val="C1D3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11914474" y="5685790"/>
            <a:ext cx="494030" cy="3305810"/>
          </a:xfrm>
          <a:custGeom>
            <a:avLst/>
            <a:gdLst/>
            <a:ahLst/>
            <a:cxnLst/>
            <a:rect l="l" t="t" r="r" b="b"/>
            <a:pathLst>
              <a:path w="494029" h="3305809">
                <a:moveTo>
                  <a:pt x="246888" y="329183"/>
                </a:moveTo>
                <a:lnTo>
                  <a:pt x="164592" y="384048"/>
                </a:lnTo>
                <a:lnTo>
                  <a:pt x="164592" y="3305555"/>
                </a:lnTo>
                <a:lnTo>
                  <a:pt x="329184" y="3305555"/>
                </a:lnTo>
                <a:lnTo>
                  <a:pt x="329184" y="384048"/>
                </a:lnTo>
                <a:lnTo>
                  <a:pt x="246888" y="329183"/>
                </a:lnTo>
                <a:close/>
              </a:path>
              <a:path w="494029" h="3305809">
                <a:moveTo>
                  <a:pt x="246888" y="0"/>
                </a:moveTo>
                <a:lnTo>
                  <a:pt x="0" y="493775"/>
                </a:lnTo>
                <a:lnTo>
                  <a:pt x="164591" y="384048"/>
                </a:lnTo>
                <a:lnTo>
                  <a:pt x="164592" y="329183"/>
                </a:lnTo>
                <a:lnTo>
                  <a:pt x="411479" y="329183"/>
                </a:lnTo>
                <a:lnTo>
                  <a:pt x="246888" y="0"/>
                </a:lnTo>
                <a:close/>
              </a:path>
              <a:path w="494029" h="3305809">
                <a:moveTo>
                  <a:pt x="411479" y="329183"/>
                </a:moveTo>
                <a:lnTo>
                  <a:pt x="329184" y="329183"/>
                </a:lnTo>
                <a:lnTo>
                  <a:pt x="329184" y="384048"/>
                </a:lnTo>
                <a:lnTo>
                  <a:pt x="493775" y="493775"/>
                </a:lnTo>
                <a:lnTo>
                  <a:pt x="411479" y="329183"/>
                </a:lnTo>
                <a:close/>
              </a:path>
              <a:path w="494029" h="3305809">
                <a:moveTo>
                  <a:pt x="246888" y="329183"/>
                </a:moveTo>
                <a:lnTo>
                  <a:pt x="164592" y="329183"/>
                </a:lnTo>
                <a:lnTo>
                  <a:pt x="164592" y="384048"/>
                </a:lnTo>
                <a:lnTo>
                  <a:pt x="246888" y="329183"/>
                </a:lnTo>
                <a:close/>
              </a:path>
              <a:path w="494029" h="3305809">
                <a:moveTo>
                  <a:pt x="329184" y="329183"/>
                </a:moveTo>
                <a:lnTo>
                  <a:pt x="246888" y="329183"/>
                </a:lnTo>
                <a:lnTo>
                  <a:pt x="329184" y="384048"/>
                </a:lnTo>
                <a:lnTo>
                  <a:pt x="329184" y="329183"/>
                </a:lnTo>
                <a:close/>
              </a:path>
            </a:pathLst>
          </a:custGeom>
          <a:solidFill>
            <a:srgbClr val="7D7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12946222" y="5896102"/>
            <a:ext cx="494030" cy="3092450"/>
          </a:xfrm>
          <a:custGeom>
            <a:avLst/>
            <a:gdLst/>
            <a:ahLst/>
            <a:cxnLst/>
            <a:rect l="l" t="t" r="r" b="b"/>
            <a:pathLst>
              <a:path w="494029" h="3092450">
                <a:moveTo>
                  <a:pt x="0" y="2598419"/>
                </a:moveTo>
                <a:lnTo>
                  <a:pt x="246888" y="3092195"/>
                </a:lnTo>
                <a:lnTo>
                  <a:pt x="411479" y="2763011"/>
                </a:lnTo>
                <a:lnTo>
                  <a:pt x="164592" y="2763011"/>
                </a:lnTo>
                <a:lnTo>
                  <a:pt x="164592" y="2708147"/>
                </a:lnTo>
                <a:lnTo>
                  <a:pt x="0" y="2598419"/>
                </a:lnTo>
                <a:close/>
              </a:path>
              <a:path w="494029" h="3092450">
                <a:moveTo>
                  <a:pt x="164592" y="2708147"/>
                </a:moveTo>
                <a:lnTo>
                  <a:pt x="164592" y="2763011"/>
                </a:lnTo>
                <a:lnTo>
                  <a:pt x="246888" y="2763011"/>
                </a:lnTo>
                <a:lnTo>
                  <a:pt x="164592" y="2708147"/>
                </a:lnTo>
                <a:close/>
              </a:path>
              <a:path w="494029" h="3092450">
                <a:moveTo>
                  <a:pt x="329184" y="0"/>
                </a:moveTo>
                <a:lnTo>
                  <a:pt x="164592" y="0"/>
                </a:lnTo>
                <a:lnTo>
                  <a:pt x="164592" y="2708147"/>
                </a:lnTo>
                <a:lnTo>
                  <a:pt x="246888" y="2763011"/>
                </a:lnTo>
                <a:lnTo>
                  <a:pt x="329184" y="2708147"/>
                </a:lnTo>
                <a:lnTo>
                  <a:pt x="329184" y="0"/>
                </a:lnTo>
                <a:close/>
              </a:path>
              <a:path w="494029" h="3092450">
                <a:moveTo>
                  <a:pt x="329184" y="2708147"/>
                </a:moveTo>
                <a:lnTo>
                  <a:pt x="246888" y="2763011"/>
                </a:lnTo>
                <a:lnTo>
                  <a:pt x="329184" y="2763011"/>
                </a:lnTo>
                <a:lnTo>
                  <a:pt x="329184" y="2708147"/>
                </a:lnTo>
                <a:close/>
              </a:path>
              <a:path w="494029" h="3092450">
                <a:moveTo>
                  <a:pt x="493775" y="2598419"/>
                </a:moveTo>
                <a:lnTo>
                  <a:pt x="329184" y="2708147"/>
                </a:lnTo>
                <a:lnTo>
                  <a:pt x="329184" y="2763011"/>
                </a:lnTo>
                <a:lnTo>
                  <a:pt x="411479" y="2763011"/>
                </a:lnTo>
                <a:lnTo>
                  <a:pt x="493775" y="2598419"/>
                </a:lnTo>
                <a:close/>
              </a:path>
            </a:pathLst>
          </a:custGeom>
          <a:solidFill>
            <a:srgbClr val="7D71D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373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Processing API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9283700"/>
            <a:ext cx="4064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spc="-5" dirty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4" name="object 4"/>
          <p:cNvSpPr/>
          <p:nvPr/>
        </p:nvSpPr>
        <p:spPr>
          <a:xfrm>
            <a:off x="7641939" y="2645664"/>
            <a:ext cx="7213092" cy="5952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There is some extra code provided for RHC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7985" y="2793238"/>
            <a:ext cx="35934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5" dirty="0">
                <a:solidFill>
                  <a:srgbClr val="7D7D7D"/>
                </a:solidFill>
                <a:latin typeface="Courier New"/>
                <a:cs typeface="Courier New"/>
              </a:rPr>
              <a:t>// in</a:t>
            </a:r>
            <a:r>
              <a:rPr sz="3600" spc="-80" dirty="0">
                <a:solidFill>
                  <a:srgbClr val="7D7D7D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7D7D7D"/>
                </a:solidFill>
                <a:latin typeface="Courier New"/>
                <a:cs typeface="Courier New"/>
              </a:rPr>
              <a:t>setup()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7984" y="3341878"/>
            <a:ext cx="3594100" cy="1140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5" dirty="0">
                <a:solidFill>
                  <a:srgbClr val="E27039"/>
                </a:solidFill>
                <a:latin typeface="Courier New"/>
                <a:cs typeface="Courier New"/>
              </a:rPr>
              <a:t>PFont</a:t>
            </a:r>
            <a:r>
              <a:rPr sz="3600" spc="-55" dirty="0">
                <a:solidFill>
                  <a:srgbClr val="E27039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myFont;</a:t>
            </a:r>
            <a:endParaRPr sz="3600" dirty="0">
              <a:latin typeface="Courier New"/>
              <a:cs typeface="Courier New"/>
            </a:endParaRPr>
          </a:p>
          <a:p>
            <a:pPr marL="12700"/>
            <a:r>
              <a:rPr sz="3600" spc="-5" dirty="0">
                <a:latin typeface="Courier New"/>
                <a:cs typeface="Courier New"/>
              </a:rPr>
              <a:t>myFont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0003" y="3890771"/>
            <a:ext cx="63373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dirty="0">
                <a:latin typeface="Courier New"/>
                <a:cs typeface="Courier New"/>
              </a:rPr>
              <a:t>=</a:t>
            </a:r>
            <a:r>
              <a:rPr sz="3600" spc="-75" dirty="0"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006699"/>
                </a:solidFill>
                <a:latin typeface="Courier New"/>
                <a:cs typeface="Courier New"/>
              </a:rPr>
              <a:t>createFont</a:t>
            </a:r>
            <a:r>
              <a:rPr sz="3600" spc="-5" dirty="0">
                <a:latin typeface="Courier New"/>
                <a:cs typeface="Courier New"/>
              </a:rPr>
              <a:t>(</a:t>
            </a:r>
            <a:r>
              <a:rPr sz="3600" spc="-5" dirty="0">
                <a:solidFill>
                  <a:srgbClr val="7C4692"/>
                </a:solidFill>
                <a:latin typeface="Courier New"/>
                <a:cs typeface="Courier New"/>
              </a:rPr>
              <a:t>"Georgia"</a:t>
            </a:r>
            <a:r>
              <a:rPr sz="3600" spc="-5" dirty="0">
                <a:latin typeface="Courier New"/>
                <a:cs typeface="Courier New"/>
              </a:rPr>
              <a:t>,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51328" y="3890771"/>
            <a:ext cx="11226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5" dirty="0">
                <a:latin typeface="Courier New"/>
                <a:cs typeface="Courier New"/>
              </a:rPr>
              <a:t>32);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7985" y="5536691"/>
            <a:ext cx="4689475" cy="168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3600" spc="-5" dirty="0">
                <a:solidFill>
                  <a:srgbClr val="7D7D7D"/>
                </a:solidFill>
                <a:latin typeface="Courier New"/>
                <a:cs typeface="Courier New"/>
              </a:rPr>
              <a:t>// in draw()  </a:t>
            </a:r>
            <a:r>
              <a:rPr sz="3600" spc="-5" dirty="0">
                <a:solidFill>
                  <a:srgbClr val="006699"/>
                </a:solidFill>
                <a:latin typeface="Courier New"/>
                <a:cs typeface="Courier New"/>
              </a:rPr>
              <a:t>textFon</a:t>
            </a:r>
            <a:r>
              <a:rPr sz="3600" dirty="0">
                <a:solidFill>
                  <a:srgbClr val="006699"/>
                </a:solidFill>
                <a:latin typeface="Courier New"/>
                <a:cs typeface="Courier New"/>
              </a:rPr>
              <a:t>t</a:t>
            </a:r>
            <a:r>
              <a:rPr sz="3600" spc="-5" dirty="0">
                <a:latin typeface="Courier New"/>
                <a:cs typeface="Courier New"/>
              </a:rPr>
              <a:t>(myFont);  </a:t>
            </a:r>
            <a:r>
              <a:rPr sz="3600" spc="-5" dirty="0">
                <a:solidFill>
                  <a:srgbClr val="006699"/>
                </a:solidFill>
                <a:latin typeface="Courier New"/>
                <a:cs typeface="Courier New"/>
              </a:rPr>
              <a:t>textAlig</a:t>
            </a:r>
            <a:r>
              <a:rPr sz="3600" dirty="0">
                <a:solidFill>
                  <a:srgbClr val="006699"/>
                </a:solidFill>
                <a:latin typeface="Courier New"/>
                <a:cs typeface="Courier New"/>
              </a:rPr>
              <a:t>n</a:t>
            </a:r>
            <a:r>
              <a:rPr sz="3600" spc="-5" dirty="0">
                <a:latin typeface="Courier New"/>
                <a:cs typeface="Courier New"/>
              </a:rPr>
              <a:t>(</a:t>
            </a:r>
            <a:r>
              <a:rPr sz="3600" spc="-5" dirty="0">
                <a:solidFill>
                  <a:srgbClr val="607952"/>
                </a:solidFill>
                <a:latin typeface="Courier New"/>
                <a:cs typeface="Courier New"/>
              </a:rPr>
              <a:t>CENTER</a:t>
            </a:r>
            <a:r>
              <a:rPr sz="3600" dirty="0">
                <a:latin typeface="Courier New"/>
                <a:cs typeface="Courier New"/>
              </a:rPr>
              <a:t>,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348" y="6634226"/>
            <a:ext cx="22199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5" dirty="0">
                <a:solidFill>
                  <a:srgbClr val="607952"/>
                </a:solidFill>
                <a:latin typeface="Courier New"/>
                <a:cs typeface="Courier New"/>
              </a:rPr>
              <a:t>CENTER</a:t>
            </a:r>
            <a:r>
              <a:rPr sz="3600" spc="-5" dirty="0">
                <a:latin typeface="Courier New"/>
                <a:cs typeface="Courier New"/>
              </a:rPr>
              <a:t>);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7985" y="7182866"/>
            <a:ext cx="57918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5" dirty="0">
                <a:solidFill>
                  <a:srgbClr val="006699"/>
                </a:solidFill>
                <a:latin typeface="Courier New"/>
                <a:cs typeface="Courier New"/>
              </a:rPr>
              <a:t>text</a:t>
            </a:r>
            <a:r>
              <a:rPr sz="3600" spc="-5" dirty="0">
                <a:latin typeface="Courier New"/>
                <a:cs typeface="Courier New"/>
              </a:rPr>
              <a:t>(</a:t>
            </a:r>
            <a:r>
              <a:rPr sz="3600" spc="-5" dirty="0">
                <a:solidFill>
                  <a:srgbClr val="7C4692"/>
                </a:solidFill>
                <a:latin typeface="Courier New"/>
                <a:cs typeface="Courier New"/>
              </a:rPr>
              <a:t>"Hello,</a:t>
            </a:r>
            <a:r>
              <a:rPr sz="3600" spc="-50" dirty="0">
                <a:solidFill>
                  <a:srgbClr val="7C4692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7C4692"/>
                </a:solidFill>
                <a:latin typeface="Courier New"/>
                <a:cs typeface="Courier New"/>
              </a:rPr>
              <a:t>World!"</a:t>
            </a:r>
            <a:r>
              <a:rPr sz="3600" spc="-5" dirty="0">
                <a:latin typeface="Courier New"/>
                <a:cs typeface="Courier New"/>
              </a:rPr>
              <a:t>,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81153" y="7182866"/>
            <a:ext cx="222059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5" dirty="0">
                <a:solidFill>
                  <a:srgbClr val="FF6699"/>
                </a:solidFill>
                <a:latin typeface="Courier New"/>
                <a:cs typeface="Courier New"/>
              </a:rPr>
              <a:t>widt</a:t>
            </a:r>
            <a:r>
              <a:rPr sz="3600" dirty="0">
                <a:solidFill>
                  <a:srgbClr val="FF6699"/>
                </a:solidFill>
                <a:latin typeface="Courier New"/>
                <a:cs typeface="Courier New"/>
              </a:rPr>
              <a:t>h</a:t>
            </a:r>
            <a:r>
              <a:rPr sz="3600" spc="-5" dirty="0">
                <a:latin typeface="Courier New"/>
                <a:cs typeface="Courier New"/>
              </a:rPr>
              <a:t>/2,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51938" y="7182866"/>
            <a:ext cx="27692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5" dirty="0">
                <a:solidFill>
                  <a:srgbClr val="FF6699"/>
                </a:solidFill>
                <a:latin typeface="Courier New"/>
                <a:cs typeface="Courier New"/>
              </a:rPr>
              <a:t>height</a:t>
            </a:r>
            <a:r>
              <a:rPr sz="3600" spc="-5" dirty="0">
                <a:latin typeface="Courier New"/>
                <a:cs typeface="Courier New"/>
              </a:rPr>
              <a:t>/2);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programming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6470FA-980B-FD42-AC00-E164C2513DC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comments, variables, arrays, loops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E5B17C-B5D5-714B-8E64-97A9B263CE1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99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94440" y="2311907"/>
            <a:ext cx="6577583" cy="617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object-oriented</a:t>
            </a:r>
          </a:p>
          <a:p>
            <a:pPr lvl="1"/>
            <a:r>
              <a:rPr lang="en-US" dirty="0"/>
              <a:t>with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3315303" y="3401567"/>
            <a:ext cx="5475732" cy="5608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0939" y="3505200"/>
            <a:ext cx="5394960" cy="5372100"/>
          </a:xfrm>
          <a:custGeom>
            <a:avLst/>
            <a:gdLst/>
            <a:ahLst/>
            <a:cxnLst/>
            <a:rect l="l" t="t" r="r" b="b"/>
            <a:pathLst>
              <a:path w="5394959" h="5372100">
                <a:moveTo>
                  <a:pt x="0" y="5372100"/>
                </a:moveTo>
                <a:lnTo>
                  <a:pt x="5394960" y="5372100"/>
                </a:lnTo>
                <a:lnTo>
                  <a:pt x="5394960" y="0"/>
                </a:lnTo>
                <a:lnTo>
                  <a:pt x="0" y="0"/>
                </a:lnTo>
                <a:lnTo>
                  <a:pt x="0" y="5372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50939" y="3505200"/>
            <a:ext cx="5394960" cy="5372100"/>
          </a:xfrm>
          <a:custGeom>
            <a:avLst/>
            <a:gdLst/>
            <a:ahLst/>
            <a:cxnLst/>
            <a:rect l="l" t="t" r="r" b="b"/>
            <a:pathLst>
              <a:path w="5394959" h="5372100">
                <a:moveTo>
                  <a:pt x="0" y="5372100"/>
                </a:moveTo>
                <a:lnTo>
                  <a:pt x="5394960" y="5372100"/>
                </a:lnTo>
                <a:lnTo>
                  <a:pt x="5394960" y="0"/>
                </a:lnTo>
                <a:lnTo>
                  <a:pt x="0" y="0"/>
                </a:lnTo>
                <a:lnTo>
                  <a:pt x="0" y="5372100"/>
                </a:lnTo>
                <a:close/>
              </a:path>
            </a:pathLst>
          </a:custGeom>
          <a:ln w="1219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00849" y="3677736"/>
            <a:ext cx="5169282" cy="5009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9940" indent="-548640"/>
            <a:r>
              <a:rPr sz="3600" spc="-5" dirty="0">
                <a:solidFill>
                  <a:srgbClr val="71A7C2"/>
                </a:solidFill>
                <a:latin typeface="Courier New"/>
                <a:cs typeface="Courier New"/>
              </a:rPr>
              <a:t>class </a:t>
            </a:r>
            <a:r>
              <a:rPr sz="3600" spc="-5" dirty="0">
                <a:latin typeface="Courier New"/>
                <a:cs typeface="Courier New"/>
              </a:rPr>
              <a:t>oAnimal{  </a:t>
            </a:r>
            <a:r>
              <a:rPr sz="3600" dirty="0">
                <a:solidFill>
                  <a:srgbClr val="E27039"/>
                </a:solidFill>
                <a:latin typeface="Courier New"/>
                <a:cs typeface="Courier New"/>
              </a:rPr>
              <a:t>boolean</a:t>
            </a:r>
            <a:r>
              <a:rPr sz="3600" spc="-90" dirty="0">
                <a:solidFill>
                  <a:srgbClr val="E27039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brain;  </a:t>
            </a:r>
            <a:r>
              <a:rPr sz="3600" dirty="0">
                <a:solidFill>
                  <a:srgbClr val="E27039"/>
                </a:solidFill>
                <a:latin typeface="Courier New"/>
                <a:cs typeface="Courier New"/>
              </a:rPr>
              <a:t>int</a:t>
            </a:r>
            <a:r>
              <a:rPr sz="3600" spc="-95" dirty="0">
                <a:solidFill>
                  <a:srgbClr val="E27039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legs;</a:t>
            </a:r>
            <a:endParaRPr sz="3600" dirty="0">
              <a:latin typeface="Courier New"/>
              <a:cs typeface="Courier New"/>
            </a:endParaRPr>
          </a:p>
          <a:p>
            <a:pPr>
              <a:spcBef>
                <a:spcPts val="9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789940"/>
            <a:r>
              <a:rPr sz="3600" dirty="0">
                <a:latin typeface="Courier New"/>
                <a:cs typeface="Courier New"/>
              </a:rPr>
              <a:t>oAnimal(){</a:t>
            </a:r>
            <a:endParaRPr lang="en-US" sz="3600" dirty="0">
              <a:latin typeface="Courier New"/>
              <a:cs typeface="Courier New"/>
            </a:endParaRPr>
          </a:p>
          <a:p>
            <a:pPr marL="788988">
              <a:tabLst>
                <a:tab pos="1298575" algn="l"/>
              </a:tabLst>
            </a:pPr>
            <a:r>
              <a:rPr lang="en-US" sz="3600" spc="-5" dirty="0">
                <a:latin typeface="Courier New"/>
                <a:cs typeface="Courier New"/>
              </a:rPr>
              <a:t>	</a:t>
            </a:r>
            <a:r>
              <a:rPr lang="mr-IN" sz="3600" spc="-5" dirty="0" err="1">
                <a:latin typeface="Courier New"/>
                <a:cs typeface="Courier New"/>
              </a:rPr>
              <a:t>brain</a:t>
            </a:r>
            <a:r>
              <a:rPr lang="mr-IN" sz="3600" spc="-5" dirty="0">
                <a:latin typeface="Courier New"/>
                <a:cs typeface="Courier New"/>
              </a:rPr>
              <a:t> </a:t>
            </a:r>
            <a:r>
              <a:rPr lang="mr-IN" sz="3600" dirty="0">
                <a:latin typeface="Courier New"/>
                <a:cs typeface="Courier New"/>
              </a:rPr>
              <a:t>= </a:t>
            </a:r>
            <a:r>
              <a:rPr lang="en-US" sz="3600" dirty="0">
                <a:solidFill>
                  <a:srgbClr val="71A7C2"/>
                </a:solidFill>
                <a:latin typeface="Courier New"/>
                <a:cs typeface="Courier New"/>
              </a:rPr>
              <a:t>tru</a:t>
            </a:r>
            <a:r>
              <a:rPr lang="en-US" sz="3600" spc="-5" dirty="0">
                <a:solidFill>
                  <a:srgbClr val="71A7C2"/>
                </a:solidFill>
                <a:latin typeface="Courier New"/>
                <a:cs typeface="Courier New"/>
              </a:rPr>
              <a:t>e</a:t>
            </a:r>
            <a:r>
              <a:rPr lang="en-US" sz="3600" dirty="0">
                <a:latin typeface="Courier New"/>
                <a:cs typeface="Courier New"/>
              </a:rPr>
              <a:t>;</a:t>
            </a:r>
          </a:p>
          <a:p>
            <a:pPr marL="788988">
              <a:tabLst>
                <a:tab pos="1298575" algn="l"/>
              </a:tabLst>
            </a:pPr>
            <a:r>
              <a:rPr lang="en-US" sz="3600" spc="-5" dirty="0">
                <a:latin typeface="Courier New"/>
                <a:cs typeface="Courier New"/>
              </a:rPr>
              <a:t>	</a:t>
            </a:r>
            <a:r>
              <a:rPr lang="mr-IN" sz="3600" spc="-5" dirty="0" err="1">
                <a:latin typeface="Courier New"/>
                <a:cs typeface="Courier New"/>
              </a:rPr>
              <a:t>legs</a:t>
            </a:r>
            <a:r>
              <a:rPr lang="mr-IN" sz="3600" spc="-5" dirty="0">
                <a:latin typeface="Courier New"/>
                <a:cs typeface="Courier New"/>
              </a:rPr>
              <a:t> </a:t>
            </a:r>
            <a:r>
              <a:rPr lang="mr-IN" sz="3600" dirty="0">
                <a:latin typeface="Courier New"/>
                <a:cs typeface="Courier New"/>
              </a:rPr>
              <a:t>=</a:t>
            </a:r>
            <a:r>
              <a:rPr lang="mr-IN" sz="3600" spc="-85" dirty="0">
                <a:latin typeface="Courier New"/>
                <a:cs typeface="Courier New"/>
              </a:rPr>
              <a:t> </a:t>
            </a:r>
            <a:r>
              <a:rPr lang="mr-IN" sz="3600" spc="-5" dirty="0">
                <a:latin typeface="Courier New"/>
                <a:cs typeface="Courier New"/>
              </a:rPr>
              <a:t>0;</a:t>
            </a:r>
            <a:endParaRPr lang="en-US" sz="3600" spc="-5" dirty="0">
              <a:latin typeface="Courier New"/>
              <a:cs typeface="Courier New"/>
            </a:endParaRPr>
          </a:p>
          <a:p>
            <a:pPr marL="548640"/>
            <a:r>
              <a:rPr lang="en-US" sz="36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latin typeface="Courier New"/>
                <a:cs typeface="Courier New"/>
              </a:rPr>
              <a:t>}</a:t>
            </a:r>
            <a:endParaRPr sz="3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59320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225BB5-34F5-1243-BAC3-DDD0FA2F35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Built-in Trigonometry Functions</a:t>
            </a:r>
          </a:p>
          <a:p>
            <a:pPr lvl="1" algn="ctr"/>
            <a:r>
              <a:rPr lang="en-US" u="none" dirty="0">
                <a:hlinkClick r:id="rId2"/>
              </a:rPr>
              <a:t>acos()</a:t>
            </a:r>
            <a:r>
              <a:rPr lang="en-US" u="none" dirty="0"/>
              <a:t> / </a:t>
            </a:r>
            <a:r>
              <a:rPr lang="en-US" u="none" dirty="0">
                <a:hlinkClick r:id="rId3"/>
              </a:rPr>
              <a:t>asin()</a:t>
            </a:r>
            <a:r>
              <a:rPr lang="en-US" u="none" dirty="0"/>
              <a:t> / </a:t>
            </a:r>
            <a:r>
              <a:rPr lang="en-US" u="none" dirty="0">
                <a:hlinkClick r:id="rId4"/>
              </a:rPr>
              <a:t>atan()</a:t>
            </a:r>
            <a:r>
              <a:rPr lang="en-US" u="none" dirty="0"/>
              <a:t> / </a:t>
            </a:r>
            <a:r>
              <a:rPr lang="en-US" u="none" dirty="0">
                <a:hlinkClick r:id="rId5"/>
              </a:rPr>
              <a:t>atan2()</a:t>
            </a:r>
            <a:endParaRPr lang="en-US" dirty="0"/>
          </a:p>
          <a:p>
            <a:pPr lvl="1" algn="ctr"/>
            <a:r>
              <a:rPr lang="en-US" u="none" dirty="0">
                <a:hlinkClick r:id="rId6"/>
              </a:rPr>
              <a:t>degrees()</a:t>
            </a:r>
            <a:r>
              <a:rPr lang="en-US" u="none" dirty="0"/>
              <a:t> / </a:t>
            </a:r>
            <a:r>
              <a:rPr lang="en-US" u="none" dirty="0">
                <a:hlinkClick r:id="rId7"/>
              </a:rPr>
              <a:t>radians()</a:t>
            </a:r>
            <a:endParaRPr lang="en-US" u="none" dirty="0"/>
          </a:p>
          <a:p>
            <a:pPr lvl="1" algn="ctr"/>
            <a:r>
              <a:rPr lang="en-US" dirty="0">
                <a:hlinkClick r:id="rId8"/>
              </a:rPr>
              <a:t>cos()</a:t>
            </a:r>
            <a:r>
              <a:rPr lang="en-US" dirty="0"/>
              <a:t> / </a:t>
            </a:r>
            <a:r>
              <a:rPr lang="en-US" u="none" dirty="0">
                <a:hlinkClick r:id="rId9"/>
              </a:rPr>
              <a:t>sin()</a:t>
            </a:r>
            <a:r>
              <a:rPr lang="en-US" u="none" dirty="0"/>
              <a:t> / </a:t>
            </a:r>
            <a:r>
              <a:rPr lang="en-US" u="none" dirty="0">
                <a:hlinkClick r:id="rId10"/>
              </a:rPr>
              <a:t>tan()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05028A-89CE-0F42-99DA-9D2F3F8D824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65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A9BEDC-E1FE-5A49-8815-8B6336F4DD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Built-in </a:t>
            </a:r>
            <a:r>
              <a:rPr lang="en-US" dirty="0" err="1"/>
              <a:t>Calcuation</a:t>
            </a:r>
            <a:r>
              <a:rPr lang="en-US" dirty="0"/>
              <a:t> Functions</a:t>
            </a:r>
          </a:p>
          <a:p>
            <a:pPr algn="ctr"/>
            <a:r>
              <a:rPr lang="en-US" dirty="0"/>
              <a:t>Calculation</a:t>
            </a:r>
          </a:p>
          <a:p>
            <a:pPr lvl="1" algn="ctr"/>
            <a:r>
              <a:rPr lang="en-US" dirty="0">
                <a:hlinkClick r:id="rId2"/>
              </a:rPr>
              <a:t>max()</a:t>
            </a:r>
            <a:r>
              <a:rPr lang="en-US" dirty="0"/>
              <a:t> / </a:t>
            </a:r>
            <a:r>
              <a:rPr lang="en-US" dirty="0">
                <a:hlinkClick r:id="rId3"/>
              </a:rPr>
              <a:t>min() </a:t>
            </a:r>
            <a:endParaRPr lang="en-US" dirty="0"/>
          </a:p>
          <a:p>
            <a:pPr lvl="1" algn="ctr"/>
            <a:r>
              <a:rPr lang="en-US" u="none" dirty="0">
                <a:hlinkClick r:id="rId4"/>
              </a:rPr>
              <a:t>abs()</a:t>
            </a:r>
            <a:r>
              <a:rPr lang="en-US" u="none" dirty="0"/>
              <a:t> / </a:t>
            </a:r>
            <a:r>
              <a:rPr lang="en-US" u="none" dirty="0">
                <a:hlinkClick r:id="rId5"/>
              </a:rPr>
              <a:t>ceil()</a:t>
            </a:r>
            <a:r>
              <a:rPr lang="en-US" u="none" dirty="0"/>
              <a:t> / </a:t>
            </a:r>
            <a:r>
              <a:rPr lang="en-US" u="none" dirty="0">
                <a:hlinkClick r:id="rId6"/>
              </a:rPr>
              <a:t>constrain()</a:t>
            </a:r>
            <a:r>
              <a:rPr lang="en-US" u="none" dirty="0"/>
              <a:t> / </a:t>
            </a:r>
            <a:r>
              <a:rPr lang="en-US" dirty="0">
                <a:hlinkClick r:id="rId7"/>
              </a:rPr>
              <a:t>floor()</a:t>
            </a:r>
            <a:r>
              <a:rPr lang="en-US" dirty="0"/>
              <a:t> / </a:t>
            </a:r>
            <a:r>
              <a:rPr lang="en-US" dirty="0">
                <a:hlinkClick r:id="rId8"/>
              </a:rPr>
              <a:t>round()</a:t>
            </a:r>
            <a:endParaRPr lang="en-US" u="none" dirty="0"/>
          </a:p>
          <a:p>
            <a:pPr lvl="1" algn="ctr"/>
            <a:r>
              <a:rPr lang="en-US" dirty="0">
                <a:hlinkClick r:id="rId9"/>
              </a:rPr>
              <a:t>lerp()</a:t>
            </a:r>
            <a:r>
              <a:rPr lang="en-US" dirty="0"/>
              <a:t> / </a:t>
            </a:r>
            <a:r>
              <a:rPr lang="en-US" dirty="0">
                <a:hlinkClick r:id="rId10"/>
              </a:rPr>
              <a:t>map() </a:t>
            </a:r>
            <a:r>
              <a:rPr lang="en-US" dirty="0"/>
              <a:t>/ </a:t>
            </a:r>
            <a:r>
              <a:rPr lang="en-US" dirty="0">
                <a:hlinkClick r:id="rId11"/>
              </a:rPr>
              <a:t>norm()</a:t>
            </a:r>
            <a:r>
              <a:rPr lang="en-US" dirty="0">
                <a:hlinkClick r:id="rId10"/>
              </a:rPr>
              <a:t> </a:t>
            </a:r>
            <a:endParaRPr lang="en-US" dirty="0"/>
          </a:p>
          <a:p>
            <a:pPr lvl="1" algn="ctr"/>
            <a:r>
              <a:rPr lang="en-US" u="none" dirty="0">
                <a:hlinkClick r:id="rId12"/>
              </a:rPr>
              <a:t>dist()</a:t>
            </a:r>
            <a:r>
              <a:rPr lang="en-US" u="none" dirty="0"/>
              <a:t> / </a:t>
            </a:r>
            <a:r>
              <a:rPr lang="en-US" dirty="0">
                <a:hlinkClick r:id="rId13"/>
              </a:rPr>
              <a:t>mag()</a:t>
            </a:r>
            <a:r>
              <a:rPr lang="en-US" dirty="0"/>
              <a:t> </a:t>
            </a:r>
            <a:endParaRPr lang="en-US" u="none" dirty="0"/>
          </a:p>
          <a:p>
            <a:pPr lvl="1" algn="ctr"/>
            <a:r>
              <a:rPr lang="en-US" u="none" dirty="0">
                <a:hlinkClick r:id="rId14"/>
              </a:rPr>
              <a:t>exp()</a:t>
            </a:r>
            <a:r>
              <a:rPr lang="en-US" u="none" dirty="0"/>
              <a:t> / </a:t>
            </a:r>
            <a:r>
              <a:rPr lang="en-US" u="none" dirty="0">
                <a:hlinkClick r:id="rId15"/>
              </a:rPr>
              <a:t>log()</a:t>
            </a:r>
            <a:r>
              <a:rPr lang="en-US" u="none" dirty="0"/>
              <a:t> / </a:t>
            </a:r>
            <a:r>
              <a:rPr lang="en-US" u="none" dirty="0">
                <a:hlinkClick r:id="rId16"/>
              </a:rPr>
              <a:t>pow()</a:t>
            </a:r>
            <a:r>
              <a:rPr lang="en-US" u="none" dirty="0"/>
              <a:t> / </a:t>
            </a:r>
            <a:r>
              <a:rPr lang="en-US" u="none" dirty="0">
                <a:hlinkClick r:id="rId17"/>
              </a:rPr>
              <a:t>sq()</a:t>
            </a:r>
            <a:r>
              <a:rPr lang="en-US" u="none" dirty="0"/>
              <a:t> / </a:t>
            </a:r>
            <a:r>
              <a:rPr lang="en-US" u="none" dirty="0">
                <a:hlinkClick r:id="rId18"/>
              </a:rPr>
              <a:t>sqrt()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0EC19-1004-604F-BC46-5D2350385BB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95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71252-D8EF-324E-866E-5C43BE4309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 err="1"/>
              <a:t>Pvector</a:t>
            </a:r>
            <a:endParaRPr lang="en-US" dirty="0"/>
          </a:p>
          <a:p>
            <a:pPr lvl="1" algn="ctr"/>
            <a:r>
              <a:rPr lang="en-US" dirty="0"/>
              <a:t>Container for points and vectors</a:t>
            </a:r>
          </a:p>
          <a:p>
            <a:pPr lvl="1" algn="ctr"/>
            <a:r>
              <a:rPr lang="en-US" dirty="0"/>
              <a:t>Variety of functionalities—vector arithmetic, dot/cross products, angles, normalization, and interpolation </a:t>
            </a:r>
          </a:p>
          <a:p>
            <a:pPr lvl="1" algn="ctr"/>
            <a:r>
              <a:rPr lang="en-US" dirty="0">
                <a:hlinkClick r:id="rId2"/>
              </a:rPr>
              <a:t>https://processing.org/reference/PVector.html</a:t>
            </a:r>
            <a:r>
              <a:rPr lang="en-US" dirty="0"/>
              <a:t> </a:t>
            </a:r>
          </a:p>
          <a:p>
            <a:pPr lvl="1" algn="ctr"/>
            <a:r>
              <a:rPr lang="en-US" dirty="0">
                <a:hlinkClick r:id="rId3"/>
              </a:rPr>
              <a:t>http://processing.github.io/processing-javadocs/core/processing/core/PVector.html</a:t>
            </a:r>
            <a:r>
              <a:rPr lang="en-US" dirty="0"/>
              <a:t> </a:t>
            </a:r>
          </a:p>
          <a:p>
            <a:pPr lvl="1" algn="ctr"/>
            <a:r>
              <a:rPr lang="en-US" dirty="0"/>
              <a:t>STUDY AND USE THIS CLASS!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401F67-2F60-DF43-9F05-F7479B77F7C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21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 Storage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dirty="0"/>
              <a:t> (also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FloatList</a:t>
            </a:r>
            <a:r>
              <a:rPr lang="en-US" dirty="0"/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IntList</a:t>
            </a:r>
            <a:r>
              <a:rPr lang="en-US" dirty="0"/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StringList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HashMap</a:t>
            </a:r>
            <a:r>
              <a:rPr lang="en-US" dirty="0"/>
              <a:t> (</a:t>
            </a:r>
            <a:r>
              <a:rPr lang="en-US" dirty="0" err="1"/>
              <a:t>dict</a:t>
            </a:r>
            <a:r>
              <a:rPr lang="en-US" dirty="0"/>
              <a:t>: also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FloatDict</a:t>
            </a:r>
            <a:r>
              <a:rPr lang="en-US" dirty="0"/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IntDict</a:t>
            </a:r>
            <a:r>
              <a:rPr lang="en-US" dirty="0"/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StringDict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en-US" dirty="0"/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XML</a:t>
            </a:r>
            <a:r>
              <a:rPr lang="en-US" dirty="0"/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JSON</a:t>
            </a:r>
          </a:p>
          <a:p>
            <a:pPr lvl="1"/>
            <a:r>
              <a:rPr lang="en-US" dirty="0"/>
              <a:t>(and anything else Java!)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E5B17C-B5D5-714B-8E64-97A9B263CE1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55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118451" y="3736847"/>
            <a:ext cx="6286500" cy="4556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23024" y="3733800"/>
            <a:ext cx="6274435" cy="4584700"/>
          </a:xfrm>
          <a:custGeom>
            <a:avLst/>
            <a:gdLst/>
            <a:ahLst/>
            <a:cxnLst/>
            <a:rect l="l" t="t" r="r" b="b"/>
            <a:pathLst>
              <a:path w="6274434" h="4584700">
                <a:moveTo>
                  <a:pt x="0" y="4584192"/>
                </a:moveTo>
                <a:lnTo>
                  <a:pt x="6274308" y="4584192"/>
                </a:lnTo>
                <a:lnTo>
                  <a:pt x="6274308" y="0"/>
                </a:lnTo>
                <a:lnTo>
                  <a:pt x="0" y="0"/>
                </a:lnTo>
                <a:lnTo>
                  <a:pt x="0" y="4584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23024" y="3733800"/>
            <a:ext cx="6274435" cy="4349268"/>
          </a:xfrm>
          <a:prstGeom prst="rect">
            <a:avLst/>
          </a:prstGeom>
          <a:ln w="12192">
            <a:solidFill>
              <a:srgbClr val="929292"/>
            </a:solidFill>
          </a:ln>
        </p:spPr>
        <p:txBody>
          <a:bodyPr vert="horz" wrap="square" lIns="0" tIns="238125" rIns="0" bIns="0" rtlCol="0">
            <a:spAutoFit/>
          </a:bodyPr>
          <a:lstStyle/>
          <a:p>
            <a:pPr marL="248285">
              <a:spcBef>
                <a:spcPts val="1875"/>
              </a:spcBef>
            </a:pPr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r>
              <a:rPr sz="2400" spc="-105" dirty="0">
                <a:solidFill>
                  <a:srgbClr val="71A7C2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mouseClicked</a:t>
            </a:r>
            <a:r>
              <a:rPr sz="2400" spc="-5" dirty="0">
                <a:latin typeface="Courier New"/>
                <a:cs typeface="Courier New"/>
              </a:rPr>
              <a:t>(){</a:t>
            </a:r>
            <a:endParaRPr sz="24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614045"/>
            <a:r>
              <a:rPr sz="2400" spc="-5" dirty="0">
                <a:solidFill>
                  <a:srgbClr val="669900"/>
                </a:solidFill>
                <a:latin typeface="Courier New"/>
                <a:cs typeface="Courier New"/>
              </a:rPr>
              <a:t>if</a:t>
            </a:r>
            <a:r>
              <a:rPr sz="2400" spc="-5" dirty="0"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F6699"/>
                </a:solidFill>
                <a:latin typeface="Courier New"/>
                <a:cs typeface="Courier New"/>
              </a:rPr>
              <a:t>mouseButton </a:t>
            </a:r>
            <a:r>
              <a:rPr sz="2400" spc="-5" dirty="0">
                <a:latin typeface="Courier New"/>
                <a:cs typeface="Courier New"/>
              </a:rPr>
              <a:t>==</a:t>
            </a:r>
            <a:r>
              <a:rPr sz="2400" spc="-13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07952"/>
                </a:solidFill>
                <a:latin typeface="Courier New"/>
                <a:cs typeface="Courier New"/>
              </a:rPr>
              <a:t>LEFT</a:t>
            </a:r>
            <a:r>
              <a:rPr sz="2400" spc="-5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978535"/>
            <a:r>
              <a:rPr sz="2400" spc="-5" dirty="0">
                <a:solidFill>
                  <a:srgbClr val="006699"/>
                </a:solidFill>
                <a:latin typeface="Courier New"/>
                <a:cs typeface="Courier New"/>
              </a:rPr>
              <a:t>fill</a:t>
            </a:r>
            <a:r>
              <a:rPr sz="2400" spc="-5" dirty="0">
                <a:latin typeface="Courier New"/>
                <a:cs typeface="Courier New"/>
              </a:rPr>
              <a:t>(0);</a:t>
            </a:r>
            <a:endParaRPr sz="2400">
              <a:latin typeface="Courier New"/>
              <a:cs typeface="Courier New"/>
            </a:endParaRPr>
          </a:p>
          <a:p>
            <a:pPr>
              <a:spcBef>
                <a:spcPts val="8"/>
              </a:spcBef>
            </a:pPr>
            <a:endParaRPr sz="2500">
              <a:latin typeface="Times New Roman"/>
              <a:cs typeface="Times New Roman"/>
            </a:endParaRPr>
          </a:p>
          <a:p>
            <a:pPr marL="978535" marR="342900" indent="-364490"/>
            <a:r>
              <a:rPr sz="2400" spc="-5" dirty="0">
                <a:solidFill>
                  <a:srgbClr val="669900"/>
                </a:solidFill>
                <a:latin typeface="Courier New"/>
                <a:cs typeface="Courier New"/>
              </a:rPr>
              <a:t>else if</a:t>
            </a:r>
            <a:r>
              <a:rPr sz="2400" spc="-5" dirty="0"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F6699"/>
                </a:solidFill>
                <a:latin typeface="Courier New"/>
                <a:cs typeface="Courier New"/>
              </a:rPr>
              <a:t>mouseButton </a:t>
            </a:r>
            <a:r>
              <a:rPr sz="2400" spc="-5" dirty="0">
                <a:latin typeface="Courier New"/>
                <a:cs typeface="Courier New"/>
              </a:rPr>
              <a:t>==</a:t>
            </a:r>
            <a:r>
              <a:rPr sz="2400" spc="-130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07952"/>
                </a:solidFill>
                <a:latin typeface="Courier New"/>
                <a:cs typeface="Courier New"/>
              </a:rPr>
              <a:t>RIGHT</a:t>
            </a:r>
            <a:r>
              <a:rPr sz="2400" spc="-5" dirty="0">
                <a:latin typeface="Courier New"/>
                <a:cs typeface="Courier New"/>
              </a:rPr>
              <a:t>)  </a:t>
            </a:r>
            <a:r>
              <a:rPr sz="2400" spc="-5" dirty="0">
                <a:solidFill>
                  <a:srgbClr val="006699"/>
                </a:solidFill>
                <a:latin typeface="Courier New"/>
                <a:cs typeface="Courier New"/>
              </a:rPr>
              <a:t>fill</a:t>
            </a:r>
            <a:r>
              <a:rPr sz="2400" spc="-5" dirty="0">
                <a:latin typeface="Courier New"/>
                <a:cs typeface="Courier New"/>
              </a:rPr>
              <a:t>(255);</a:t>
            </a:r>
            <a:endParaRPr sz="24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614045"/>
            <a:r>
              <a:rPr sz="2400" spc="-5" dirty="0">
                <a:solidFill>
                  <a:srgbClr val="669900"/>
                </a:solidFill>
                <a:latin typeface="Courier New"/>
                <a:cs typeface="Courier New"/>
              </a:rPr>
              <a:t>else</a:t>
            </a:r>
            <a:endParaRPr sz="2400">
              <a:latin typeface="Courier New"/>
              <a:cs typeface="Courier New"/>
            </a:endParaRPr>
          </a:p>
          <a:p>
            <a:pPr marL="978535"/>
            <a:r>
              <a:rPr sz="2400" spc="-5" dirty="0">
                <a:solidFill>
                  <a:srgbClr val="006699"/>
                </a:solidFill>
                <a:latin typeface="Courier New"/>
                <a:cs typeface="Courier New"/>
              </a:rPr>
              <a:t>fill</a:t>
            </a:r>
            <a:r>
              <a:rPr sz="2400" spc="-5" dirty="0">
                <a:latin typeface="Courier New"/>
                <a:cs typeface="Courier New"/>
              </a:rPr>
              <a:t>(126);</a:t>
            </a:r>
            <a:endParaRPr sz="2400">
              <a:latin typeface="Courier New"/>
              <a:cs typeface="Courier New"/>
            </a:endParaRPr>
          </a:p>
          <a:p>
            <a:pPr marL="248285"/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Interaction: mouse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11071320" y="2436621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84577" y="2436621"/>
            <a:ext cx="25863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mousePressed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71320" y="3168141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84577" y="3168141"/>
            <a:ext cx="27692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mouseReleased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71320" y="3899915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84577" y="3899915"/>
            <a:ext cx="25863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mouseClicked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71320" y="4631435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984577" y="4631435"/>
            <a:ext cx="25863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mouseDragged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71320" y="5362955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984576" y="5362955"/>
            <a:ext cx="22199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mouseMoved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71320" y="6094729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984576" y="6094729"/>
            <a:ext cx="22199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mouseWheel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71320" y="7192009"/>
            <a:ext cx="1305560" cy="149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spc="-5" dirty="0">
                <a:solidFill>
                  <a:srgbClr val="FF6699"/>
                </a:solidFill>
                <a:latin typeface="Courier New"/>
                <a:cs typeface="Courier New"/>
              </a:rPr>
              <a:t>mouseX  mouseY  pmouseX  pmouseY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493193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Interaction:  keyboard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4118451" y="3736847"/>
            <a:ext cx="4459224" cy="4556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23024" y="3733800"/>
            <a:ext cx="6274435" cy="4584700"/>
          </a:xfrm>
          <a:custGeom>
            <a:avLst/>
            <a:gdLst/>
            <a:ahLst/>
            <a:cxnLst/>
            <a:rect l="l" t="t" r="r" b="b"/>
            <a:pathLst>
              <a:path w="6274434" h="4584700">
                <a:moveTo>
                  <a:pt x="0" y="4584192"/>
                </a:moveTo>
                <a:lnTo>
                  <a:pt x="6274308" y="4584192"/>
                </a:lnTo>
                <a:lnTo>
                  <a:pt x="6274308" y="0"/>
                </a:lnTo>
                <a:lnTo>
                  <a:pt x="0" y="0"/>
                </a:lnTo>
                <a:lnTo>
                  <a:pt x="0" y="4584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23024" y="3733800"/>
            <a:ext cx="6274435" cy="4349268"/>
          </a:xfrm>
          <a:prstGeom prst="rect">
            <a:avLst/>
          </a:prstGeom>
          <a:ln w="12192">
            <a:solidFill>
              <a:srgbClr val="929292"/>
            </a:solidFill>
          </a:ln>
        </p:spPr>
        <p:txBody>
          <a:bodyPr vert="horz" wrap="square" lIns="0" tIns="238125" rIns="0" bIns="0" rtlCol="0">
            <a:spAutoFit/>
          </a:bodyPr>
          <a:lstStyle/>
          <a:p>
            <a:pPr marL="614045" indent="-365760">
              <a:spcBef>
                <a:spcPts val="1875"/>
              </a:spcBef>
            </a:pPr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r>
              <a:rPr sz="2400" spc="-105" dirty="0">
                <a:solidFill>
                  <a:srgbClr val="71A7C2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keyTyped</a:t>
            </a:r>
            <a:r>
              <a:rPr sz="2400" spc="-5" dirty="0">
                <a:latin typeface="Courier New"/>
                <a:cs typeface="Courier New"/>
              </a:rPr>
              <a:t>(){</a:t>
            </a:r>
            <a:endParaRPr sz="2400" dirty="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614045"/>
            <a:r>
              <a:rPr sz="2400" spc="-5" dirty="0">
                <a:solidFill>
                  <a:srgbClr val="669900"/>
                </a:solidFill>
                <a:latin typeface="Courier New"/>
                <a:cs typeface="Courier New"/>
              </a:rPr>
              <a:t>if</a:t>
            </a:r>
            <a:r>
              <a:rPr sz="2400" spc="-5" dirty="0"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F6699"/>
                </a:solidFill>
                <a:latin typeface="Courier New"/>
                <a:cs typeface="Courier New"/>
              </a:rPr>
              <a:t>key </a:t>
            </a:r>
            <a:r>
              <a:rPr sz="2400" dirty="0">
                <a:latin typeface="Courier New"/>
                <a:cs typeface="Courier New"/>
              </a:rPr>
              <a:t>==</a:t>
            </a:r>
            <a:r>
              <a:rPr sz="2400" spc="-110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C4692"/>
                </a:solidFill>
                <a:latin typeface="Courier New"/>
                <a:cs typeface="Courier New"/>
              </a:rPr>
              <a:t>'b'</a:t>
            </a:r>
            <a:r>
              <a:rPr sz="2400" spc="-5" dirty="0"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  <a:p>
            <a:pPr marL="978535"/>
            <a:r>
              <a:rPr sz="2400" spc="-5" dirty="0">
                <a:solidFill>
                  <a:srgbClr val="006699"/>
                </a:solidFill>
                <a:latin typeface="Courier New"/>
                <a:cs typeface="Courier New"/>
              </a:rPr>
              <a:t>fill</a:t>
            </a:r>
            <a:r>
              <a:rPr sz="2400" spc="-5" dirty="0">
                <a:latin typeface="Courier New"/>
                <a:cs typeface="Courier New"/>
              </a:rPr>
              <a:t>(0);</a:t>
            </a:r>
            <a:endParaRPr sz="2400" dirty="0">
              <a:latin typeface="Courier New"/>
              <a:cs typeface="Courier New"/>
            </a:endParaRPr>
          </a:p>
          <a:p>
            <a:pPr>
              <a:spcBef>
                <a:spcPts val="8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978535" marR="2170430" indent="-364490"/>
            <a:r>
              <a:rPr sz="2400" spc="-5" dirty="0">
                <a:solidFill>
                  <a:srgbClr val="669900"/>
                </a:solidFill>
                <a:latin typeface="Courier New"/>
                <a:cs typeface="Courier New"/>
              </a:rPr>
              <a:t>else if</a:t>
            </a:r>
            <a:r>
              <a:rPr sz="2400" spc="-5" dirty="0"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F6699"/>
                </a:solidFill>
                <a:latin typeface="Courier New"/>
                <a:cs typeface="Courier New"/>
              </a:rPr>
              <a:t>key </a:t>
            </a:r>
            <a:r>
              <a:rPr sz="2400" spc="-5" dirty="0">
                <a:latin typeface="Courier New"/>
                <a:cs typeface="Courier New"/>
              </a:rPr>
              <a:t>==</a:t>
            </a:r>
            <a:r>
              <a:rPr sz="2400" spc="-120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C4692"/>
                </a:solidFill>
                <a:latin typeface="Courier New"/>
                <a:cs typeface="Courier New"/>
              </a:rPr>
              <a:t>'w'</a:t>
            </a:r>
            <a:r>
              <a:rPr sz="2400" spc="-5" dirty="0">
                <a:latin typeface="Courier New"/>
                <a:cs typeface="Courier New"/>
              </a:rPr>
              <a:t>)  </a:t>
            </a:r>
            <a:r>
              <a:rPr sz="2400" spc="-5" dirty="0">
                <a:solidFill>
                  <a:srgbClr val="006699"/>
                </a:solidFill>
                <a:latin typeface="Courier New"/>
                <a:cs typeface="Courier New"/>
              </a:rPr>
              <a:t>fill</a:t>
            </a:r>
            <a:r>
              <a:rPr sz="2400" spc="-5" dirty="0">
                <a:latin typeface="Courier New"/>
                <a:cs typeface="Courier New"/>
              </a:rPr>
              <a:t>(255);</a:t>
            </a:r>
            <a:endParaRPr sz="2400" dirty="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614045"/>
            <a:r>
              <a:rPr sz="2400" spc="-5" dirty="0">
                <a:solidFill>
                  <a:srgbClr val="669900"/>
                </a:solidFill>
                <a:latin typeface="Courier New"/>
                <a:cs typeface="Courier New"/>
              </a:rPr>
              <a:t>else</a:t>
            </a:r>
            <a:endParaRPr sz="2400" dirty="0">
              <a:latin typeface="Courier New"/>
              <a:cs typeface="Courier New"/>
            </a:endParaRPr>
          </a:p>
          <a:p>
            <a:pPr marL="978535"/>
            <a:r>
              <a:rPr sz="2400" spc="-5" dirty="0">
                <a:solidFill>
                  <a:srgbClr val="006699"/>
                </a:solidFill>
                <a:latin typeface="Courier New"/>
                <a:cs typeface="Courier New"/>
              </a:rPr>
              <a:t>fill</a:t>
            </a:r>
            <a:r>
              <a:rPr sz="2400" spc="-5" dirty="0">
                <a:latin typeface="Courier New"/>
                <a:cs typeface="Courier New"/>
              </a:rPr>
              <a:t>(126);</a:t>
            </a:r>
            <a:endParaRPr sz="2400" dirty="0">
              <a:latin typeface="Courier New"/>
              <a:cs typeface="Courier New"/>
            </a:endParaRPr>
          </a:p>
          <a:p>
            <a:pPr marL="248285"/>
            <a:r>
              <a:rPr sz="2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084147" y="4644263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97024" y="4644263"/>
            <a:ext cx="22205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keyPressed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84147" y="5375783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97024" y="5375783"/>
            <a:ext cx="24034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keyReleased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84147" y="6107303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97024" y="6107303"/>
            <a:ext cx="18548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keyTyped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84147" y="7204836"/>
            <a:ext cx="1854200" cy="1130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spc="-5" dirty="0">
                <a:solidFill>
                  <a:srgbClr val="FF6699"/>
                </a:solidFill>
                <a:latin typeface="Courier New"/>
                <a:cs typeface="Courier New"/>
              </a:rPr>
              <a:t>keyPressed  key  keyCode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2162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open-source, online community</a:t>
            </a:r>
          </a:p>
          <a:p>
            <a:pPr lvl="1"/>
            <a:r>
              <a:rPr lang="en-US" dirty="0">
                <a:hlinkClick r:id="rId2"/>
              </a:rPr>
              <a:t>https://processing.org/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http://forum.processing.org/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https://github.com/processing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6AB65C-AFAE-3A49-AD8B-255E7128DC5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9283700"/>
            <a:ext cx="4064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spc="-5" dirty="0">
                <a:solidFill>
                  <a:srgbClr val="FFFFFF"/>
                </a:solidFill>
              </a:rPr>
              <a:t>21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folder structure</a:t>
            </a:r>
          </a:p>
          <a:p>
            <a:pPr lvl="1"/>
            <a:r>
              <a:rPr lang="en-US" dirty="0"/>
              <a:t>folder [NAME] &amp; [NAME].</a:t>
            </a:r>
            <a:r>
              <a:rPr lang="en-US" dirty="0" err="1"/>
              <a:t>pde</a:t>
            </a:r>
            <a:r>
              <a:rPr lang="en-US" dirty="0"/>
              <a:t> must match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optional data folder (for images, input)</a:t>
            </a:r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A96593-CC96-6F47-A22F-015D5E32C8B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4568285" y="4038600"/>
            <a:ext cx="8203692" cy="2103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available online</a:t>
            </a:r>
          </a:p>
          <a:p>
            <a:pPr lvl="1"/>
            <a:r>
              <a:rPr lang="en-US" dirty="0"/>
              <a:t>also in the PDE</a:t>
            </a:r>
          </a:p>
          <a:p>
            <a:pPr lvl="1"/>
            <a:endParaRPr lang="en-US" dirty="0"/>
          </a:p>
          <a:p>
            <a:pPr lvl="2"/>
            <a:r>
              <a:rPr lang="en-US" dirty="0">
                <a:hlinkClick r:id="rId2"/>
              </a:rPr>
              <a:t>http://processing.org/reference/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bject 6"/>
          <p:cNvSpPr/>
          <p:nvPr/>
        </p:nvSpPr>
        <p:spPr>
          <a:xfrm>
            <a:off x="9051131" y="2410969"/>
            <a:ext cx="5753100" cy="4931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Exporting</a:t>
            </a:r>
          </a:p>
          <a:p>
            <a:pPr lvl="1"/>
            <a:r>
              <a:rPr lang="en-US" dirty="0"/>
              <a:t>creating applications is simple</a:t>
            </a: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7984331" y="2438401"/>
            <a:ext cx="856488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variety of samples</a:t>
            </a:r>
          </a:p>
          <a:p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8088472" y="2374393"/>
            <a:ext cx="6531863" cy="63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99722" y="2628900"/>
            <a:ext cx="6172200" cy="596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93627" y="2622804"/>
            <a:ext cx="6184900" cy="5981700"/>
          </a:xfrm>
          <a:custGeom>
            <a:avLst/>
            <a:gdLst/>
            <a:ahLst/>
            <a:cxnLst/>
            <a:rect l="l" t="t" r="r" b="b"/>
            <a:pathLst>
              <a:path w="6184900" h="5981700">
                <a:moveTo>
                  <a:pt x="0" y="5981700"/>
                </a:moveTo>
                <a:lnTo>
                  <a:pt x="6184392" y="5981700"/>
                </a:lnTo>
                <a:lnTo>
                  <a:pt x="6184392" y="0"/>
                </a:lnTo>
                <a:lnTo>
                  <a:pt x="0" y="0"/>
                </a:lnTo>
                <a:lnTo>
                  <a:pt x="0" y="5981700"/>
                </a:lnTo>
                <a:close/>
              </a:path>
            </a:pathLst>
          </a:custGeom>
          <a:ln w="1219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8FC3F-5B2E-EE44-BD89-6B56E31D060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why not other </a:t>
            </a:r>
            <a:r>
              <a:rPr lang="en-US" dirty="0" err="1"/>
              <a:t>languges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difficulty to sketch with other languages</a:t>
            </a:r>
          </a:p>
          <a:p>
            <a:pPr lvl="1"/>
            <a:r>
              <a:rPr lang="en-US" dirty="0"/>
              <a:t>complicated setup</a:t>
            </a:r>
          </a:p>
          <a:p>
            <a:pPr lvl="1"/>
            <a:r>
              <a:rPr lang="en-US" dirty="0"/>
              <a:t>portability challenging</a:t>
            </a:r>
          </a:p>
          <a:p>
            <a:pPr lvl="1"/>
            <a:r>
              <a:rPr lang="en-US" dirty="0"/>
              <a:t>not easy to learn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4BA842-BEC0-0D4D-9488-6FD664A955C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9283700"/>
            <a:ext cx="4064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spc="-5" dirty="0">
                <a:solidFill>
                  <a:srgbClr val="FFFFFF"/>
                </a:solidFill>
              </a:rPr>
              <a:t>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why Processing?</a:t>
            </a:r>
          </a:p>
          <a:p>
            <a:pPr lvl="1"/>
            <a:r>
              <a:rPr lang="en-US" dirty="0"/>
              <a:t>+/- Java-based</a:t>
            </a:r>
          </a:p>
          <a:p>
            <a:pPr lvl="2"/>
            <a:r>
              <a:rPr lang="en-US" dirty="0"/>
              <a:t>- complexity</a:t>
            </a:r>
          </a:p>
          <a:p>
            <a:pPr lvl="2"/>
            <a:r>
              <a:rPr lang="en-US" dirty="0"/>
              <a:t>+ big standard library</a:t>
            </a:r>
          </a:p>
          <a:p>
            <a:pPr lvl="2"/>
            <a:r>
              <a:rPr lang="en-US" dirty="0"/>
              <a:t>+ similar syntax &amp; portability</a:t>
            </a:r>
          </a:p>
          <a:p>
            <a:pPr lvl="1"/>
            <a:r>
              <a:rPr lang="en-US" dirty="0"/>
              <a:t>+ lots of user-contributed libraries</a:t>
            </a:r>
          </a:p>
          <a:p>
            <a:pPr lvl="1"/>
            <a:r>
              <a:rPr lang="en-US" dirty="0"/>
              <a:t>+ fast to 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0D1FC-BA63-A34B-B6A7-6BE1E7D43E8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9283700"/>
            <a:ext cx="4064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spc="-5" dirty="0">
                <a:solidFill>
                  <a:srgbClr val="FFFFFF"/>
                </a:solidFill>
              </a:rPr>
              <a:t>27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813131" y="2057400"/>
            <a:ext cx="6969252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why Processing?</a:t>
            </a:r>
          </a:p>
          <a:p>
            <a:pPr lvl="1"/>
            <a:r>
              <a:rPr lang="en-US" dirty="0"/>
              <a:t>program = sketch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9283700"/>
            <a:ext cx="4064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spc="-5" dirty="0">
                <a:solidFill>
                  <a:srgbClr val="FFFFFF"/>
                </a:solidFill>
              </a:rPr>
              <a:t>25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560911" y="3168396"/>
            <a:ext cx="6160135" cy="5664835"/>
          </a:xfrm>
          <a:custGeom>
            <a:avLst/>
            <a:gdLst/>
            <a:ahLst/>
            <a:cxnLst/>
            <a:rect l="l" t="t" r="r" b="b"/>
            <a:pathLst>
              <a:path w="6160134" h="5664834">
                <a:moveTo>
                  <a:pt x="0" y="5664708"/>
                </a:moveTo>
                <a:lnTo>
                  <a:pt x="6160008" y="5664708"/>
                </a:lnTo>
                <a:lnTo>
                  <a:pt x="6160008" y="0"/>
                </a:lnTo>
                <a:lnTo>
                  <a:pt x="0" y="0"/>
                </a:lnTo>
                <a:lnTo>
                  <a:pt x="0" y="56647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346531" y="2702730"/>
            <a:ext cx="6160135" cy="4083169"/>
          </a:xfrm>
          <a:prstGeom prst="rect">
            <a:avLst/>
          </a:prstGeom>
          <a:ln w="12192">
            <a:solidFill>
              <a:srgbClr val="92929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6095" marR="3784600" indent="-155575">
              <a:spcBef>
                <a:spcPts val="1295"/>
              </a:spcBef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void </a:t>
            </a:r>
            <a:r>
              <a:rPr sz="2200" dirty="0">
                <a:solidFill>
                  <a:srgbClr val="CC6600"/>
                </a:solidFill>
                <a:latin typeface="Arial"/>
                <a:cs typeface="Arial"/>
              </a:rPr>
              <a:t>setup</a:t>
            </a:r>
            <a:r>
              <a:rPr sz="2200" dirty="0">
                <a:latin typeface="Arial"/>
                <a:cs typeface="Arial"/>
              </a:rPr>
              <a:t>() </a:t>
            </a:r>
            <a:r>
              <a:rPr sz="2200" spc="-5" dirty="0">
                <a:latin typeface="Arial"/>
                <a:cs typeface="Arial"/>
              </a:rPr>
              <a:t>{  </a:t>
            </a: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size</a:t>
            </a:r>
            <a:r>
              <a:rPr sz="2200" spc="-5" dirty="0">
                <a:latin typeface="Arial"/>
                <a:cs typeface="Arial"/>
              </a:rPr>
              <a:t>(480,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120);</a:t>
            </a:r>
            <a:endParaRPr sz="2200" dirty="0">
              <a:latin typeface="Arial"/>
              <a:cs typeface="Arial"/>
            </a:endParaRPr>
          </a:p>
          <a:p>
            <a:pPr marL="350520"/>
            <a:r>
              <a:rPr sz="2200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  <a:p>
            <a:pPr>
              <a:spcBef>
                <a:spcPts val="52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350520"/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void draw</a:t>
            </a:r>
            <a:r>
              <a:rPr sz="2200" spc="-5" dirty="0">
                <a:latin typeface="Arial"/>
                <a:cs typeface="Arial"/>
              </a:rPr>
              <a:t>()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</a:t>
            </a:r>
            <a:endParaRPr sz="2200" dirty="0">
              <a:latin typeface="Arial"/>
              <a:cs typeface="Arial"/>
            </a:endParaRPr>
          </a:p>
          <a:p>
            <a:pPr marL="506095"/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if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5" dirty="0">
                <a:solidFill>
                  <a:srgbClr val="006699"/>
                </a:solidFill>
                <a:latin typeface="Arial"/>
                <a:cs typeface="Arial"/>
              </a:rPr>
              <a:t>mousePressed</a:t>
            </a:r>
            <a:r>
              <a:rPr sz="2200" spc="-5" dirty="0">
                <a:latin typeface="Arial"/>
                <a:cs typeface="Arial"/>
              </a:rPr>
              <a:t>) {</a:t>
            </a:r>
            <a:endParaRPr sz="2200" dirty="0">
              <a:latin typeface="Arial"/>
              <a:cs typeface="Arial"/>
            </a:endParaRPr>
          </a:p>
          <a:p>
            <a:pPr marL="661670"/>
            <a:r>
              <a:rPr sz="2200" dirty="0">
                <a:solidFill>
                  <a:srgbClr val="CC6600"/>
                </a:solidFill>
                <a:latin typeface="Arial"/>
                <a:cs typeface="Arial"/>
              </a:rPr>
              <a:t>fill</a:t>
            </a:r>
            <a:r>
              <a:rPr sz="2200" dirty="0">
                <a:latin typeface="Arial"/>
                <a:cs typeface="Arial"/>
              </a:rPr>
              <a:t>(0);</a:t>
            </a:r>
          </a:p>
          <a:p>
            <a:pPr marL="661670" marR="4483735" indent="-155575"/>
            <a:r>
              <a:rPr sz="2200" spc="-5" dirty="0">
                <a:latin typeface="Arial"/>
                <a:cs typeface="Arial"/>
              </a:rPr>
              <a:t>} </a:t>
            </a: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else </a:t>
            </a:r>
            <a:r>
              <a:rPr sz="2200" spc="-5" dirty="0">
                <a:latin typeface="Arial"/>
                <a:cs typeface="Arial"/>
              </a:rPr>
              <a:t>{  </a:t>
            </a: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fi</a:t>
            </a:r>
            <a:r>
              <a:rPr sz="2200" dirty="0">
                <a:solidFill>
                  <a:srgbClr val="CC6600"/>
                </a:solidFill>
                <a:latin typeface="Arial"/>
                <a:cs typeface="Arial"/>
              </a:rPr>
              <a:t>ll</a:t>
            </a:r>
            <a:r>
              <a:rPr sz="2200" spc="-5" dirty="0">
                <a:latin typeface="Arial"/>
                <a:cs typeface="Arial"/>
              </a:rPr>
              <a:t>(255);</a:t>
            </a:r>
            <a:endParaRPr sz="2200" dirty="0">
              <a:latin typeface="Arial"/>
              <a:cs typeface="Arial"/>
            </a:endParaRPr>
          </a:p>
          <a:p>
            <a:pPr marL="506095"/>
            <a:r>
              <a:rPr sz="2200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  <a:p>
            <a:pPr marL="506095"/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ellipse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5" dirty="0">
                <a:solidFill>
                  <a:srgbClr val="006699"/>
                </a:solidFill>
                <a:latin typeface="Arial"/>
                <a:cs typeface="Arial"/>
              </a:rPr>
              <a:t>mouseX</a:t>
            </a:r>
            <a:r>
              <a:rPr sz="2200" spc="-5" dirty="0">
                <a:latin typeface="Arial"/>
                <a:cs typeface="Arial"/>
              </a:rPr>
              <a:t>, </a:t>
            </a:r>
            <a:r>
              <a:rPr sz="2200" spc="-5" dirty="0">
                <a:solidFill>
                  <a:srgbClr val="006699"/>
                </a:solidFill>
                <a:latin typeface="Arial"/>
                <a:cs typeface="Arial"/>
              </a:rPr>
              <a:t>mouseY</a:t>
            </a:r>
            <a:r>
              <a:rPr sz="2200" spc="-5" dirty="0">
                <a:latin typeface="Arial"/>
                <a:cs typeface="Arial"/>
              </a:rPr>
              <a:t>, 80,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80);</a:t>
            </a:r>
            <a:endParaRPr sz="2200" dirty="0">
              <a:latin typeface="Arial"/>
              <a:cs typeface="Arial"/>
            </a:endParaRPr>
          </a:p>
          <a:p>
            <a:pPr marL="350520"/>
            <a:r>
              <a:rPr sz="2200" spc="-5" dirty="0">
                <a:latin typeface="Arial"/>
                <a:cs typeface="Arial"/>
              </a:rPr>
              <a:t>}</a:t>
            </a:r>
            <a:endParaRPr lang="en-US" sz="2200" spc="-5" dirty="0"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why Processing?</a:t>
            </a:r>
          </a:p>
          <a:p>
            <a:pPr lvl="1"/>
            <a:r>
              <a:rPr lang="en-US" dirty="0"/>
              <a:t>programming syntax</a:t>
            </a: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9283700"/>
            <a:ext cx="4064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spc="-5" dirty="0">
                <a:solidFill>
                  <a:srgbClr val="FFFFFF"/>
                </a:solidFill>
              </a:rPr>
              <a:t>26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51531" y="5949357"/>
            <a:ext cx="4216908" cy="259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-1" y="1177220"/>
            <a:ext cx="14994732" cy="7399162"/>
          </a:xfrm>
        </p:spPr>
        <p:txBody>
          <a:bodyPr>
            <a:normAutofit fontScale="85000" lnSpcReduction="10000"/>
          </a:bodyPr>
          <a:lstStyle/>
          <a:p>
            <a:pPr marL="2001838" algn="l"/>
            <a:r>
              <a:rPr lang="en-US" dirty="0"/>
              <a:t>why Processing?</a:t>
            </a:r>
          </a:p>
          <a:p>
            <a:pPr marL="2001838" lvl="1" algn="l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public class Hello</a:t>
            </a:r>
          </a:p>
          <a:p>
            <a:pPr marL="2001838" lvl="1" algn="l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2001838" lvl="1" algn="l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public static void main (String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[])</a:t>
            </a:r>
          </a:p>
          <a:p>
            <a:pPr marL="2001838" lvl="1" algn="l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marL="2001838" lvl="1" algn="l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("Hello, world!");</a:t>
            </a:r>
          </a:p>
          <a:p>
            <a:pPr marL="2001838" lvl="1" algn="l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marL="2001838" lvl="1" algn="l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2001838" lvl="1" algn="l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2001838" lvl="1" algn="l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javac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Hello.java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</a:p>
          <a:p>
            <a:pPr marL="2001838" lvl="1" algn="l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java Hello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9283700"/>
            <a:ext cx="4064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spc="-5" dirty="0">
                <a:solidFill>
                  <a:srgbClr val="FFFFFF"/>
                </a:solidFill>
              </a:rPr>
              <a:t>28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</TotalTime>
  <Words>939</Words>
  <Application>Microsoft Macintosh PowerPoint</Application>
  <PresentationFormat>Custom</PresentationFormat>
  <Paragraphs>276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Courier New</vt:lpstr>
      <vt:lpstr>Gill Sans MT</vt:lpstr>
      <vt:lpstr>Times New Roman</vt:lpstr>
      <vt:lpstr>1_Custom Design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PROCESSING</dc:title>
  <dc:creator>Hitesh Raju</dc:creator>
  <cp:lastModifiedBy>niles.rosen@mail.correctcodingsolutions.com</cp:lastModifiedBy>
  <cp:revision>25</cp:revision>
  <cp:lastPrinted>2018-08-22T16:18:42Z</cp:lastPrinted>
  <dcterms:created xsi:type="dcterms:W3CDTF">2017-01-08T15:30:49Z</dcterms:created>
  <dcterms:modified xsi:type="dcterms:W3CDTF">2019-07-25T16:06:50Z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2017-01-08T00:00:00Z</vt:filetime>
  </property>
</Properties>
</file>