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54"/>
  </p:notesMasterIdLst>
  <p:handoutMasterIdLst>
    <p:handoutMasterId r:id="rId55"/>
  </p:handoutMasterIdLst>
  <p:sldIdLst>
    <p:sldId id="256" r:id="rId2"/>
    <p:sldId id="280" r:id="rId3"/>
    <p:sldId id="325" r:id="rId4"/>
    <p:sldId id="370" r:id="rId5"/>
    <p:sldId id="282" r:id="rId6"/>
    <p:sldId id="909" r:id="rId7"/>
    <p:sldId id="907" r:id="rId8"/>
    <p:sldId id="908" r:id="rId9"/>
    <p:sldId id="910" r:id="rId10"/>
    <p:sldId id="911" r:id="rId11"/>
    <p:sldId id="912" r:id="rId12"/>
    <p:sldId id="913" r:id="rId13"/>
    <p:sldId id="914" r:id="rId14"/>
    <p:sldId id="915" r:id="rId15"/>
    <p:sldId id="916" r:id="rId16"/>
    <p:sldId id="917" r:id="rId17"/>
    <p:sldId id="918" r:id="rId18"/>
    <p:sldId id="919" r:id="rId19"/>
    <p:sldId id="920" r:id="rId20"/>
    <p:sldId id="921" r:id="rId21"/>
    <p:sldId id="922" r:id="rId22"/>
    <p:sldId id="923" r:id="rId23"/>
    <p:sldId id="924" r:id="rId24"/>
    <p:sldId id="925" r:id="rId25"/>
    <p:sldId id="905" r:id="rId26"/>
    <p:sldId id="326" r:id="rId27"/>
    <p:sldId id="901" r:id="rId28"/>
    <p:sldId id="902" r:id="rId29"/>
    <p:sldId id="926" r:id="rId30"/>
    <p:sldId id="900" r:id="rId31"/>
    <p:sldId id="371" r:id="rId32"/>
    <p:sldId id="906" r:id="rId33"/>
    <p:sldId id="277" r:id="rId34"/>
    <p:sldId id="927" r:id="rId35"/>
    <p:sldId id="327" r:id="rId36"/>
    <p:sldId id="328" r:id="rId37"/>
    <p:sldId id="290" r:id="rId38"/>
    <p:sldId id="291" r:id="rId39"/>
    <p:sldId id="292" r:id="rId40"/>
    <p:sldId id="293" r:id="rId41"/>
    <p:sldId id="294" r:id="rId42"/>
    <p:sldId id="298" r:id="rId43"/>
    <p:sldId id="297" r:id="rId44"/>
    <p:sldId id="299" r:id="rId45"/>
    <p:sldId id="300" r:id="rId46"/>
    <p:sldId id="301" r:id="rId47"/>
    <p:sldId id="302" r:id="rId48"/>
    <p:sldId id="257" r:id="rId49"/>
    <p:sldId id="904" r:id="rId50"/>
    <p:sldId id="303" r:id="rId51"/>
    <p:sldId id="304" r:id="rId52"/>
    <p:sldId id="305" r:id="rId53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2"/>
    <p:restoredTop sz="94626"/>
  </p:normalViewPr>
  <p:slideViewPr>
    <p:cSldViewPr>
      <p:cViewPr varScale="1">
        <p:scale>
          <a:sx n="102" d="100"/>
          <a:sy n="102" d="100"/>
        </p:scale>
        <p:origin x="192" y="4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C787A165-4FDD-49E5-9F6D-D505BB88ABC6}" type="datetimeFigureOut">
              <a:rPr lang="en-US" smtClean="0"/>
              <a:t>7/25/19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9644C105-889D-45AE-A412-73DB489C5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22416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5D612DD9-5214-4F09-A917-0755DC49A4D5}" type="datetimeFigureOut">
              <a:rPr lang="en-US" smtClean="0"/>
              <a:t>7/25/19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31DA5BA5-4C4A-4C12-9934-7DE5F3F1D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5629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A5BA5-4C4A-4C12-9934-7DE5F3F1D62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6761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06400" y="696913"/>
            <a:ext cx="6197600" cy="3486150"/>
          </a:xfrm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" charset="0"/>
              </a:defRPr>
            </a:lvl1pPr>
            <a:lvl2pPr marL="757066" indent="-291179" eaLnBrk="0" hangingPunct="0">
              <a:defRPr sz="2000">
                <a:solidFill>
                  <a:schemeClr val="tx1"/>
                </a:solidFill>
                <a:latin typeface="Times New Roman" pitchFamily="1" charset="0"/>
              </a:defRPr>
            </a:lvl2pPr>
            <a:lvl3pPr marL="1164717" indent="-232943" eaLnBrk="0" hangingPunct="0">
              <a:defRPr sz="2000">
                <a:solidFill>
                  <a:schemeClr val="tx1"/>
                </a:solidFill>
                <a:latin typeface="Times New Roman" pitchFamily="1" charset="0"/>
              </a:defRPr>
            </a:lvl3pPr>
            <a:lvl4pPr marL="1630604" indent="-232943" eaLnBrk="0" hangingPunct="0">
              <a:defRPr sz="2000">
                <a:solidFill>
                  <a:schemeClr val="tx1"/>
                </a:solidFill>
                <a:latin typeface="Times New Roman" pitchFamily="1" charset="0"/>
              </a:defRPr>
            </a:lvl4pPr>
            <a:lvl5pPr marL="2096491" indent="-232943" eaLnBrk="0" hangingPunct="0">
              <a:defRPr sz="2000">
                <a:solidFill>
                  <a:schemeClr val="tx1"/>
                </a:solidFill>
                <a:latin typeface="Times New Roman" pitchFamily="1" charset="0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" charset="0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" charset="0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" charset="0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" charset="0"/>
              </a:defRPr>
            </a:lvl9pPr>
          </a:lstStyle>
          <a:p>
            <a:fld id="{0FF93EB4-76C6-489A-897F-4737F0A67436}" type="slidenum">
              <a:rPr lang="en-US" sz="1200"/>
              <a:pPr/>
              <a:t>35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628306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auto">
          <a:xfrm>
            <a:off x="0" y="0"/>
            <a:ext cx="12192000" cy="11430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08724" tIns="54365" rIns="108724" bIns="54365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087251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MT" panose="020B0502020104020203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20350" y="725798"/>
            <a:ext cx="1406383" cy="113920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9301" y="482600"/>
            <a:ext cx="9496678" cy="16256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800" b="0" cap="small" baseline="0">
                <a:latin typeface="Gill Sans MT" panose="020B05020201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8026402" y="5486400"/>
            <a:ext cx="4165601" cy="13716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08724" tIns="54365" rIns="108724" bIns="54365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087251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2" y="5486400"/>
            <a:ext cx="4165601" cy="13716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08724" tIns="54365" rIns="108724" bIns="54365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087251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9" name="Line 4"/>
          <p:cNvSpPr>
            <a:spLocks noChangeShapeType="1"/>
          </p:cNvSpPr>
          <p:nvPr userDrawn="1"/>
        </p:nvSpPr>
        <p:spPr bwMode="auto">
          <a:xfrm>
            <a:off x="749300" y="2311400"/>
            <a:ext cx="10693400" cy="0"/>
          </a:xfrm>
          <a:prstGeom prst="line">
            <a:avLst/>
          </a:prstGeom>
          <a:noFill/>
          <a:ln w="12700">
            <a:solidFill>
              <a:srgbClr val="969696"/>
            </a:solidFill>
            <a:round/>
            <a:headEnd/>
            <a:tailEnd/>
          </a:ln>
          <a:effectLst/>
        </p:spPr>
        <p:txBody>
          <a:bodyPr wrap="none" lIns="108754" tIns="54379" rIns="108754" bIns="54379" anchor="ctr"/>
          <a:lstStyle/>
          <a:p>
            <a:endParaRPr lang="en-US" sz="2400">
              <a:latin typeface="Gill Sans MT" panose="020B0502020104020203" pitchFamily="34" charset="0"/>
            </a:endParaRPr>
          </a:p>
        </p:txBody>
      </p:sp>
      <p:sp>
        <p:nvSpPr>
          <p:cNvPr id="4" name="Rectangle 3"/>
          <p:cNvSpPr/>
          <p:nvPr userDrawn="1"/>
        </p:nvSpPr>
        <p:spPr bwMode="auto">
          <a:xfrm>
            <a:off x="-1" y="5745480"/>
            <a:ext cx="12192001" cy="111252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21916" tIns="60958" rIns="121916" bIns="6095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21910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MT" panose="020B0502020104020203" pitchFamily="34" charset="0"/>
            </a:endParaRPr>
          </a:p>
        </p:txBody>
      </p:sp>
      <p:pic>
        <p:nvPicPr>
          <p:cNvPr id="12" name="Picture 2" descr="http://www.cspaul.com/publications/teasers/Cui.2010.TVCG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4416" y="5745480"/>
            <a:ext cx="2110155" cy="109728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http://www.cspaul.com/publications/teasers/Popescu.2010.TVCG.jp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5544" y="5745480"/>
            <a:ext cx="1925052" cy="109728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0" descr="http://www.cspaul.com/publications/teasers/Rosen.2011.jpg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5745480"/>
            <a:ext cx="2083441" cy="109728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http://www.cspaul.com/publications/teasers/Hoffmann.2006.JEI.jpg"/>
          <p:cNvPicPr>
            <a:picLocks noChangeAspect="1" noChangeArrowheads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1" r="4826"/>
          <a:stretch/>
        </p:blipFill>
        <p:spPr bwMode="auto">
          <a:xfrm>
            <a:off x="8411830" y="5745480"/>
            <a:ext cx="1834148" cy="109728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2" descr="http://www.cspaul.com/publications/teasers/Rosen.2011.CGA.jpg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6949" y="5745480"/>
            <a:ext cx="1925052" cy="109728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http://www.cspaul.com/publications/teasers/Rosen.2008.TVCG.jpg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568" y="5745480"/>
            <a:ext cx="2209288" cy="109728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9301" y="2779403"/>
            <a:ext cx="10977432" cy="575630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buNone/>
              <a:defRPr lang="en-US" sz="3600" u="sng" kern="1200" dirty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543624" indent="0" algn="ctr">
              <a:buNone/>
              <a:defRPr/>
            </a:lvl2pPr>
            <a:lvl3pPr marL="1087251" indent="0" algn="ctr">
              <a:buNone/>
              <a:defRPr/>
            </a:lvl3pPr>
            <a:lvl4pPr marL="1630878" indent="0" algn="ctr">
              <a:buNone/>
              <a:defRPr/>
            </a:lvl4pPr>
            <a:lvl5pPr marL="2174501" indent="0" algn="ctr">
              <a:buNone/>
              <a:defRPr/>
            </a:lvl5pPr>
            <a:lvl6pPr marL="2718126" indent="0" algn="ctr">
              <a:buNone/>
              <a:defRPr/>
            </a:lvl6pPr>
            <a:lvl7pPr marL="3261753" indent="0" algn="ctr">
              <a:buNone/>
              <a:defRPr/>
            </a:lvl7pPr>
            <a:lvl8pPr marL="3805374" indent="0" algn="ctr">
              <a:buNone/>
              <a:defRPr/>
            </a:lvl8pPr>
            <a:lvl9pPr marL="43490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B04E000B-DC08-6C4D-9414-D068BFFB320D}"/>
              </a:ext>
            </a:extLst>
          </p:cNvPr>
          <p:cNvSpPr txBox="1">
            <a:spLocks/>
          </p:cNvSpPr>
          <p:nvPr userDrawn="1"/>
        </p:nvSpPr>
        <p:spPr>
          <a:xfrm>
            <a:off x="749301" y="3346618"/>
            <a:ext cx="5346700" cy="1498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588" indent="-228588" algn="l" defTabSz="91435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765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2942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118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295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471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48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5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1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Paul Rosen</a:t>
            </a:r>
            <a:br>
              <a:rPr lang="en-US" dirty="0"/>
            </a:br>
            <a:r>
              <a:rPr lang="en-US" dirty="0"/>
              <a:t>Assistant Professor</a:t>
            </a:r>
            <a:br>
              <a:rPr lang="en-US" dirty="0"/>
            </a:br>
            <a:r>
              <a:rPr lang="en-US" dirty="0"/>
              <a:t>University of South Florida</a:t>
            </a:r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FEC5CEB5-FFF5-064D-9948-3644B345D677}"/>
              </a:ext>
            </a:extLst>
          </p:cNvPr>
          <p:cNvSpPr txBox="1">
            <a:spLocks/>
          </p:cNvSpPr>
          <p:nvPr userDrawn="1"/>
        </p:nvSpPr>
        <p:spPr>
          <a:xfrm>
            <a:off x="749301" y="4836803"/>
            <a:ext cx="7356107" cy="2685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228588" indent="-228588" algn="l" defTabSz="91435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765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2942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118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295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471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48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5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1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kern="0" baseline="0" dirty="0"/>
              <a:t>Some slides from Valentina </a:t>
            </a:r>
            <a:r>
              <a:rPr lang="en-US" sz="1400" kern="0" baseline="0" dirty="0" err="1"/>
              <a:t>Korzhova</a:t>
            </a:r>
            <a:endParaRPr lang="en-US" sz="1400" kern="0" baseline="0" dirty="0"/>
          </a:p>
        </p:txBody>
      </p:sp>
    </p:spTree>
    <p:extLst>
      <p:ext uri="{BB962C8B-B14F-4D97-AF65-F5344CB8AC3E}">
        <p14:creationId xmlns:p14="http://schemas.microsoft.com/office/powerpoint/2010/main" val="1141320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nter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0" y="482600"/>
            <a:ext cx="12192000" cy="508001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21908" tIns="60954" rIns="121908" bIns="60954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21903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199" b="1" i="0" u="none" strike="noStrike" cap="none" normalizeH="0" baseline="0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7986" y="827733"/>
            <a:ext cx="10876027" cy="5202536"/>
          </a:xfrm>
        </p:spPr>
        <p:txBody>
          <a:bodyPr anchor="ctr"/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843"/>
              </a:spcAft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tabLst/>
              <a:defRPr sz="3999" u="sng" cap="small" baseline="0">
                <a:latin typeface="Gill Sans MT" panose="020B0502020104020203" pitchFamily="34" charset="0"/>
              </a:defRPr>
            </a:lvl1pPr>
            <a:lvl2pPr marL="0" indent="0" algn="ctr" defTabSz="117461">
              <a:spcBef>
                <a:spcPts val="1266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defRPr sz="3199">
                <a:latin typeface="Gill Sans MT" panose="020B0502020104020203" pitchFamily="34" charset="0"/>
              </a:defRPr>
            </a:lvl2pPr>
            <a:lvl3pPr marL="0" indent="0" algn="ctr">
              <a:buClr>
                <a:schemeClr val="bg1"/>
              </a:buClr>
              <a:buSzPct val="25000"/>
              <a:defRPr sz="2399">
                <a:latin typeface="Gill Sans MT" panose="020B0502020104020203" pitchFamily="34" charset="0"/>
              </a:defRPr>
            </a:lvl3pPr>
            <a:lvl4pPr algn="ct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4pPr>
            <a:lvl5pPr algn="ct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75360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0" y="482600"/>
            <a:ext cx="12192000" cy="508001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21908" tIns="60954" rIns="121908" bIns="60954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21903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199" b="1" i="0" u="none" strike="noStrike" cap="none" normalizeH="0" baseline="0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20965" y="827733"/>
            <a:ext cx="5707114" cy="5202536"/>
          </a:xfrm>
        </p:spPr>
        <p:txBody>
          <a:bodyPr anchor="ctr"/>
          <a:lstStyle>
            <a:lvl1pPr marL="0" indent="0" algn="r">
              <a:lnSpc>
                <a:spcPct val="90000"/>
              </a:lnSpc>
              <a:spcBef>
                <a:spcPts val="0"/>
              </a:spcBef>
              <a:spcAft>
                <a:spcPts val="843"/>
              </a:spcAft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tabLst/>
              <a:defRPr sz="3999" u="sng" cap="small" baseline="0">
                <a:latin typeface="Gill Sans MT" panose="020B0502020104020203" pitchFamily="34" charset="0"/>
              </a:defRPr>
            </a:lvl1pPr>
            <a:lvl2pPr marL="0" indent="0" algn="r" defTabSz="117461">
              <a:spcBef>
                <a:spcPts val="1266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defRPr sz="3199">
                <a:latin typeface="Gill Sans MT" panose="020B0502020104020203" pitchFamily="34" charset="0"/>
              </a:defRPr>
            </a:lvl2pPr>
            <a:lvl3pPr algn="r">
              <a:buClr>
                <a:schemeClr val="bg1"/>
              </a:buClr>
              <a:buSzPct val="25000"/>
              <a:defRPr sz="2399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738352" y="827733"/>
            <a:ext cx="4982613" cy="5202536"/>
          </a:xfrm>
        </p:spPr>
        <p:txBody>
          <a:bodyPr anchor="ctr"/>
          <a:lstStyle>
            <a:lvl1pPr marL="0" indent="0" algn="r">
              <a:lnSpc>
                <a:spcPct val="90000"/>
              </a:lnSpc>
              <a:spcBef>
                <a:spcPts val="0"/>
              </a:spcBef>
              <a:spcAft>
                <a:spcPts val="843"/>
              </a:spcAft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tabLst/>
              <a:defRPr sz="3999" u="sng" cap="small" baseline="0">
                <a:latin typeface="Gill Sans MT" panose="020B0502020104020203" pitchFamily="34" charset="0"/>
              </a:defRPr>
            </a:lvl1pPr>
            <a:lvl2pPr marL="0" indent="0" algn="r" defTabSz="117461">
              <a:spcBef>
                <a:spcPts val="1266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defRPr sz="3199">
                <a:latin typeface="Gill Sans MT" panose="020B0502020104020203" pitchFamily="34" charset="0"/>
              </a:defRPr>
            </a:lvl2pPr>
            <a:lvl3pPr algn="r">
              <a:buClr>
                <a:schemeClr val="bg1"/>
              </a:buClr>
              <a:buSzPct val="25000"/>
              <a:defRPr sz="2399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1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48331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w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0" y="482600"/>
            <a:ext cx="12192000" cy="508001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21908" tIns="60954" rIns="121908" bIns="60954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21903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199" b="1" i="0" u="none" strike="noStrike" cap="none" normalizeH="0" baseline="0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95575" y="827733"/>
            <a:ext cx="9000850" cy="779612"/>
          </a:xfrm>
        </p:spPr>
        <p:txBody>
          <a:bodyPr anchor="ctr"/>
          <a:lstStyle>
            <a:lvl1pPr marL="0" indent="0" algn="ctr"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tabLst/>
              <a:defRPr sz="3999" u="sng" cap="small" baseline="0">
                <a:latin typeface="Gill Sans MT" panose="020B0502020104020203" pitchFamily="34" charset="0"/>
              </a:defRPr>
            </a:lvl1pPr>
            <a:lvl2pPr marL="0" indent="0" algn="r" defTabSz="117461"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defRPr sz="3199">
                <a:latin typeface="Gill Sans MT" panose="020B0502020104020203" pitchFamily="34" charset="0"/>
              </a:defRPr>
            </a:lvl2pPr>
            <a:lvl3pPr algn="r">
              <a:buClr>
                <a:schemeClr val="bg1"/>
              </a:buClr>
              <a:buSzPct val="25000"/>
              <a:defRPr sz="2399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946945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gh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0" y="482600"/>
            <a:ext cx="12192000" cy="508001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21908" tIns="60954" rIns="121908" bIns="60954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21903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199" b="1" i="0" u="none" strike="noStrike" cap="none" normalizeH="0" baseline="0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95575" y="267892"/>
            <a:ext cx="9000850" cy="779612"/>
          </a:xfrm>
        </p:spPr>
        <p:txBody>
          <a:bodyPr anchor="ctr"/>
          <a:lstStyle>
            <a:lvl1pPr marL="0" indent="0" algn="ctr"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tabLst/>
              <a:defRPr sz="3999" u="sng" cap="small" baseline="0">
                <a:latin typeface="Gill Sans MT" panose="020B0502020104020203" pitchFamily="34" charset="0"/>
              </a:defRPr>
            </a:lvl1pPr>
            <a:lvl2pPr marL="0" indent="0" algn="r" defTabSz="117461"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defRPr sz="3199">
                <a:latin typeface="Gill Sans MT" panose="020B0502020104020203" pitchFamily="34" charset="0"/>
              </a:defRPr>
            </a:lvl2pPr>
            <a:lvl3pPr algn="r">
              <a:buClr>
                <a:schemeClr val="bg1"/>
              </a:buClr>
              <a:buSzPct val="25000"/>
              <a:defRPr sz="2399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847576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sz="half" idx="10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149715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tal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41012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nter_content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0" y="482600"/>
            <a:ext cx="12192000" cy="508001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21908" tIns="60954" rIns="121908" bIns="60954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21903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199" b="1" i="0" u="none" strike="noStrike" cap="none" normalizeH="0" baseline="0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38493" y="827733"/>
            <a:ext cx="7715014" cy="5202536"/>
          </a:xfrm>
        </p:spPr>
        <p:txBody>
          <a:bodyPr anchor="ctr"/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843"/>
              </a:spcAft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tabLst/>
              <a:defRPr sz="3999" u="sng" cap="small" baseline="0">
                <a:latin typeface="Gill Sans MT" panose="020B0502020104020203" pitchFamily="34" charset="0"/>
              </a:defRPr>
            </a:lvl1pPr>
            <a:lvl2pPr marL="0" indent="0" algn="ctr" defTabSz="117461">
              <a:spcBef>
                <a:spcPts val="1266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defRPr sz="3199">
                <a:latin typeface="Gill Sans MT" panose="020B0502020104020203" pitchFamily="34" charset="0"/>
              </a:defRPr>
            </a:lvl2pPr>
            <a:lvl3pPr marL="0" indent="10045" algn="ctr">
              <a:buClr>
                <a:schemeClr val="bg1"/>
              </a:buClr>
              <a:buSzPct val="25000"/>
              <a:defRPr sz="2399">
                <a:latin typeface="Gill Sans MT" panose="020B0502020104020203" pitchFamily="34" charset="0"/>
              </a:defRPr>
            </a:lvl3pPr>
            <a:lvl4pPr algn="ct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4pPr>
            <a:lvl5pPr algn="ct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85806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enter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0" y="482600"/>
            <a:ext cx="12192000" cy="508001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21908" tIns="60954" rIns="121908" bIns="60954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21903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199" b="1" i="0" u="none" strike="noStrike" cap="none" normalizeH="0" baseline="0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57986" y="1205309"/>
            <a:ext cx="10876027" cy="4824960"/>
          </a:xfrm>
        </p:spPr>
        <p:txBody>
          <a:bodyPr anchor="ctr"/>
          <a:lstStyle>
            <a:lvl1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tabLst/>
              <a:defRPr sz="3600" u="none" cap="small" baseline="0">
                <a:latin typeface="Gill Sans MT" panose="020B0502020104020203" pitchFamily="34" charset="0"/>
              </a:defRPr>
            </a:lvl1pPr>
            <a:lvl2pPr marL="914400" indent="-457200" algn="l" defTabSz="1371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sz="3199">
                <a:latin typeface="Gill Sans MT" panose="020B0502020104020203" pitchFamily="34" charset="0"/>
              </a:defRPr>
            </a:lvl2pPr>
            <a:lvl3pPr marL="1371600" indent="-457200" algn="l">
              <a:lnSpc>
                <a:spcPct val="100000"/>
              </a:lnSpc>
              <a:buClrTx/>
              <a:buSzPct val="100000"/>
              <a:buFont typeface="Arial" panose="020B0604020202020204" pitchFamily="34" charset="0"/>
              <a:buChar char="•"/>
              <a:defRPr sz="2399">
                <a:latin typeface="Gill Sans MT" panose="020B0502020104020203" pitchFamily="34" charset="0"/>
              </a:defRPr>
            </a:lvl3pPr>
            <a:lvl4pPr marL="1600118" indent="-228588" algn="l"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  <a:defRPr>
                <a:latin typeface="Gill Sans MT" panose="020B0502020104020203" pitchFamily="34" charset="0"/>
              </a:defRPr>
            </a:lvl4pPr>
            <a:lvl5pPr marL="2057295" indent="-228588" algn="l"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0832AF1-0049-D344-9F72-DA41467F3A61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1595575" y="267892"/>
            <a:ext cx="9000850" cy="779612"/>
          </a:xfrm>
        </p:spPr>
        <p:txBody>
          <a:bodyPr anchor="ctr"/>
          <a:lstStyle>
            <a:lvl1pPr marL="0" indent="0" algn="ctr"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tabLst/>
              <a:defRPr sz="3999" u="sng" cap="small" baseline="0">
                <a:latin typeface="Gill Sans MT" panose="020B0502020104020203" pitchFamily="34" charset="0"/>
              </a:defRPr>
            </a:lvl1pPr>
            <a:lvl2pPr marL="0" indent="0" algn="r" defTabSz="117461"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defRPr sz="3199">
                <a:latin typeface="Gill Sans MT" panose="020B0502020104020203" pitchFamily="34" charset="0"/>
              </a:defRPr>
            </a:lvl2pPr>
            <a:lvl3pPr algn="r">
              <a:buClr>
                <a:schemeClr val="bg1"/>
              </a:buClr>
              <a:buSzPct val="25000"/>
              <a:defRPr sz="2399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78481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auto">
          <a:xfrm>
            <a:off x="0" y="0"/>
            <a:ext cx="12192000" cy="11430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08724" tIns="54365" rIns="108724" bIns="54365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087251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MT" panose="020B0502020104020203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20350" y="725798"/>
            <a:ext cx="1406383" cy="113920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9301" y="482600"/>
            <a:ext cx="9496678" cy="16256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800" b="0" cap="small" baseline="0">
                <a:latin typeface="Gill Sans MT" panose="020B05020201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8026402" y="5486400"/>
            <a:ext cx="4165601" cy="13716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08724" tIns="54365" rIns="108724" bIns="54365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087251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2" y="5486400"/>
            <a:ext cx="4165601" cy="13716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08724" tIns="54365" rIns="108724" bIns="54365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087251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9" name="Line 4"/>
          <p:cNvSpPr>
            <a:spLocks noChangeShapeType="1"/>
          </p:cNvSpPr>
          <p:nvPr userDrawn="1"/>
        </p:nvSpPr>
        <p:spPr bwMode="auto">
          <a:xfrm>
            <a:off x="749300" y="2311400"/>
            <a:ext cx="10693400" cy="0"/>
          </a:xfrm>
          <a:prstGeom prst="line">
            <a:avLst/>
          </a:prstGeom>
          <a:noFill/>
          <a:ln w="12700">
            <a:solidFill>
              <a:srgbClr val="969696"/>
            </a:solidFill>
            <a:round/>
            <a:headEnd/>
            <a:tailEnd/>
          </a:ln>
          <a:effectLst/>
        </p:spPr>
        <p:txBody>
          <a:bodyPr wrap="none" lIns="108754" tIns="54379" rIns="108754" bIns="54379" anchor="ctr"/>
          <a:lstStyle/>
          <a:p>
            <a:endParaRPr lang="en-US" sz="2400">
              <a:latin typeface="Gill Sans MT" panose="020B0502020104020203" pitchFamily="34" charset="0"/>
            </a:endParaRPr>
          </a:p>
        </p:txBody>
      </p:sp>
      <p:sp>
        <p:nvSpPr>
          <p:cNvPr id="4" name="Rectangle 3"/>
          <p:cNvSpPr/>
          <p:nvPr userDrawn="1"/>
        </p:nvSpPr>
        <p:spPr bwMode="auto">
          <a:xfrm>
            <a:off x="-1" y="5745480"/>
            <a:ext cx="12192001" cy="111252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21916" tIns="60958" rIns="121916" bIns="6095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21910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MT" panose="020B0502020104020203" pitchFamily="34" charset="0"/>
            </a:endParaRPr>
          </a:p>
        </p:txBody>
      </p:sp>
      <p:pic>
        <p:nvPicPr>
          <p:cNvPr id="12" name="Picture 2" descr="http://www.cspaul.com/publications/teasers/Cui.2010.TVCG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4416" y="5745480"/>
            <a:ext cx="2110155" cy="109728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http://www.cspaul.com/publications/teasers/Popescu.2010.TVCG.jp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5544" y="5745480"/>
            <a:ext cx="1925052" cy="109728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0" descr="http://www.cspaul.com/publications/teasers/Rosen.2011.jpg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5745480"/>
            <a:ext cx="2083441" cy="109728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http://www.cspaul.com/publications/teasers/Hoffmann.2006.JEI.jpg"/>
          <p:cNvPicPr>
            <a:picLocks noChangeAspect="1" noChangeArrowheads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1" r="4826"/>
          <a:stretch/>
        </p:blipFill>
        <p:spPr bwMode="auto">
          <a:xfrm>
            <a:off x="8411830" y="5745480"/>
            <a:ext cx="1834148" cy="109728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2" descr="http://www.cspaul.com/publications/teasers/Rosen.2011.CGA.jpg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6949" y="5745480"/>
            <a:ext cx="1925052" cy="109728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http://www.cspaul.com/publications/teasers/Rosen.2008.TVCG.jpg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568" y="5745480"/>
            <a:ext cx="2209288" cy="109728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9301" y="2514600"/>
            <a:ext cx="10977432" cy="2971800"/>
          </a:xfrm>
        </p:spPr>
        <p:txBody>
          <a:bodyPr/>
          <a:lstStyle>
            <a:lvl1pPr marL="0" indent="0" algn="l">
              <a:lnSpc>
                <a:spcPct val="100000"/>
              </a:lnSpc>
              <a:buNone/>
              <a:defRPr lang="en-US" sz="3200" dirty="0" smtClean="0">
                <a:latin typeface="Gill Sans MT" panose="020B0502020104020203" pitchFamily="34" charset="0"/>
              </a:defRPr>
            </a:lvl1pPr>
            <a:lvl2pPr marL="543624" indent="0" algn="ctr">
              <a:buNone/>
              <a:defRPr/>
            </a:lvl2pPr>
            <a:lvl3pPr marL="1087251" indent="0" algn="ctr">
              <a:buNone/>
              <a:defRPr/>
            </a:lvl3pPr>
            <a:lvl4pPr marL="1630878" indent="0" algn="ctr">
              <a:buNone/>
              <a:defRPr/>
            </a:lvl4pPr>
            <a:lvl5pPr marL="2174501" indent="0" algn="ctr">
              <a:buNone/>
              <a:defRPr/>
            </a:lvl5pPr>
            <a:lvl6pPr marL="2718126" indent="0" algn="ctr">
              <a:buNone/>
              <a:defRPr/>
            </a:lvl6pPr>
            <a:lvl7pPr marL="3261753" indent="0" algn="ctr">
              <a:buNone/>
              <a:defRPr/>
            </a:lvl7pPr>
            <a:lvl8pPr marL="3805374" indent="0" algn="ctr">
              <a:buNone/>
              <a:defRPr/>
            </a:lvl8pPr>
            <a:lvl9pPr marL="43490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292180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0" y="482600"/>
            <a:ext cx="12192000" cy="50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21916" tIns="60958" rIns="121916" bIns="6095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21910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normalizeH="0" baseline="0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" y="4038600"/>
            <a:ext cx="5144373" cy="1991668"/>
          </a:xfrm>
        </p:spPr>
        <p:txBody>
          <a:bodyPr anchor="ctr"/>
          <a:lstStyle>
            <a:lvl1pPr marL="548612" indent="0" algn="r">
              <a:lnSpc>
                <a:spcPct val="100000"/>
              </a:lnSpc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4000" u="sng" cap="small" baseline="0"/>
            </a:lvl1pPr>
            <a:lvl2pPr marL="894213" indent="-342882" algn="r">
              <a:lnSpc>
                <a:spcPct val="10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2800"/>
            </a:lvl2pPr>
            <a:lvl3pPr algn="r">
              <a:buClr>
                <a:schemeClr val="bg1"/>
              </a:buClr>
              <a:defRPr/>
            </a:lvl3pPr>
            <a:lvl4pPr algn="r">
              <a:buClr>
                <a:schemeClr val="bg1"/>
              </a:buClr>
              <a:defRPr/>
            </a:lvl4pPr>
            <a:lvl5pPr algn="r">
              <a:buClr>
                <a:schemeClr val="bg1"/>
              </a:buCl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8326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_content_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" y="827733"/>
            <a:ext cx="3857507" cy="5202536"/>
          </a:xfrm>
        </p:spPr>
        <p:txBody>
          <a:bodyPr anchor="ctr"/>
          <a:lstStyle>
            <a:lvl1pPr marL="325901" indent="0" algn="r">
              <a:lnSpc>
                <a:spcPct val="100000"/>
              </a:lnSpc>
              <a:spcAft>
                <a:spcPts val="599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3999" u="sng" cap="small" baseline="0">
                <a:latin typeface="Gill Sans MT" panose="020B0502020104020203" pitchFamily="34" charset="0"/>
              </a:defRPr>
            </a:lvl1pPr>
            <a:lvl2pPr marL="325901" indent="0" algn="r">
              <a:lnSpc>
                <a:spcPct val="10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3198">
                <a:latin typeface="Gill Sans MT" panose="020B0502020104020203" pitchFamily="34" charset="0"/>
              </a:defRPr>
            </a:lvl2pPr>
            <a:lvl3pPr marL="325901" indent="0" algn="r">
              <a:buClr>
                <a:schemeClr val="bg1"/>
              </a:buClr>
              <a:defRPr sz="2399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67477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_content_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" y="827733"/>
            <a:ext cx="5144373" cy="5202536"/>
          </a:xfrm>
        </p:spPr>
        <p:txBody>
          <a:bodyPr anchor="ctr"/>
          <a:lstStyle>
            <a:lvl1pPr marL="325901" indent="0" algn="r">
              <a:lnSpc>
                <a:spcPct val="100000"/>
              </a:lnSpc>
              <a:spcAft>
                <a:spcPts val="599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3999" u="sng" cap="small" baseline="0">
                <a:latin typeface="Gill Sans MT" panose="020B0502020104020203" pitchFamily="34" charset="0"/>
              </a:defRPr>
            </a:lvl1pPr>
            <a:lvl2pPr marL="325901" indent="0" algn="r">
              <a:lnSpc>
                <a:spcPct val="10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3198">
                <a:latin typeface="Gill Sans MT" panose="020B0502020104020203" pitchFamily="34" charset="0"/>
              </a:defRPr>
            </a:lvl2pPr>
            <a:lvl3pPr marL="325901" indent="0" algn="r">
              <a:buClr>
                <a:schemeClr val="bg1"/>
              </a:buClr>
              <a:defRPr sz="2399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5942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_content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" y="827733"/>
            <a:ext cx="6429179" cy="5202536"/>
          </a:xfrm>
        </p:spPr>
        <p:txBody>
          <a:bodyPr anchor="ctr"/>
          <a:lstStyle>
            <a:lvl1pPr marL="325901" indent="0" algn="r">
              <a:lnSpc>
                <a:spcPct val="100000"/>
              </a:lnSpc>
              <a:spcAft>
                <a:spcPts val="599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3999" u="sng" cap="small" baseline="0">
                <a:latin typeface="Gill Sans MT" panose="020B0502020104020203" pitchFamily="34" charset="0"/>
              </a:defRPr>
            </a:lvl1pPr>
            <a:lvl2pPr marL="325901" indent="0" algn="r">
              <a:lnSpc>
                <a:spcPct val="10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3198">
                <a:latin typeface="Gill Sans MT" panose="020B0502020104020203" pitchFamily="34" charset="0"/>
              </a:defRPr>
            </a:lvl2pPr>
            <a:lvl3pPr marL="325901" indent="0" algn="r">
              <a:buClr>
                <a:schemeClr val="bg1"/>
              </a:buClr>
              <a:defRPr sz="2399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05416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_content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827733"/>
            <a:ext cx="7715014" cy="5202536"/>
          </a:xfrm>
        </p:spPr>
        <p:txBody>
          <a:bodyPr anchor="ctr"/>
          <a:lstStyle>
            <a:lvl1pPr marL="325901" indent="0" algn="r">
              <a:lnSpc>
                <a:spcPct val="100000"/>
              </a:lnSpc>
              <a:spcAft>
                <a:spcPts val="599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3999" u="sng" cap="small" baseline="0">
                <a:latin typeface="Gill Sans MT" panose="020B0502020104020203" pitchFamily="34" charset="0"/>
              </a:defRPr>
            </a:lvl1pPr>
            <a:lvl2pPr marL="325901" indent="0" algn="r">
              <a:lnSpc>
                <a:spcPct val="10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3198">
                <a:latin typeface="Gill Sans MT" panose="020B0502020104020203" pitchFamily="34" charset="0"/>
              </a:defRPr>
            </a:lvl2pPr>
            <a:lvl3pPr marL="325901" indent="0" algn="r">
              <a:buClr>
                <a:schemeClr val="bg1"/>
              </a:buClr>
              <a:defRPr sz="2399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51371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_content_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827733"/>
            <a:ext cx="9000850" cy="5202536"/>
          </a:xfrm>
        </p:spPr>
        <p:txBody>
          <a:bodyPr anchor="ctr"/>
          <a:lstStyle>
            <a:lvl1pPr marL="325901" indent="0" algn="r">
              <a:lnSpc>
                <a:spcPct val="100000"/>
              </a:lnSpc>
              <a:spcAft>
                <a:spcPts val="599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3999" u="sng" cap="small" baseline="0">
                <a:latin typeface="Gill Sans MT" panose="020B0502020104020203" pitchFamily="34" charset="0"/>
              </a:defRPr>
            </a:lvl1pPr>
            <a:lvl2pPr marL="325901" indent="0" algn="r">
              <a:lnSpc>
                <a:spcPct val="10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3198">
                <a:latin typeface="Gill Sans MT" panose="020B0502020104020203" pitchFamily="34" charset="0"/>
              </a:defRPr>
            </a:lvl2pPr>
            <a:lvl3pPr marL="325901" indent="0" algn="r">
              <a:buClr>
                <a:schemeClr val="bg1"/>
              </a:buClr>
              <a:defRPr sz="2399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1378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11187441" y="6048131"/>
            <a:ext cx="1004559" cy="803672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39BF48-6E0A-4E37-BB05-8DF70571673D}" type="datetimeFigureOut">
              <a:rPr lang="en-US" smtClean="0"/>
              <a:t>7/25/19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A9DC48-6C90-4ACC-914B-6AEB40FF2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330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  <p:sldLayoutId id="2147483754" r:id="rId12"/>
    <p:sldLayoutId id="2147483755" r:id="rId13"/>
    <p:sldLayoutId id="2147483756" r:id="rId14"/>
    <p:sldLayoutId id="2147483757" r:id="rId15"/>
    <p:sldLayoutId id="2147483758" r:id="rId16"/>
  </p:sldLayoutIdLst>
  <p:txStyles>
    <p:titleStyle>
      <a:lvl1pPr algn="l" defTabSz="91435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Gill Sans MT" panose="020B0502020104020203" pitchFamily="34" charset="0"/>
          <a:ea typeface="+mj-ea"/>
          <a:cs typeface="+mj-cs"/>
        </a:defRPr>
      </a:lvl1pPr>
    </p:titleStyle>
    <p:bodyStyle>
      <a:lvl1pPr marL="228588" indent="-228588" algn="l" defTabSz="91435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1pPr>
      <a:lvl2pPr marL="685765" indent="-228588" algn="l" defTabSz="91435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2pPr>
      <a:lvl3pPr marL="1142942" indent="-228588" algn="l" defTabSz="91435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3pPr>
      <a:lvl4pPr marL="1600118" indent="-228588" algn="l" defTabSz="91435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4pPr>
      <a:lvl5pPr marL="2057295" indent="-228588" algn="l" defTabSz="91435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5pPr>
      <a:lvl6pPr marL="2514471" indent="-228588" algn="l" defTabSz="91435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48" indent="-228588" algn="l" defTabSz="91435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5" indent="-228588" algn="l" defTabSz="91435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1" indent="-228588" algn="l" defTabSz="91435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7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6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36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png"/><Relationship Id="rId3" Type="http://schemas.openxmlformats.org/officeDocument/2006/relationships/image" Target="../media/image260.png"/><Relationship Id="rId7" Type="http://schemas.openxmlformats.org/officeDocument/2006/relationships/image" Target="../media/image130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0.png"/><Relationship Id="rId5" Type="http://schemas.openxmlformats.org/officeDocument/2006/relationships/image" Target="../media/image280.png"/><Relationship Id="rId10" Type="http://schemas.openxmlformats.org/officeDocument/2006/relationships/image" Target="../media/image160.png"/><Relationship Id="rId4" Type="http://schemas.openxmlformats.org/officeDocument/2006/relationships/image" Target="../media/image270.png"/><Relationship Id="rId9" Type="http://schemas.openxmlformats.org/officeDocument/2006/relationships/image" Target="../media/image150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0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COT 4521: Introduction to Computational Geometry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Polygons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3261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6DFD927-CF12-D44D-B481-99D61F66D7C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Variation on a sweep algorithm</a:t>
            </a:r>
          </a:p>
          <a:p>
            <a:pPr lvl="1"/>
            <a:r>
              <a:rPr lang="en-US" dirty="0"/>
              <a:t>From a given vertex, sweep both clockwise and counterclockwise, ordered by the distance of points</a:t>
            </a:r>
          </a:p>
          <a:p>
            <a:pPr lvl="1"/>
            <a:r>
              <a:rPr lang="en-US" dirty="0"/>
              <a:t>Retain a notion of “valid space” for diagonals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7B0BA-7871-DD47-A56C-32CAC176624D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52C3F2-2227-CC47-936F-E6B3991845E3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Efficient Diagonal Finding</a:t>
            </a: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8C11D0F-EA79-9745-8F41-C49F7BBCB69E}"/>
              </a:ext>
            </a:extLst>
          </p:cNvPr>
          <p:cNvSpPr/>
          <p:nvPr/>
        </p:nvSpPr>
        <p:spPr>
          <a:xfrm>
            <a:off x="4343399" y="3871135"/>
            <a:ext cx="3505200" cy="2412265"/>
          </a:xfrm>
          <a:custGeom>
            <a:avLst/>
            <a:gdLst>
              <a:gd name="connsiteX0" fmla="*/ 0 w 2186152"/>
              <a:gd name="connsiteY0" fmla="*/ 241737 h 1513489"/>
              <a:gd name="connsiteX1" fmla="*/ 21021 w 2186152"/>
              <a:gd name="connsiteY1" fmla="*/ 798786 h 1513489"/>
              <a:gd name="connsiteX2" fmla="*/ 851338 w 2186152"/>
              <a:gd name="connsiteY2" fmla="*/ 1429406 h 1513489"/>
              <a:gd name="connsiteX3" fmla="*/ 1156138 w 2186152"/>
              <a:gd name="connsiteY3" fmla="*/ 693682 h 1513489"/>
              <a:gd name="connsiteX4" fmla="*/ 2186152 w 2186152"/>
              <a:gd name="connsiteY4" fmla="*/ 1513489 h 1513489"/>
              <a:gd name="connsiteX5" fmla="*/ 1839311 w 2186152"/>
              <a:gd name="connsiteY5" fmla="*/ 294289 h 1513489"/>
              <a:gd name="connsiteX6" fmla="*/ 1608083 w 2186152"/>
              <a:gd name="connsiteY6" fmla="*/ 620110 h 1513489"/>
              <a:gd name="connsiteX7" fmla="*/ 1240221 w 2186152"/>
              <a:gd name="connsiteY7" fmla="*/ 0 h 1513489"/>
              <a:gd name="connsiteX8" fmla="*/ 409904 w 2186152"/>
              <a:gd name="connsiteY8" fmla="*/ 346841 h 1513489"/>
              <a:gd name="connsiteX9" fmla="*/ 0 w 2186152"/>
              <a:gd name="connsiteY9" fmla="*/ 241737 h 1513489"/>
              <a:gd name="connsiteX0" fmla="*/ 0 w 2186152"/>
              <a:gd name="connsiteY0" fmla="*/ 241737 h 1513489"/>
              <a:gd name="connsiteX1" fmla="*/ 21021 w 2186152"/>
              <a:gd name="connsiteY1" fmla="*/ 798786 h 1513489"/>
              <a:gd name="connsiteX2" fmla="*/ 851338 w 2186152"/>
              <a:gd name="connsiteY2" fmla="*/ 1429406 h 1513489"/>
              <a:gd name="connsiteX3" fmla="*/ 1156138 w 2186152"/>
              <a:gd name="connsiteY3" fmla="*/ 693682 h 1513489"/>
              <a:gd name="connsiteX4" fmla="*/ 2186152 w 2186152"/>
              <a:gd name="connsiteY4" fmla="*/ 1513489 h 1513489"/>
              <a:gd name="connsiteX5" fmla="*/ 1839311 w 2186152"/>
              <a:gd name="connsiteY5" fmla="*/ 294289 h 1513489"/>
              <a:gd name="connsiteX6" fmla="*/ 1616396 w 2186152"/>
              <a:gd name="connsiteY6" fmla="*/ 669987 h 1513489"/>
              <a:gd name="connsiteX7" fmla="*/ 1240221 w 2186152"/>
              <a:gd name="connsiteY7" fmla="*/ 0 h 1513489"/>
              <a:gd name="connsiteX8" fmla="*/ 409904 w 2186152"/>
              <a:gd name="connsiteY8" fmla="*/ 346841 h 1513489"/>
              <a:gd name="connsiteX9" fmla="*/ 0 w 2186152"/>
              <a:gd name="connsiteY9" fmla="*/ 241737 h 1513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6152" h="1513489">
                <a:moveTo>
                  <a:pt x="0" y="241737"/>
                </a:moveTo>
                <a:lnTo>
                  <a:pt x="21021" y="798786"/>
                </a:lnTo>
                <a:lnTo>
                  <a:pt x="851338" y="1429406"/>
                </a:lnTo>
                <a:lnTo>
                  <a:pt x="1156138" y="693682"/>
                </a:lnTo>
                <a:lnTo>
                  <a:pt x="2186152" y="1513489"/>
                </a:lnTo>
                <a:lnTo>
                  <a:pt x="1839311" y="294289"/>
                </a:lnTo>
                <a:lnTo>
                  <a:pt x="1616396" y="669987"/>
                </a:lnTo>
                <a:lnTo>
                  <a:pt x="1240221" y="0"/>
                </a:lnTo>
                <a:lnTo>
                  <a:pt x="409904" y="346841"/>
                </a:lnTo>
                <a:lnTo>
                  <a:pt x="0" y="241737"/>
                </a:lnTo>
                <a:close/>
              </a:path>
            </a:pathLst>
          </a:cu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64DBF10-B4D4-4841-A8AB-9565FE505EC6}"/>
              </a:ext>
            </a:extLst>
          </p:cNvPr>
          <p:cNvSpPr/>
          <p:nvPr/>
        </p:nvSpPr>
        <p:spPr>
          <a:xfrm>
            <a:off x="4312920" y="5029200"/>
            <a:ext cx="182880" cy="1805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5882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>
            <a:extLst>
              <a:ext uri="{FF2B5EF4-FFF2-40B4-BE49-F238E27FC236}">
                <a16:creationId xmlns:a16="http://schemas.microsoft.com/office/drawing/2014/main" id="{1DE86A0F-BF78-A544-879D-BC2344E4CCC9}"/>
              </a:ext>
            </a:extLst>
          </p:cNvPr>
          <p:cNvSpPr/>
          <p:nvPr/>
        </p:nvSpPr>
        <p:spPr>
          <a:xfrm>
            <a:off x="3883068" y="-43840"/>
            <a:ext cx="8329809" cy="7052154"/>
          </a:xfrm>
          <a:custGeom>
            <a:avLst/>
            <a:gdLst>
              <a:gd name="connsiteX0" fmla="*/ 7928976 w 7928976"/>
              <a:gd name="connsiteY0" fmla="*/ 4271375 h 4271375"/>
              <a:gd name="connsiteX1" fmla="*/ 2267211 w 7928976"/>
              <a:gd name="connsiteY1" fmla="*/ 4271375 h 4271375"/>
              <a:gd name="connsiteX2" fmla="*/ 125261 w 7928976"/>
              <a:gd name="connsiteY2" fmla="*/ 2567835 h 4271375"/>
              <a:gd name="connsiteX3" fmla="*/ 0 w 7928976"/>
              <a:gd name="connsiteY3" fmla="*/ 889348 h 4271375"/>
              <a:gd name="connsiteX4" fmla="*/ 7891398 w 7928976"/>
              <a:gd name="connsiteY4" fmla="*/ 0 h 4271375"/>
              <a:gd name="connsiteX5" fmla="*/ 7928976 w 7928976"/>
              <a:gd name="connsiteY5" fmla="*/ 4271375 h 4271375"/>
              <a:gd name="connsiteX0" fmla="*/ 7903924 w 7903924"/>
              <a:gd name="connsiteY0" fmla="*/ 4271375 h 4271375"/>
              <a:gd name="connsiteX1" fmla="*/ 2242159 w 7903924"/>
              <a:gd name="connsiteY1" fmla="*/ 4271375 h 4271375"/>
              <a:gd name="connsiteX2" fmla="*/ 100209 w 7903924"/>
              <a:gd name="connsiteY2" fmla="*/ 2567835 h 4271375"/>
              <a:gd name="connsiteX3" fmla="*/ 0 w 7903924"/>
              <a:gd name="connsiteY3" fmla="*/ 563671 h 4271375"/>
              <a:gd name="connsiteX4" fmla="*/ 7866346 w 7903924"/>
              <a:gd name="connsiteY4" fmla="*/ 0 h 4271375"/>
              <a:gd name="connsiteX5" fmla="*/ 7903924 w 7903924"/>
              <a:gd name="connsiteY5" fmla="*/ 4271375 h 4271375"/>
              <a:gd name="connsiteX0" fmla="*/ 8016658 w 8016658"/>
              <a:gd name="connsiteY0" fmla="*/ 4709786 h 4709786"/>
              <a:gd name="connsiteX1" fmla="*/ 2354893 w 8016658"/>
              <a:gd name="connsiteY1" fmla="*/ 4709786 h 4709786"/>
              <a:gd name="connsiteX2" fmla="*/ 212943 w 8016658"/>
              <a:gd name="connsiteY2" fmla="*/ 3006246 h 4709786"/>
              <a:gd name="connsiteX3" fmla="*/ 0 w 8016658"/>
              <a:gd name="connsiteY3" fmla="*/ 0 h 4709786"/>
              <a:gd name="connsiteX4" fmla="*/ 7979080 w 8016658"/>
              <a:gd name="connsiteY4" fmla="*/ 438411 h 4709786"/>
              <a:gd name="connsiteX5" fmla="*/ 8016658 w 8016658"/>
              <a:gd name="connsiteY5" fmla="*/ 4709786 h 4709786"/>
              <a:gd name="connsiteX0" fmla="*/ 8054236 w 8054236"/>
              <a:gd name="connsiteY0" fmla="*/ 5824603 h 5824603"/>
              <a:gd name="connsiteX1" fmla="*/ 2392471 w 8054236"/>
              <a:gd name="connsiteY1" fmla="*/ 5824603 h 5824603"/>
              <a:gd name="connsiteX2" fmla="*/ 250521 w 8054236"/>
              <a:gd name="connsiteY2" fmla="*/ 4121063 h 5824603"/>
              <a:gd name="connsiteX3" fmla="*/ 0 w 8054236"/>
              <a:gd name="connsiteY3" fmla="*/ 0 h 5824603"/>
              <a:gd name="connsiteX4" fmla="*/ 8016658 w 8054236"/>
              <a:gd name="connsiteY4" fmla="*/ 1553228 h 5824603"/>
              <a:gd name="connsiteX5" fmla="*/ 8054236 w 8054236"/>
              <a:gd name="connsiteY5" fmla="*/ 5824603 h 5824603"/>
              <a:gd name="connsiteX0" fmla="*/ 8066762 w 8066762"/>
              <a:gd name="connsiteY0" fmla="*/ 7202466 h 7202466"/>
              <a:gd name="connsiteX1" fmla="*/ 2404997 w 8066762"/>
              <a:gd name="connsiteY1" fmla="*/ 7202466 h 7202466"/>
              <a:gd name="connsiteX2" fmla="*/ 263047 w 8066762"/>
              <a:gd name="connsiteY2" fmla="*/ 5498926 h 7202466"/>
              <a:gd name="connsiteX3" fmla="*/ 0 w 8066762"/>
              <a:gd name="connsiteY3" fmla="*/ 0 h 7202466"/>
              <a:gd name="connsiteX4" fmla="*/ 8029184 w 8066762"/>
              <a:gd name="connsiteY4" fmla="*/ 2931091 h 7202466"/>
              <a:gd name="connsiteX5" fmla="*/ 8066762 w 8066762"/>
              <a:gd name="connsiteY5" fmla="*/ 7202466 h 7202466"/>
              <a:gd name="connsiteX0" fmla="*/ 8066762 w 8066762"/>
              <a:gd name="connsiteY0" fmla="*/ 7202466 h 7390356"/>
              <a:gd name="connsiteX1" fmla="*/ 2780778 w 8066762"/>
              <a:gd name="connsiteY1" fmla="*/ 7390356 h 7390356"/>
              <a:gd name="connsiteX2" fmla="*/ 263047 w 8066762"/>
              <a:gd name="connsiteY2" fmla="*/ 5498926 h 7390356"/>
              <a:gd name="connsiteX3" fmla="*/ 0 w 8066762"/>
              <a:gd name="connsiteY3" fmla="*/ 0 h 7390356"/>
              <a:gd name="connsiteX4" fmla="*/ 8029184 w 8066762"/>
              <a:gd name="connsiteY4" fmla="*/ 2931091 h 7390356"/>
              <a:gd name="connsiteX5" fmla="*/ 8066762 w 8066762"/>
              <a:gd name="connsiteY5" fmla="*/ 7202466 h 7390356"/>
              <a:gd name="connsiteX0" fmla="*/ 8066762 w 8066762"/>
              <a:gd name="connsiteY0" fmla="*/ 7202466 h 7452986"/>
              <a:gd name="connsiteX1" fmla="*/ 2730674 w 8066762"/>
              <a:gd name="connsiteY1" fmla="*/ 7452986 h 7452986"/>
              <a:gd name="connsiteX2" fmla="*/ 263047 w 8066762"/>
              <a:gd name="connsiteY2" fmla="*/ 5498926 h 7452986"/>
              <a:gd name="connsiteX3" fmla="*/ 0 w 8066762"/>
              <a:gd name="connsiteY3" fmla="*/ 0 h 7452986"/>
              <a:gd name="connsiteX4" fmla="*/ 8029184 w 8066762"/>
              <a:gd name="connsiteY4" fmla="*/ 2931091 h 7452986"/>
              <a:gd name="connsiteX5" fmla="*/ 8066762 w 8066762"/>
              <a:gd name="connsiteY5" fmla="*/ 7202466 h 7452986"/>
              <a:gd name="connsiteX0" fmla="*/ 8004132 w 8004132"/>
              <a:gd name="connsiteY0" fmla="*/ 5736921 h 5987441"/>
              <a:gd name="connsiteX1" fmla="*/ 2668044 w 8004132"/>
              <a:gd name="connsiteY1" fmla="*/ 5987441 h 5987441"/>
              <a:gd name="connsiteX2" fmla="*/ 200417 w 8004132"/>
              <a:gd name="connsiteY2" fmla="*/ 4033381 h 5987441"/>
              <a:gd name="connsiteX3" fmla="*/ 0 w 8004132"/>
              <a:gd name="connsiteY3" fmla="*/ 0 h 5987441"/>
              <a:gd name="connsiteX4" fmla="*/ 7966554 w 8004132"/>
              <a:gd name="connsiteY4" fmla="*/ 1465546 h 5987441"/>
              <a:gd name="connsiteX5" fmla="*/ 8004132 w 8004132"/>
              <a:gd name="connsiteY5" fmla="*/ 5736921 h 5987441"/>
              <a:gd name="connsiteX0" fmla="*/ 8004132 w 8304757"/>
              <a:gd name="connsiteY0" fmla="*/ 5736921 h 5987441"/>
              <a:gd name="connsiteX1" fmla="*/ 2668044 w 8304757"/>
              <a:gd name="connsiteY1" fmla="*/ 5987441 h 5987441"/>
              <a:gd name="connsiteX2" fmla="*/ 200417 w 8304757"/>
              <a:gd name="connsiteY2" fmla="*/ 4033381 h 5987441"/>
              <a:gd name="connsiteX3" fmla="*/ 0 w 8304757"/>
              <a:gd name="connsiteY3" fmla="*/ 0 h 5987441"/>
              <a:gd name="connsiteX4" fmla="*/ 8304757 w 8304757"/>
              <a:gd name="connsiteY4" fmla="*/ 1 h 5987441"/>
              <a:gd name="connsiteX5" fmla="*/ 8004132 w 8304757"/>
              <a:gd name="connsiteY5" fmla="*/ 5736921 h 5987441"/>
              <a:gd name="connsiteX0" fmla="*/ 8329809 w 8329809"/>
              <a:gd name="connsiteY0" fmla="*/ 7052154 h 7052154"/>
              <a:gd name="connsiteX1" fmla="*/ 2668044 w 8329809"/>
              <a:gd name="connsiteY1" fmla="*/ 5987441 h 7052154"/>
              <a:gd name="connsiteX2" fmla="*/ 200417 w 8329809"/>
              <a:gd name="connsiteY2" fmla="*/ 4033381 h 7052154"/>
              <a:gd name="connsiteX3" fmla="*/ 0 w 8329809"/>
              <a:gd name="connsiteY3" fmla="*/ 0 h 7052154"/>
              <a:gd name="connsiteX4" fmla="*/ 8304757 w 8329809"/>
              <a:gd name="connsiteY4" fmla="*/ 1 h 7052154"/>
              <a:gd name="connsiteX5" fmla="*/ 8329809 w 8329809"/>
              <a:gd name="connsiteY5" fmla="*/ 7052154 h 7052154"/>
              <a:gd name="connsiteX0" fmla="*/ 8329809 w 8329809"/>
              <a:gd name="connsiteY0" fmla="*/ 7052154 h 7052154"/>
              <a:gd name="connsiteX1" fmla="*/ 4108537 w 8329809"/>
              <a:gd name="connsiteY1" fmla="*/ 7002049 h 7052154"/>
              <a:gd name="connsiteX2" fmla="*/ 200417 w 8329809"/>
              <a:gd name="connsiteY2" fmla="*/ 4033381 h 7052154"/>
              <a:gd name="connsiteX3" fmla="*/ 0 w 8329809"/>
              <a:gd name="connsiteY3" fmla="*/ 0 h 7052154"/>
              <a:gd name="connsiteX4" fmla="*/ 8304757 w 8329809"/>
              <a:gd name="connsiteY4" fmla="*/ 1 h 7052154"/>
              <a:gd name="connsiteX5" fmla="*/ 8329809 w 8329809"/>
              <a:gd name="connsiteY5" fmla="*/ 7052154 h 7052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329809" h="7052154">
                <a:moveTo>
                  <a:pt x="8329809" y="7052154"/>
                </a:moveTo>
                <a:lnTo>
                  <a:pt x="4108537" y="7002049"/>
                </a:lnTo>
                <a:lnTo>
                  <a:pt x="200417" y="4033381"/>
                </a:lnTo>
                <a:lnTo>
                  <a:pt x="0" y="0"/>
                </a:lnTo>
                <a:lnTo>
                  <a:pt x="8304757" y="1"/>
                </a:lnTo>
                <a:cubicBezTo>
                  <a:pt x="8313108" y="2350719"/>
                  <a:pt x="8321458" y="4701436"/>
                  <a:pt x="8329809" y="705215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6000">
                <a:schemeClr val="accent1"/>
              </a:gs>
              <a:gs pos="50000">
                <a:schemeClr val="accent1">
                  <a:alpha val="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52C3F2-2227-CC47-936F-E6B3991845E3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Efficient Diagonal Finding</a:t>
            </a: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8C11D0F-EA79-9745-8F41-C49F7BBCB69E}"/>
              </a:ext>
            </a:extLst>
          </p:cNvPr>
          <p:cNvSpPr/>
          <p:nvPr/>
        </p:nvSpPr>
        <p:spPr>
          <a:xfrm>
            <a:off x="4017722" y="2699953"/>
            <a:ext cx="3505200" cy="2412265"/>
          </a:xfrm>
          <a:custGeom>
            <a:avLst/>
            <a:gdLst>
              <a:gd name="connsiteX0" fmla="*/ 0 w 2186152"/>
              <a:gd name="connsiteY0" fmla="*/ 241737 h 1513489"/>
              <a:gd name="connsiteX1" fmla="*/ 21021 w 2186152"/>
              <a:gd name="connsiteY1" fmla="*/ 798786 h 1513489"/>
              <a:gd name="connsiteX2" fmla="*/ 851338 w 2186152"/>
              <a:gd name="connsiteY2" fmla="*/ 1429406 h 1513489"/>
              <a:gd name="connsiteX3" fmla="*/ 1156138 w 2186152"/>
              <a:gd name="connsiteY3" fmla="*/ 693682 h 1513489"/>
              <a:gd name="connsiteX4" fmla="*/ 2186152 w 2186152"/>
              <a:gd name="connsiteY4" fmla="*/ 1513489 h 1513489"/>
              <a:gd name="connsiteX5" fmla="*/ 1839311 w 2186152"/>
              <a:gd name="connsiteY5" fmla="*/ 294289 h 1513489"/>
              <a:gd name="connsiteX6" fmla="*/ 1608083 w 2186152"/>
              <a:gd name="connsiteY6" fmla="*/ 620110 h 1513489"/>
              <a:gd name="connsiteX7" fmla="*/ 1240221 w 2186152"/>
              <a:gd name="connsiteY7" fmla="*/ 0 h 1513489"/>
              <a:gd name="connsiteX8" fmla="*/ 409904 w 2186152"/>
              <a:gd name="connsiteY8" fmla="*/ 346841 h 1513489"/>
              <a:gd name="connsiteX9" fmla="*/ 0 w 2186152"/>
              <a:gd name="connsiteY9" fmla="*/ 241737 h 1513489"/>
              <a:gd name="connsiteX0" fmla="*/ 0 w 2186152"/>
              <a:gd name="connsiteY0" fmla="*/ 241737 h 1513489"/>
              <a:gd name="connsiteX1" fmla="*/ 21021 w 2186152"/>
              <a:gd name="connsiteY1" fmla="*/ 798786 h 1513489"/>
              <a:gd name="connsiteX2" fmla="*/ 851338 w 2186152"/>
              <a:gd name="connsiteY2" fmla="*/ 1429406 h 1513489"/>
              <a:gd name="connsiteX3" fmla="*/ 1156138 w 2186152"/>
              <a:gd name="connsiteY3" fmla="*/ 693682 h 1513489"/>
              <a:gd name="connsiteX4" fmla="*/ 2186152 w 2186152"/>
              <a:gd name="connsiteY4" fmla="*/ 1513489 h 1513489"/>
              <a:gd name="connsiteX5" fmla="*/ 1839311 w 2186152"/>
              <a:gd name="connsiteY5" fmla="*/ 294289 h 1513489"/>
              <a:gd name="connsiteX6" fmla="*/ 1616396 w 2186152"/>
              <a:gd name="connsiteY6" fmla="*/ 669987 h 1513489"/>
              <a:gd name="connsiteX7" fmla="*/ 1240221 w 2186152"/>
              <a:gd name="connsiteY7" fmla="*/ 0 h 1513489"/>
              <a:gd name="connsiteX8" fmla="*/ 409904 w 2186152"/>
              <a:gd name="connsiteY8" fmla="*/ 346841 h 1513489"/>
              <a:gd name="connsiteX9" fmla="*/ 0 w 2186152"/>
              <a:gd name="connsiteY9" fmla="*/ 241737 h 1513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6152" h="1513489">
                <a:moveTo>
                  <a:pt x="0" y="241737"/>
                </a:moveTo>
                <a:lnTo>
                  <a:pt x="21021" y="798786"/>
                </a:lnTo>
                <a:lnTo>
                  <a:pt x="851338" y="1429406"/>
                </a:lnTo>
                <a:lnTo>
                  <a:pt x="1156138" y="693682"/>
                </a:lnTo>
                <a:lnTo>
                  <a:pt x="2186152" y="1513489"/>
                </a:lnTo>
                <a:lnTo>
                  <a:pt x="1839311" y="294289"/>
                </a:lnTo>
                <a:lnTo>
                  <a:pt x="1616396" y="669987"/>
                </a:lnTo>
                <a:lnTo>
                  <a:pt x="1240221" y="0"/>
                </a:lnTo>
                <a:lnTo>
                  <a:pt x="409904" y="346841"/>
                </a:lnTo>
                <a:lnTo>
                  <a:pt x="0" y="241737"/>
                </a:lnTo>
                <a:close/>
              </a:path>
            </a:pathLst>
          </a:cu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9C8BC54-1D01-E34B-BB97-FAD92A5942E7}"/>
              </a:ext>
            </a:extLst>
          </p:cNvPr>
          <p:cNvCxnSpPr>
            <a:cxnSpLocks/>
            <a:stCxn id="5" idx="1"/>
          </p:cNvCxnSpPr>
          <p:nvPr/>
        </p:nvCxnSpPr>
        <p:spPr>
          <a:xfrm flipH="1" flipV="1">
            <a:off x="3956180" y="1390261"/>
            <a:ext cx="95246" cy="258283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489047F-213D-7F4A-8ACA-451BB650E4DE}"/>
              </a:ext>
            </a:extLst>
          </p:cNvPr>
          <p:cNvCxnSpPr>
            <a:cxnSpLocks/>
            <a:stCxn id="5" idx="1"/>
          </p:cNvCxnSpPr>
          <p:nvPr/>
        </p:nvCxnSpPr>
        <p:spPr>
          <a:xfrm>
            <a:off x="4051426" y="3973093"/>
            <a:ext cx="2425574" cy="182270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96688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>
            <a:extLst>
              <a:ext uri="{FF2B5EF4-FFF2-40B4-BE49-F238E27FC236}">
                <a16:creationId xmlns:a16="http://schemas.microsoft.com/office/drawing/2014/main" id="{1DE86A0F-BF78-A544-879D-BC2344E4CCC9}"/>
              </a:ext>
            </a:extLst>
          </p:cNvPr>
          <p:cNvSpPr/>
          <p:nvPr/>
        </p:nvSpPr>
        <p:spPr>
          <a:xfrm>
            <a:off x="3883068" y="-43840"/>
            <a:ext cx="8329809" cy="7052154"/>
          </a:xfrm>
          <a:custGeom>
            <a:avLst/>
            <a:gdLst>
              <a:gd name="connsiteX0" fmla="*/ 7928976 w 7928976"/>
              <a:gd name="connsiteY0" fmla="*/ 4271375 h 4271375"/>
              <a:gd name="connsiteX1" fmla="*/ 2267211 w 7928976"/>
              <a:gd name="connsiteY1" fmla="*/ 4271375 h 4271375"/>
              <a:gd name="connsiteX2" fmla="*/ 125261 w 7928976"/>
              <a:gd name="connsiteY2" fmla="*/ 2567835 h 4271375"/>
              <a:gd name="connsiteX3" fmla="*/ 0 w 7928976"/>
              <a:gd name="connsiteY3" fmla="*/ 889348 h 4271375"/>
              <a:gd name="connsiteX4" fmla="*/ 7891398 w 7928976"/>
              <a:gd name="connsiteY4" fmla="*/ 0 h 4271375"/>
              <a:gd name="connsiteX5" fmla="*/ 7928976 w 7928976"/>
              <a:gd name="connsiteY5" fmla="*/ 4271375 h 4271375"/>
              <a:gd name="connsiteX0" fmla="*/ 7903924 w 7903924"/>
              <a:gd name="connsiteY0" fmla="*/ 4271375 h 4271375"/>
              <a:gd name="connsiteX1" fmla="*/ 2242159 w 7903924"/>
              <a:gd name="connsiteY1" fmla="*/ 4271375 h 4271375"/>
              <a:gd name="connsiteX2" fmla="*/ 100209 w 7903924"/>
              <a:gd name="connsiteY2" fmla="*/ 2567835 h 4271375"/>
              <a:gd name="connsiteX3" fmla="*/ 0 w 7903924"/>
              <a:gd name="connsiteY3" fmla="*/ 563671 h 4271375"/>
              <a:gd name="connsiteX4" fmla="*/ 7866346 w 7903924"/>
              <a:gd name="connsiteY4" fmla="*/ 0 h 4271375"/>
              <a:gd name="connsiteX5" fmla="*/ 7903924 w 7903924"/>
              <a:gd name="connsiteY5" fmla="*/ 4271375 h 4271375"/>
              <a:gd name="connsiteX0" fmla="*/ 8016658 w 8016658"/>
              <a:gd name="connsiteY0" fmla="*/ 4709786 h 4709786"/>
              <a:gd name="connsiteX1" fmla="*/ 2354893 w 8016658"/>
              <a:gd name="connsiteY1" fmla="*/ 4709786 h 4709786"/>
              <a:gd name="connsiteX2" fmla="*/ 212943 w 8016658"/>
              <a:gd name="connsiteY2" fmla="*/ 3006246 h 4709786"/>
              <a:gd name="connsiteX3" fmla="*/ 0 w 8016658"/>
              <a:gd name="connsiteY3" fmla="*/ 0 h 4709786"/>
              <a:gd name="connsiteX4" fmla="*/ 7979080 w 8016658"/>
              <a:gd name="connsiteY4" fmla="*/ 438411 h 4709786"/>
              <a:gd name="connsiteX5" fmla="*/ 8016658 w 8016658"/>
              <a:gd name="connsiteY5" fmla="*/ 4709786 h 4709786"/>
              <a:gd name="connsiteX0" fmla="*/ 8054236 w 8054236"/>
              <a:gd name="connsiteY0" fmla="*/ 5824603 h 5824603"/>
              <a:gd name="connsiteX1" fmla="*/ 2392471 w 8054236"/>
              <a:gd name="connsiteY1" fmla="*/ 5824603 h 5824603"/>
              <a:gd name="connsiteX2" fmla="*/ 250521 w 8054236"/>
              <a:gd name="connsiteY2" fmla="*/ 4121063 h 5824603"/>
              <a:gd name="connsiteX3" fmla="*/ 0 w 8054236"/>
              <a:gd name="connsiteY3" fmla="*/ 0 h 5824603"/>
              <a:gd name="connsiteX4" fmla="*/ 8016658 w 8054236"/>
              <a:gd name="connsiteY4" fmla="*/ 1553228 h 5824603"/>
              <a:gd name="connsiteX5" fmla="*/ 8054236 w 8054236"/>
              <a:gd name="connsiteY5" fmla="*/ 5824603 h 5824603"/>
              <a:gd name="connsiteX0" fmla="*/ 8066762 w 8066762"/>
              <a:gd name="connsiteY0" fmla="*/ 7202466 h 7202466"/>
              <a:gd name="connsiteX1" fmla="*/ 2404997 w 8066762"/>
              <a:gd name="connsiteY1" fmla="*/ 7202466 h 7202466"/>
              <a:gd name="connsiteX2" fmla="*/ 263047 w 8066762"/>
              <a:gd name="connsiteY2" fmla="*/ 5498926 h 7202466"/>
              <a:gd name="connsiteX3" fmla="*/ 0 w 8066762"/>
              <a:gd name="connsiteY3" fmla="*/ 0 h 7202466"/>
              <a:gd name="connsiteX4" fmla="*/ 8029184 w 8066762"/>
              <a:gd name="connsiteY4" fmla="*/ 2931091 h 7202466"/>
              <a:gd name="connsiteX5" fmla="*/ 8066762 w 8066762"/>
              <a:gd name="connsiteY5" fmla="*/ 7202466 h 7202466"/>
              <a:gd name="connsiteX0" fmla="*/ 8066762 w 8066762"/>
              <a:gd name="connsiteY0" fmla="*/ 7202466 h 7390356"/>
              <a:gd name="connsiteX1" fmla="*/ 2780778 w 8066762"/>
              <a:gd name="connsiteY1" fmla="*/ 7390356 h 7390356"/>
              <a:gd name="connsiteX2" fmla="*/ 263047 w 8066762"/>
              <a:gd name="connsiteY2" fmla="*/ 5498926 h 7390356"/>
              <a:gd name="connsiteX3" fmla="*/ 0 w 8066762"/>
              <a:gd name="connsiteY3" fmla="*/ 0 h 7390356"/>
              <a:gd name="connsiteX4" fmla="*/ 8029184 w 8066762"/>
              <a:gd name="connsiteY4" fmla="*/ 2931091 h 7390356"/>
              <a:gd name="connsiteX5" fmla="*/ 8066762 w 8066762"/>
              <a:gd name="connsiteY5" fmla="*/ 7202466 h 7390356"/>
              <a:gd name="connsiteX0" fmla="*/ 8066762 w 8066762"/>
              <a:gd name="connsiteY0" fmla="*/ 7202466 h 7452986"/>
              <a:gd name="connsiteX1" fmla="*/ 2730674 w 8066762"/>
              <a:gd name="connsiteY1" fmla="*/ 7452986 h 7452986"/>
              <a:gd name="connsiteX2" fmla="*/ 263047 w 8066762"/>
              <a:gd name="connsiteY2" fmla="*/ 5498926 h 7452986"/>
              <a:gd name="connsiteX3" fmla="*/ 0 w 8066762"/>
              <a:gd name="connsiteY3" fmla="*/ 0 h 7452986"/>
              <a:gd name="connsiteX4" fmla="*/ 8029184 w 8066762"/>
              <a:gd name="connsiteY4" fmla="*/ 2931091 h 7452986"/>
              <a:gd name="connsiteX5" fmla="*/ 8066762 w 8066762"/>
              <a:gd name="connsiteY5" fmla="*/ 7202466 h 7452986"/>
              <a:gd name="connsiteX0" fmla="*/ 8004132 w 8004132"/>
              <a:gd name="connsiteY0" fmla="*/ 5736921 h 5987441"/>
              <a:gd name="connsiteX1" fmla="*/ 2668044 w 8004132"/>
              <a:gd name="connsiteY1" fmla="*/ 5987441 h 5987441"/>
              <a:gd name="connsiteX2" fmla="*/ 200417 w 8004132"/>
              <a:gd name="connsiteY2" fmla="*/ 4033381 h 5987441"/>
              <a:gd name="connsiteX3" fmla="*/ 0 w 8004132"/>
              <a:gd name="connsiteY3" fmla="*/ 0 h 5987441"/>
              <a:gd name="connsiteX4" fmla="*/ 7966554 w 8004132"/>
              <a:gd name="connsiteY4" fmla="*/ 1465546 h 5987441"/>
              <a:gd name="connsiteX5" fmla="*/ 8004132 w 8004132"/>
              <a:gd name="connsiteY5" fmla="*/ 5736921 h 5987441"/>
              <a:gd name="connsiteX0" fmla="*/ 8004132 w 8304757"/>
              <a:gd name="connsiteY0" fmla="*/ 5736921 h 5987441"/>
              <a:gd name="connsiteX1" fmla="*/ 2668044 w 8304757"/>
              <a:gd name="connsiteY1" fmla="*/ 5987441 h 5987441"/>
              <a:gd name="connsiteX2" fmla="*/ 200417 w 8304757"/>
              <a:gd name="connsiteY2" fmla="*/ 4033381 h 5987441"/>
              <a:gd name="connsiteX3" fmla="*/ 0 w 8304757"/>
              <a:gd name="connsiteY3" fmla="*/ 0 h 5987441"/>
              <a:gd name="connsiteX4" fmla="*/ 8304757 w 8304757"/>
              <a:gd name="connsiteY4" fmla="*/ 1 h 5987441"/>
              <a:gd name="connsiteX5" fmla="*/ 8004132 w 8304757"/>
              <a:gd name="connsiteY5" fmla="*/ 5736921 h 5987441"/>
              <a:gd name="connsiteX0" fmla="*/ 8329809 w 8329809"/>
              <a:gd name="connsiteY0" fmla="*/ 7052154 h 7052154"/>
              <a:gd name="connsiteX1" fmla="*/ 2668044 w 8329809"/>
              <a:gd name="connsiteY1" fmla="*/ 5987441 h 7052154"/>
              <a:gd name="connsiteX2" fmla="*/ 200417 w 8329809"/>
              <a:gd name="connsiteY2" fmla="*/ 4033381 h 7052154"/>
              <a:gd name="connsiteX3" fmla="*/ 0 w 8329809"/>
              <a:gd name="connsiteY3" fmla="*/ 0 h 7052154"/>
              <a:gd name="connsiteX4" fmla="*/ 8304757 w 8329809"/>
              <a:gd name="connsiteY4" fmla="*/ 1 h 7052154"/>
              <a:gd name="connsiteX5" fmla="*/ 8329809 w 8329809"/>
              <a:gd name="connsiteY5" fmla="*/ 7052154 h 7052154"/>
              <a:gd name="connsiteX0" fmla="*/ 8329809 w 8329809"/>
              <a:gd name="connsiteY0" fmla="*/ 7052154 h 7052154"/>
              <a:gd name="connsiteX1" fmla="*/ 4108537 w 8329809"/>
              <a:gd name="connsiteY1" fmla="*/ 7002049 h 7052154"/>
              <a:gd name="connsiteX2" fmla="*/ 200417 w 8329809"/>
              <a:gd name="connsiteY2" fmla="*/ 4033381 h 7052154"/>
              <a:gd name="connsiteX3" fmla="*/ 0 w 8329809"/>
              <a:gd name="connsiteY3" fmla="*/ 0 h 7052154"/>
              <a:gd name="connsiteX4" fmla="*/ 8304757 w 8329809"/>
              <a:gd name="connsiteY4" fmla="*/ 1 h 7052154"/>
              <a:gd name="connsiteX5" fmla="*/ 8329809 w 8329809"/>
              <a:gd name="connsiteY5" fmla="*/ 7052154 h 7052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329809" h="7052154">
                <a:moveTo>
                  <a:pt x="8329809" y="7052154"/>
                </a:moveTo>
                <a:lnTo>
                  <a:pt x="4108537" y="7002049"/>
                </a:lnTo>
                <a:lnTo>
                  <a:pt x="200417" y="4033381"/>
                </a:lnTo>
                <a:lnTo>
                  <a:pt x="0" y="0"/>
                </a:lnTo>
                <a:lnTo>
                  <a:pt x="8304757" y="1"/>
                </a:lnTo>
                <a:cubicBezTo>
                  <a:pt x="8313108" y="2350719"/>
                  <a:pt x="8321458" y="4701436"/>
                  <a:pt x="8329809" y="705215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6000">
                <a:schemeClr val="accent1"/>
              </a:gs>
              <a:gs pos="50000">
                <a:schemeClr val="accent1">
                  <a:alpha val="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52C3F2-2227-CC47-936F-E6B3991845E3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Efficient Diagonal Finding</a:t>
            </a: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8C11D0F-EA79-9745-8F41-C49F7BBCB69E}"/>
              </a:ext>
            </a:extLst>
          </p:cNvPr>
          <p:cNvSpPr/>
          <p:nvPr/>
        </p:nvSpPr>
        <p:spPr>
          <a:xfrm>
            <a:off x="4017722" y="2699953"/>
            <a:ext cx="3505200" cy="2412265"/>
          </a:xfrm>
          <a:custGeom>
            <a:avLst/>
            <a:gdLst>
              <a:gd name="connsiteX0" fmla="*/ 0 w 2186152"/>
              <a:gd name="connsiteY0" fmla="*/ 241737 h 1513489"/>
              <a:gd name="connsiteX1" fmla="*/ 21021 w 2186152"/>
              <a:gd name="connsiteY1" fmla="*/ 798786 h 1513489"/>
              <a:gd name="connsiteX2" fmla="*/ 851338 w 2186152"/>
              <a:gd name="connsiteY2" fmla="*/ 1429406 h 1513489"/>
              <a:gd name="connsiteX3" fmla="*/ 1156138 w 2186152"/>
              <a:gd name="connsiteY3" fmla="*/ 693682 h 1513489"/>
              <a:gd name="connsiteX4" fmla="*/ 2186152 w 2186152"/>
              <a:gd name="connsiteY4" fmla="*/ 1513489 h 1513489"/>
              <a:gd name="connsiteX5" fmla="*/ 1839311 w 2186152"/>
              <a:gd name="connsiteY5" fmla="*/ 294289 h 1513489"/>
              <a:gd name="connsiteX6" fmla="*/ 1608083 w 2186152"/>
              <a:gd name="connsiteY6" fmla="*/ 620110 h 1513489"/>
              <a:gd name="connsiteX7" fmla="*/ 1240221 w 2186152"/>
              <a:gd name="connsiteY7" fmla="*/ 0 h 1513489"/>
              <a:gd name="connsiteX8" fmla="*/ 409904 w 2186152"/>
              <a:gd name="connsiteY8" fmla="*/ 346841 h 1513489"/>
              <a:gd name="connsiteX9" fmla="*/ 0 w 2186152"/>
              <a:gd name="connsiteY9" fmla="*/ 241737 h 1513489"/>
              <a:gd name="connsiteX0" fmla="*/ 0 w 2186152"/>
              <a:gd name="connsiteY0" fmla="*/ 241737 h 1513489"/>
              <a:gd name="connsiteX1" fmla="*/ 21021 w 2186152"/>
              <a:gd name="connsiteY1" fmla="*/ 798786 h 1513489"/>
              <a:gd name="connsiteX2" fmla="*/ 851338 w 2186152"/>
              <a:gd name="connsiteY2" fmla="*/ 1429406 h 1513489"/>
              <a:gd name="connsiteX3" fmla="*/ 1156138 w 2186152"/>
              <a:gd name="connsiteY3" fmla="*/ 693682 h 1513489"/>
              <a:gd name="connsiteX4" fmla="*/ 2186152 w 2186152"/>
              <a:gd name="connsiteY4" fmla="*/ 1513489 h 1513489"/>
              <a:gd name="connsiteX5" fmla="*/ 1839311 w 2186152"/>
              <a:gd name="connsiteY5" fmla="*/ 294289 h 1513489"/>
              <a:gd name="connsiteX6" fmla="*/ 1616396 w 2186152"/>
              <a:gd name="connsiteY6" fmla="*/ 669987 h 1513489"/>
              <a:gd name="connsiteX7" fmla="*/ 1240221 w 2186152"/>
              <a:gd name="connsiteY7" fmla="*/ 0 h 1513489"/>
              <a:gd name="connsiteX8" fmla="*/ 409904 w 2186152"/>
              <a:gd name="connsiteY8" fmla="*/ 346841 h 1513489"/>
              <a:gd name="connsiteX9" fmla="*/ 0 w 2186152"/>
              <a:gd name="connsiteY9" fmla="*/ 241737 h 1513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6152" h="1513489">
                <a:moveTo>
                  <a:pt x="0" y="241737"/>
                </a:moveTo>
                <a:lnTo>
                  <a:pt x="21021" y="798786"/>
                </a:lnTo>
                <a:lnTo>
                  <a:pt x="851338" y="1429406"/>
                </a:lnTo>
                <a:lnTo>
                  <a:pt x="1156138" y="693682"/>
                </a:lnTo>
                <a:lnTo>
                  <a:pt x="2186152" y="1513489"/>
                </a:lnTo>
                <a:lnTo>
                  <a:pt x="1839311" y="294289"/>
                </a:lnTo>
                <a:lnTo>
                  <a:pt x="1616396" y="669987"/>
                </a:lnTo>
                <a:lnTo>
                  <a:pt x="1240221" y="0"/>
                </a:lnTo>
                <a:lnTo>
                  <a:pt x="409904" y="346841"/>
                </a:lnTo>
                <a:lnTo>
                  <a:pt x="0" y="241737"/>
                </a:lnTo>
                <a:close/>
              </a:path>
            </a:pathLst>
          </a:cu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9C8BC54-1D01-E34B-BB97-FAD92A5942E7}"/>
              </a:ext>
            </a:extLst>
          </p:cNvPr>
          <p:cNvCxnSpPr>
            <a:cxnSpLocks/>
            <a:stCxn id="5" idx="1"/>
          </p:cNvCxnSpPr>
          <p:nvPr/>
        </p:nvCxnSpPr>
        <p:spPr>
          <a:xfrm flipH="1" flipV="1">
            <a:off x="3956180" y="1390261"/>
            <a:ext cx="95246" cy="258283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489047F-213D-7F4A-8ACA-451BB650E4DE}"/>
              </a:ext>
            </a:extLst>
          </p:cNvPr>
          <p:cNvCxnSpPr>
            <a:cxnSpLocks/>
            <a:stCxn id="5" idx="1"/>
          </p:cNvCxnSpPr>
          <p:nvPr/>
        </p:nvCxnSpPr>
        <p:spPr>
          <a:xfrm>
            <a:off x="4051426" y="3973093"/>
            <a:ext cx="2425574" cy="182270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82352F8-3DF3-3443-8962-24928347F058}"/>
              </a:ext>
            </a:extLst>
          </p:cNvPr>
          <p:cNvCxnSpPr>
            <a:cxnSpLocks/>
            <a:stCxn id="5" idx="8"/>
            <a:endCxn id="5" idx="1"/>
          </p:cNvCxnSpPr>
          <p:nvPr/>
        </p:nvCxnSpPr>
        <p:spPr>
          <a:xfrm flipH="1">
            <a:off x="4051426" y="3252763"/>
            <a:ext cx="623522" cy="720330"/>
          </a:xfrm>
          <a:prstGeom prst="line">
            <a:avLst/>
          </a:prstGeom>
          <a:ln w="53975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1863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>
            <a:extLst>
              <a:ext uri="{FF2B5EF4-FFF2-40B4-BE49-F238E27FC236}">
                <a16:creationId xmlns:a16="http://schemas.microsoft.com/office/drawing/2014/main" id="{1DE86A0F-BF78-A544-879D-BC2344E4CCC9}"/>
              </a:ext>
            </a:extLst>
          </p:cNvPr>
          <p:cNvSpPr/>
          <p:nvPr/>
        </p:nvSpPr>
        <p:spPr>
          <a:xfrm>
            <a:off x="4083486" y="-43839"/>
            <a:ext cx="8129392" cy="7052153"/>
          </a:xfrm>
          <a:custGeom>
            <a:avLst/>
            <a:gdLst>
              <a:gd name="connsiteX0" fmla="*/ 7928976 w 7928976"/>
              <a:gd name="connsiteY0" fmla="*/ 4271375 h 4271375"/>
              <a:gd name="connsiteX1" fmla="*/ 2267211 w 7928976"/>
              <a:gd name="connsiteY1" fmla="*/ 4271375 h 4271375"/>
              <a:gd name="connsiteX2" fmla="*/ 125261 w 7928976"/>
              <a:gd name="connsiteY2" fmla="*/ 2567835 h 4271375"/>
              <a:gd name="connsiteX3" fmla="*/ 0 w 7928976"/>
              <a:gd name="connsiteY3" fmla="*/ 889348 h 4271375"/>
              <a:gd name="connsiteX4" fmla="*/ 7891398 w 7928976"/>
              <a:gd name="connsiteY4" fmla="*/ 0 h 4271375"/>
              <a:gd name="connsiteX5" fmla="*/ 7928976 w 7928976"/>
              <a:gd name="connsiteY5" fmla="*/ 4271375 h 4271375"/>
              <a:gd name="connsiteX0" fmla="*/ 7903924 w 7903924"/>
              <a:gd name="connsiteY0" fmla="*/ 4271375 h 4271375"/>
              <a:gd name="connsiteX1" fmla="*/ 2242159 w 7903924"/>
              <a:gd name="connsiteY1" fmla="*/ 4271375 h 4271375"/>
              <a:gd name="connsiteX2" fmla="*/ 100209 w 7903924"/>
              <a:gd name="connsiteY2" fmla="*/ 2567835 h 4271375"/>
              <a:gd name="connsiteX3" fmla="*/ 0 w 7903924"/>
              <a:gd name="connsiteY3" fmla="*/ 563671 h 4271375"/>
              <a:gd name="connsiteX4" fmla="*/ 7866346 w 7903924"/>
              <a:gd name="connsiteY4" fmla="*/ 0 h 4271375"/>
              <a:gd name="connsiteX5" fmla="*/ 7903924 w 7903924"/>
              <a:gd name="connsiteY5" fmla="*/ 4271375 h 4271375"/>
              <a:gd name="connsiteX0" fmla="*/ 8016658 w 8016658"/>
              <a:gd name="connsiteY0" fmla="*/ 4709786 h 4709786"/>
              <a:gd name="connsiteX1" fmla="*/ 2354893 w 8016658"/>
              <a:gd name="connsiteY1" fmla="*/ 4709786 h 4709786"/>
              <a:gd name="connsiteX2" fmla="*/ 212943 w 8016658"/>
              <a:gd name="connsiteY2" fmla="*/ 3006246 h 4709786"/>
              <a:gd name="connsiteX3" fmla="*/ 0 w 8016658"/>
              <a:gd name="connsiteY3" fmla="*/ 0 h 4709786"/>
              <a:gd name="connsiteX4" fmla="*/ 7979080 w 8016658"/>
              <a:gd name="connsiteY4" fmla="*/ 438411 h 4709786"/>
              <a:gd name="connsiteX5" fmla="*/ 8016658 w 8016658"/>
              <a:gd name="connsiteY5" fmla="*/ 4709786 h 4709786"/>
              <a:gd name="connsiteX0" fmla="*/ 8054236 w 8054236"/>
              <a:gd name="connsiteY0" fmla="*/ 5824603 h 5824603"/>
              <a:gd name="connsiteX1" fmla="*/ 2392471 w 8054236"/>
              <a:gd name="connsiteY1" fmla="*/ 5824603 h 5824603"/>
              <a:gd name="connsiteX2" fmla="*/ 250521 w 8054236"/>
              <a:gd name="connsiteY2" fmla="*/ 4121063 h 5824603"/>
              <a:gd name="connsiteX3" fmla="*/ 0 w 8054236"/>
              <a:gd name="connsiteY3" fmla="*/ 0 h 5824603"/>
              <a:gd name="connsiteX4" fmla="*/ 8016658 w 8054236"/>
              <a:gd name="connsiteY4" fmla="*/ 1553228 h 5824603"/>
              <a:gd name="connsiteX5" fmla="*/ 8054236 w 8054236"/>
              <a:gd name="connsiteY5" fmla="*/ 5824603 h 5824603"/>
              <a:gd name="connsiteX0" fmla="*/ 8066762 w 8066762"/>
              <a:gd name="connsiteY0" fmla="*/ 7202466 h 7202466"/>
              <a:gd name="connsiteX1" fmla="*/ 2404997 w 8066762"/>
              <a:gd name="connsiteY1" fmla="*/ 7202466 h 7202466"/>
              <a:gd name="connsiteX2" fmla="*/ 263047 w 8066762"/>
              <a:gd name="connsiteY2" fmla="*/ 5498926 h 7202466"/>
              <a:gd name="connsiteX3" fmla="*/ 0 w 8066762"/>
              <a:gd name="connsiteY3" fmla="*/ 0 h 7202466"/>
              <a:gd name="connsiteX4" fmla="*/ 8029184 w 8066762"/>
              <a:gd name="connsiteY4" fmla="*/ 2931091 h 7202466"/>
              <a:gd name="connsiteX5" fmla="*/ 8066762 w 8066762"/>
              <a:gd name="connsiteY5" fmla="*/ 7202466 h 7202466"/>
              <a:gd name="connsiteX0" fmla="*/ 8066762 w 8066762"/>
              <a:gd name="connsiteY0" fmla="*/ 7202466 h 7390356"/>
              <a:gd name="connsiteX1" fmla="*/ 2780778 w 8066762"/>
              <a:gd name="connsiteY1" fmla="*/ 7390356 h 7390356"/>
              <a:gd name="connsiteX2" fmla="*/ 263047 w 8066762"/>
              <a:gd name="connsiteY2" fmla="*/ 5498926 h 7390356"/>
              <a:gd name="connsiteX3" fmla="*/ 0 w 8066762"/>
              <a:gd name="connsiteY3" fmla="*/ 0 h 7390356"/>
              <a:gd name="connsiteX4" fmla="*/ 8029184 w 8066762"/>
              <a:gd name="connsiteY4" fmla="*/ 2931091 h 7390356"/>
              <a:gd name="connsiteX5" fmla="*/ 8066762 w 8066762"/>
              <a:gd name="connsiteY5" fmla="*/ 7202466 h 7390356"/>
              <a:gd name="connsiteX0" fmla="*/ 8066762 w 8066762"/>
              <a:gd name="connsiteY0" fmla="*/ 7202466 h 7452986"/>
              <a:gd name="connsiteX1" fmla="*/ 2730674 w 8066762"/>
              <a:gd name="connsiteY1" fmla="*/ 7452986 h 7452986"/>
              <a:gd name="connsiteX2" fmla="*/ 263047 w 8066762"/>
              <a:gd name="connsiteY2" fmla="*/ 5498926 h 7452986"/>
              <a:gd name="connsiteX3" fmla="*/ 0 w 8066762"/>
              <a:gd name="connsiteY3" fmla="*/ 0 h 7452986"/>
              <a:gd name="connsiteX4" fmla="*/ 8029184 w 8066762"/>
              <a:gd name="connsiteY4" fmla="*/ 2931091 h 7452986"/>
              <a:gd name="connsiteX5" fmla="*/ 8066762 w 8066762"/>
              <a:gd name="connsiteY5" fmla="*/ 7202466 h 7452986"/>
              <a:gd name="connsiteX0" fmla="*/ 8004132 w 8004132"/>
              <a:gd name="connsiteY0" fmla="*/ 5736921 h 5987441"/>
              <a:gd name="connsiteX1" fmla="*/ 2668044 w 8004132"/>
              <a:gd name="connsiteY1" fmla="*/ 5987441 h 5987441"/>
              <a:gd name="connsiteX2" fmla="*/ 200417 w 8004132"/>
              <a:gd name="connsiteY2" fmla="*/ 4033381 h 5987441"/>
              <a:gd name="connsiteX3" fmla="*/ 0 w 8004132"/>
              <a:gd name="connsiteY3" fmla="*/ 0 h 5987441"/>
              <a:gd name="connsiteX4" fmla="*/ 7966554 w 8004132"/>
              <a:gd name="connsiteY4" fmla="*/ 1465546 h 5987441"/>
              <a:gd name="connsiteX5" fmla="*/ 8004132 w 8004132"/>
              <a:gd name="connsiteY5" fmla="*/ 5736921 h 5987441"/>
              <a:gd name="connsiteX0" fmla="*/ 8004132 w 8304757"/>
              <a:gd name="connsiteY0" fmla="*/ 5736921 h 5987441"/>
              <a:gd name="connsiteX1" fmla="*/ 2668044 w 8304757"/>
              <a:gd name="connsiteY1" fmla="*/ 5987441 h 5987441"/>
              <a:gd name="connsiteX2" fmla="*/ 200417 w 8304757"/>
              <a:gd name="connsiteY2" fmla="*/ 4033381 h 5987441"/>
              <a:gd name="connsiteX3" fmla="*/ 0 w 8304757"/>
              <a:gd name="connsiteY3" fmla="*/ 0 h 5987441"/>
              <a:gd name="connsiteX4" fmla="*/ 8304757 w 8304757"/>
              <a:gd name="connsiteY4" fmla="*/ 1 h 5987441"/>
              <a:gd name="connsiteX5" fmla="*/ 8004132 w 8304757"/>
              <a:gd name="connsiteY5" fmla="*/ 5736921 h 5987441"/>
              <a:gd name="connsiteX0" fmla="*/ 8329809 w 8329809"/>
              <a:gd name="connsiteY0" fmla="*/ 7052154 h 7052154"/>
              <a:gd name="connsiteX1" fmla="*/ 2668044 w 8329809"/>
              <a:gd name="connsiteY1" fmla="*/ 5987441 h 7052154"/>
              <a:gd name="connsiteX2" fmla="*/ 200417 w 8329809"/>
              <a:gd name="connsiteY2" fmla="*/ 4033381 h 7052154"/>
              <a:gd name="connsiteX3" fmla="*/ 0 w 8329809"/>
              <a:gd name="connsiteY3" fmla="*/ 0 h 7052154"/>
              <a:gd name="connsiteX4" fmla="*/ 8304757 w 8329809"/>
              <a:gd name="connsiteY4" fmla="*/ 1 h 7052154"/>
              <a:gd name="connsiteX5" fmla="*/ 8329809 w 8329809"/>
              <a:gd name="connsiteY5" fmla="*/ 7052154 h 7052154"/>
              <a:gd name="connsiteX0" fmla="*/ 8329809 w 8329809"/>
              <a:gd name="connsiteY0" fmla="*/ 7052154 h 7052154"/>
              <a:gd name="connsiteX1" fmla="*/ 4108537 w 8329809"/>
              <a:gd name="connsiteY1" fmla="*/ 7002049 h 7052154"/>
              <a:gd name="connsiteX2" fmla="*/ 200417 w 8329809"/>
              <a:gd name="connsiteY2" fmla="*/ 4033381 h 7052154"/>
              <a:gd name="connsiteX3" fmla="*/ 0 w 8329809"/>
              <a:gd name="connsiteY3" fmla="*/ 0 h 7052154"/>
              <a:gd name="connsiteX4" fmla="*/ 8304757 w 8329809"/>
              <a:gd name="connsiteY4" fmla="*/ 1 h 7052154"/>
              <a:gd name="connsiteX5" fmla="*/ 8329809 w 8329809"/>
              <a:gd name="connsiteY5" fmla="*/ 7052154 h 7052154"/>
              <a:gd name="connsiteX0" fmla="*/ 8129392 w 8129392"/>
              <a:gd name="connsiteY0" fmla="*/ 7052153 h 7052153"/>
              <a:gd name="connsiteX1" fmla="*/ 3908120 w 8129392"/>
              <a:gd name="connsiteY1" fmla="*/ 7002048 h 7052153"/>
              <a:gd name="connsiteX2" fmla="*/ 0 w 8129392"/>
              <a:gd name="connsiteY2" fmla="*/ 4033380 h 7052153"/>
              <a:gd name="connsiteX3" fmla="*/ 3242579 w 8129392"/>
              <a:gd name="connsiteY3" fmla="*/ 18660 h 7052153"/>
              <a:gd name="connsiteX4" fmla="*/ 8104340 w 8129392"/>
              <a:gd name="connsiteY4" fmla="*/ 0 h 7052153"/>
              <a:gd name="connsiteX5" fmla="*/ 8129392 w 8129392"/>
              <a:gd name="connsiteY5" fmla="*/ 7052153 h 7052153"/>
              <a:gd name="connsiteX0" fmla="*/ 8129392 w 8129392"/>
              <a:gd name="connsiteY0" fmla="*/ 7052153 h 7052153"/>
              <a:gd name="connsiteX1" fmla="*/ 3908120 w 8129392"/>
              <a:gd name="connsiteY1" fmla="*/ 7002048 h 7052153"/>
              <a:gd name="connsiteX2" fmla="*/ 0 w 8129392"/>
              <a:gd name="connsiteY2" fmla="*/ 4033380 h 7052153"/>
              <a:gd name="connsiteX3" fmla="*/ 3382538 w 8129392"/>
              <a:gd name="connsiteY3" fmla="*/ 55982 h 7052153"/>
              <a:gd name="connsiteX4" fmla="*/ 8104340 w 8129392"/>
              <a:gd name="connsiteY4" fmla="*/ 0 h 7052153"/>
              <a:gd name="connsiteX5" fmla="*/ 8129392 w 8129392"/>
              <a:gd name="connsiteY5" fmla="*/ 7052153 h 7052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129392" h="7052153">
                <a:moveTo>
                  <a:pt x="8129392" y="7052153"/>
                </a:moveTo>
                <a:lnTo>
                  <a:pt x="3908120" y="7002048"/>
                </a:lnTo>
                <a:lnTo>
                  <a:pt x="0" y="4033380"/>
                </a:lnTo>
                <a:lnTo>
                  <a:pt x="3382538" y="55982"/>
                </a:lnTo>
                <a:lnTo>
                  <a:pt x="8104340" y="0"/>
                </a:lnTo>
                <a:cubicBezTo>
                  <a:pt x="8112691" y="2350718"/>
                  <a:pt x="8121041" y="4701435"/>
                  <a:pt x="8129392" y="7052153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6000">
                <a:schemeClr val="accent1"/>
              </a:gs>
              <a:gs pos="50000">
                <a:schemeClr val="accent1">
                  <a:alpha val="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9C8BC54-1D01-E34B-BB97-FAD92A5942E7}"/>
              </a:ext>
            </a:extLst>
          </p:cNvPr>
          <p:cNvCxnSpPr>
            <a:cxnSpLocks/>
            <a:stCxn id="5" idx="1"/>
          </p:cNvCxnSpPr>
          <p:nvPr/>
        </p:nvCxnSpPr>
        <p:spPr>
          <a:xfrm flipV="1">
            <a:off x="4051426" y="2043404"/>
            <a:ext cx="1714892" cy="192968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52C3F2-2227-CC47-936F-E6B3991845E3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Efficient Diagonal Finding</a:t>
            </a: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8C11D0F-EA79-9745-8F41-C49F7BBCB69E}"/>
              </a:ext>
            </a:extLst>
          </p:cNvPr>
          <p:cNvSpPr/>
          <p:nvPr/>
        </p:nvSpPr>
        <p:spPr>
          <a:xfrm>
            <a:off x="4017722" y="2699953"/>
            <a:ext cx="3505200" cy="2412265"/>
          </a:xfrm>
          <a:custGeom>
            <a:avLst/>
            <a:gdLst>
              <a:gd name="connsiteX0" fmla="*/ 0 w 2186152"/>
              <a:gd name="connsiteY0" fmla="*/ 241737 h 1513489"/>
              <a:gd name="connsiteX1" fmla="*/ 21021 w 2186152"/>
              <a:gd name="connsiteY1" fmla="*/ 798786 h 1513489"/>
              <a:gd name="connsiteX2" fmla="*/ 851338 w 2186152"/>
              <a:gd name="connsiteY2" fmla="*/ 1429406 h 1513489"/>
              <a:gd name="connsiteX3" fmla="*/ 1156138 w 2186152"/>
              <a:gd name="connsiteY3" fmla="*/ 693682 h 1513489"/>
              <a:gd name="connsiteX4" fmla="*/ 2186152 w 2186152"/>
              <a:gd name="connsiteY4" fmla="*/ 1513489 h 1513489"/>
              <a:gd name="connsiteX5" fmla="*/ 1839311 w 2186152"/>
              <a:gd name="connsiteY5" fmla="*/ 294289 h 1513489"/>
              <a:gd name="connsiteX6" fmla="*/ 1608083 w 2186152"/>
              <a:gd name="connsiteY6" fmla="*/ 620110 h 1513489"/>
              <a:gd name="connsiteX7" fmla="*/ 1240221 w 2186152"/>
              <a:gd name="connsiteY7" fmla="*/ 0 h 1513489"/>
              <a:gd name="connsiteX8" fmla="*/ 409904 w 2186152"/>
              <a:gd name="connsiteY8" fmla="*/ 346841 h 1513489"/>
              <a:gd name="connsiteX9" fmla="*/ 0 w 2186152"/>
              <a:gd name="connsiteY9" fmla="*/ 241737 h 1513489"/>
              <a:gd name="connsiteX0" fmla="*/ 0 w 2186152"/>
              <a:gd name="connsiteY0" fmla="*/ 241737 h 1513489"/>
              <a:gd name="connsiteX1" fmla="*/ 21021 w 2186152"/>
              <a:gd name="connsiteY1" fmla="*/ 798786 h 1513489"/>
              <a:gd name="connsiteX2" fmla="*/ 851338 w 2186152"/>
              <a:gd name="connsiteY2" fmla="*/ 1429406 h 1513489"/>
              <a:gd name="connsiteX3" fmla="*/ 1156138 w 2186152"/>
              <a:gd name="connsiteY3" fmla="*/ 693682 h 1513489"/>
              <a:gd name="connsiteX4" fmla="*/ 2186152 w 2186152"/>
              <a:gd name="connsiteY4" fmla="*/ 1513489 h 1513489"/>
              <a:gd name="connsiteX5" fmla="*/ 1839311 w 2186152"/>
              <a:gd name="connsiteY5" fmla="*/ 294289 h 1513489"/>
              <a:gd name="connsiteX6" fmla="*/ 1616396 w 2186152"/>
              <a:gd name="connsiteY6" fmla="*/ 669987 h 1513489"/>
              <a:gd name="connsiteX7" fmla="*/ 1240221 w 2186152"/>
              <a:gd name="connsiteY7" fmla="*/ 0 h 1513489"/>
              <a:gd name="connsiteX8" fmla="*/ 409904 w 2186152"/>
              <a:gd name="connsiteY8" fmla="*/ 346841 h 1513489"/>
              <a:gd name="connsiteX9" fmla="*/ 0 w 2186152"/>
              <a:gd name="connsiteY9" fmla="*/ 241737 h 1513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6152" h="1513489">
                <a:moveTo>
                  <a:pt x="0" y="241737"/>
                </a:moveTo>
                <a:lnTo>
                  <a:pt x="21021" y="798786"/>
                </a:lnTo>
                <a:lnTo>
                  <a:pt x="851338" y="1429406"/>
                </a:lnTo>
                <a:lnTo>
                  <a:pt x="1156138" y="693682"/>
                </a:lnTo>
                <a:lnTo>
                  <a:pt x="2186152" y="1513489"/>
                </a:lnTo>
                <a:lnTo>
                  <a:pt x="1839311" y="294289"/>
                </a:lnTo>
                <a:lnTo>
                  <a:pt x="1616396" y="669987"/>
                </a:lnTo>
                <a:lnTo>
                  <a:pt x="1240221" y="0"/>
                </a:lnTo>
                <a:lnTo>
                  <a:pt x="409904" y="346841"/>
                </a:lnTo>
                <a:lnTo>
                  <a:pt x="0" y="241737"/>
                </a:lnTo>
                <a:close/>
              </a:path>
            </a:pathLst>
          </a:cu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489047F-213D-7F4A-8ACA-451BB650E4DE}"/>
              </a:ext>
            </a:extLst>
          </p:cNvPr>
          <p:cNvCxnSpPr>
            <a:cxnSpLocks/>
            <a:stCxn id="5" idx="1"/>
          </p:cNvCxnSpPr>
          <p:nvPr/>
        </p:nvCxnSpPr>
        <p:spPr>
          <a:xfrm>
            <a:off x="4051426" y="3973093"/>
            <a:ext cx="2425574" cy="182270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82352F8-3DF3-3443-8962-24928347F058}"/>
              </a:ext>
            </a:extLst>
          </p:cNvPr>
          <p:cNvCxnSpPr>
            <a:cxnSpLocks/>
            <a:stCxn id="5" idx="8"/>
            <a:endCxn id="5" idx="1"/>
          </p:cNvCxnSpPr>
          <p:nvPr/>
        </p:nvCxnSpPr>
        <p:spPr>
          <a:xfrm flipH="1">
            <a:off x="4051426" y="3252763"/>
            <a:ext cx="623522" cy="720330"/>
          </a:xfrm>
          <a:prstGeom prst="line">
            <a:avLst/>
          </a:prstGeom>
          <a:ln w="53975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1356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>
            <a:extLst>
              <a:ext uri="{FF2B5EF4-FFF2-40B4-BE49-F238E27FC236}">
                <a16:creationId xmlns:a16="http://schemas.microsoft.com/office/drawing/2014/main" id="{1DE86A0F-BF78-A544-879D-BC2344E4CCC9}"/>
              </a:ext>
            </a:extLst>
          </p:cNvPr>
          <p:cNvSpPr/>
          <p:nvPr/>
        </p:nvSpPr>
        <p:spPr>
          <a:xfrm>
            <a:off x="4083486" y="-43839"/>
            <a:ext cx="8129392" cy="7052153"/>
          </a:xfrm>
          <a:custGeom>
            <a:avLst/>
            <a:gdLst>
              <a:gd name="connsiteX0" fmla="*/ 7928976 w 7928976"/>
              <a:gd name="connsiteY0" fmla="*/ 4271375 h 4271375"/>
              <a:gd name="connsiteX1" fmla="*/ 2267211 w 7928976"/>
              <a:gd name="connsiteY1" fmla="*/ 4271375 h 4271375"/>
              <a:gd name="connsiteX2" fmla="*/ 125261 w 7928976"/>
              <a:gd name="connsiteY2" fmla="*/ 2567835 h 4271375"/>
              <a:gd name="connsiteX3" fmla="*/ 0 w 7928976"/>
              <a:gd name="connsiteY3" fmla="*/ 889348 h 4271375"/>
              <a:gd name="connsiteX4" fmla="*/ 7891398 w 7928976"/>
              <a:gd name="connsiteY4" fmla="*/ 0 h 4271375"/>
              <a:gd name="connsiteX5" fmla="*/ 7928976 w 7928976"/>
              <a:gd name="connsiteY5" fmla="*/ 4271375 h 4271375"/>
              <a:gd name="connsiteX0" fmla="*/ 7903924 w 7903924"/>
              <a:gd name="connsiteY0" fmla="*/ 4271375 h 4271375"/>
              <a:gd name="connsiteX1" fmla="*/ 2242159 w 7903924"/>
              <a:gd name="connsiteY1" fmla="*/ 4271375 h 4271375"/>
              <a:gd name="connsiteX2" fmla="*/ 100209 w 7903924"/>
              <a:gd name="connsiteY2" fmla="*/ 2567835 h 4271375"/>
              <a:gd name="connsiteX3" fmla="*/ 0 w 7903924"/>
              <a:gd name="connsiteY3" fmla="*/ 563671 h 4271375"/>
              <a:gd name="connsiteX4" fmla="*/ 7866346 w 7903924"/>
              <a:gd name="connsiteY4" fmla="*/ 0 h 4271375"/>
              <a:gd name="connsiteX5" fmla="*/ 7903924 w 7903924"/>
              <a:gd name="connsiteY5" fmla="*/ 4271375 h 4271375"/>
              <a:gd name="connsiteX0" fmla="*/ 8016658 w 8016658"/>
              <a:gd name="connsiteY0" fmla="*/ 4709786 h 4709786"/>
              <a:gd name="connsiteX1" fmla="*/ 2354893 w 8016658"/>
              <a:gd name="connsiteY1" fmla="*/ 4709786 h 4709786"/>
              <a:gd name="connsiteX2" fmla="*/ 212943 w 8016658"/>
              <a:gd name="connsiteY2" fmla="*/ 3006246 h 4709786"/>
              <a:gd name="connsiteX3" fmla="*/ 0 w 8016658"/>
              <a:gd name="connsiteY3" fmla="*/ 0 h 4709786"/>
              <a:gd name="connsiteX4" fmla="*/ 7979080 w 8016658"/>
              <a:gd name="connsiteY4" fmla="*/ 438411 h 4709786"/>
              <a:gd name="connsiteX5" fmla="*/ 8016658 w 8016658"/>
              <a:gd name="connsiteY5" fmla="*/ 4709786 h 4709786"/>
              <a:gd name="connsiteX0" fmla="*/ 8054236 w 8054236"/>
              <a:gd name="connsiteY0" fmla="*/ 5824603 h 5824603"/>
              <a:gd name="connsiteX1" fmla="*/ 2392471 w 8054236"/>
              <a:gd name="connsiteY1" fmla="*/ 5824603 h 5824603"/>
              <a:gd name="connsiteX2" fmla="*/ 250521 w 8054236"/>
              <a:gd name="connsiteY2" fmla="*/ 4121063 h 5824603"/>
              <a:gd name="connsiteX3" fmla="*/ 0 w 8054236"/>
              <a:gd name="connsiteY3" fmla="*/ 0 h 5824603"/>
              <a:gd name="connsiteX4" fmla="*/ 8016658 w 8054236"/>
              <a:gd name="connsiteY4" fmla="*/ 1553228 h 5824603"/>
              <a:gd name="connsiteX5" fmla="*/ 8054236 w 8054236"/>
              <a:gd name="connsiteY5" fmla="*/ 5824603 h 5824603"/>
              <a:gd name="connsiteX0" fmla="*/ 8066762 w 8066762"/>
              <a:gd name="connsiteY0" fmla="*/ 7202466 h 7202466"/>
              <a:gd name="connsiteX1" fmla="*/ 2404997 w 8066762"/>
              <a:gd name="connsiteY1" fmla="*/ 7202466 h 7202466"/>
              <a:gd name="connsiteX2" fmla="*/ 263047 w 8066762"/>
              <a:gd name="connsiteY2" fmla="*/ 5498926 h 7202466"/>
              <a:gd name="connsiteX3" fmla="*/ 0 w 8066762"/>
              <a:gd name="connsiteY3" fmla="*/ 0 h 7202466"/>
              <a:gd name="connsiteX4" fmla="*/ 8029184 w 8066762"/>
              <a:gd name="connsiteY4" fmla="*/ 2931091 h 7202466"/>
              <a:gd name="connsiteX5" fmla="*/ 8066762 w 8066762"/>
              <a:gd name="connsiteY5" fmla="*/ 7202466 h 7202466"/>
              <a:gd name="connsiteX0" fmla="*/ 8066762 w 8066762"/>
              <a:gd name="connsiteY0" fmla="*/ 7202466 h 7390356"/>
              <a:gd name="connsiteX1" fmla="*/ 2780778 w 8066762"/>
              <a:gd name="connsiteY1" fmla="*/ 7390356 h 7390356"/>
              <a:gd name="connsiteX2" fmla="*/ 263047 w 8066762"/>
              <a:gd name="connsiteY2" fmla="*/ 5498926 h 7390356"/>
              <a:gd name="connsiteX3" fmla="*/ 0 w 8066762"/>
              <a:gd name="connsiteY3" fmla="*/ 0 h 7390356"/>
              <a:gd name="connsiteX4" fmla="*/ 8029184 w 8066762"/>
              <a:gd name="connsiteY4" fmla="*/ 2931091 h 7390356"/>
              <a:gd name="connsiteX5" fmla="*/ 8066762 w 8066762"/>
              <a:gd name="connsiteY5" fmla="*/ 7202466 h 7390356"/>
              <a:gd name="connsiteX0" fmla="*/ 8066762 w 8066762"/>
              <a:gd name="connsiteY0" fmla="*/ 7202466 h 7452986"/>
              <a:gd name="connsiteX1" fmla="*/ 2730674 w 8066762"/>
              <a:gd name="connsiteY1" fmla="*/ 7452986 h 7452986"/>
              <a:gd name="connsiteX2" fmla="*/ 263047 w 8066762"/>
              <a:gd name="connsiteY2" fmla="*/ 5498926 h 7452986"/>
              <a:gd name="connsiteX3" fmla="*/ 0 w 8066762"/>
              <a:gd name="connsiteY3" fmla="*/ 0 h 7452986"/>
              <a:gd name="connsiteX4" fmla="*/ 8029184 w 8066762"/>
              <a:gd name="connsiteY4" fmla="*/ 2931091 h 7452986"/>
              <a:gd name="connsiteX5" fmla="*/ 8066762 w 8066762"/>
              <a:gd name="connsiteY5" fmla="*/ 7202466 h 7452986"/>
              <a:gd name="connsiteX0" fmla="*/ 8004132 w 8004132"/>
              <a:gd name="connsiteY0" fmla="*/ 5736921 h 5987441"/>
              <a:gd name="connsiteX1" fmla="*/ 2668044 w 8004132"/>
              <a:gd name="connsiteY1" fmla="*/ 5987441 h 5987441"/>
              <a:gd name="connsiteX2" fmla="*/ 200417 w 8004132"/>
              <a:gd name="connsiteY2" fmla="*/ 4033381 h 5987441"/>
              <a:gd name="connsiteX3" fmla="*/ 0 w 8004132"/>
              <a:gd name="connsiteY3" fmla="*/ 0 h 5987441"/>
              <a:gd name="connsiteX4" fmla="*/ 7966554 w 8004132"/>
              <a:gd name="connsiteY4" fmla="*/ 1465546 h 5987441"/>
              <a:gd name="connsiteX5" fmla="*/ 8004132 w 8004132"/>
              <a:gd name="connsiteY5" fmla="*/ 5736921 h 5987441"/>
              <a:gd name="connsiteX0" fmla="*/ 8004132 w 8304757"/>
              <a:gd name="connsiteY0" fmla="*/ 5736921 h 5987441"/>
              <a:gd name="connsiteX1" fmla="*/ 2668044 w 8304757"/>
              <a:gd name="connsiteY1" fmla="*/ 5987441 h 5987441"/>
              <a:gd name="connsiteX2" fmla="*/ 200417 w 8304757"/>
              <a:gd name="connsiteY2" fmla="*/ 4033381 h 5987441"/>
              <a:gd name="connsiteX3" fmla="*/ 0 w 8304757"/>
              <a:gd name="connsiteY3" fmla="*/ 0 h 5987441"/>
              <a:gd name="connsiteX4" fmla="*/ 8304757 w 8304757"/>
              <a:gd name="connsiteY4" fmla="*/ 1 h 5987441"/>
              <a:gd name="connsiteX5" fmla="*/ 8004132 w 8304757"/>
              <a:gd name="connsiteY5" fmla="*/ 5736921 h 5987441"/>
              <a:gd name="connsiteX0" fmla="*/ 8329809 w 8329809"/>
              <a:gd name="connsiteY0" fmla="*/ 7052154 h 7052154"/>
              <a:gd name="connsiteX1" fmla="*/ 2668044 w 8329809"/>
              <a:gd name="connsiteY1" fmla="*/ 5987441 h 7052154"/>
              <a:gd name="connsiteX2" fmla="*/ 200417 w 8329809"/>
              <a:gd name="connsiteY2" fmla="*/ 4033381 h 7052154"/>
              <a:gd name="connsiteX3" fmla="*/ 0 w 8329809"/>
              <a:gd name="connsiteY3" fmla="*/ 0 h 7052154"/>
              <a:gd name="connsiteX4" fmla="*/ 8304757 w 8329809"/>
              <a:gd name="connsiteY4" fmla="*/ 1 h 7052154"/>
              <a:gd name="connsiteX5" fmla="*/ 8329809 w 8329809"/>
              <a:gd name="connsiteY5" fmla="*/ 7052154 h 7052154"/>
              <a:gd name="connsiteX0" fmla="*/ 8329809 w 8329809"/>
              <a:gd name="connsiteY0" fmla="*/ 7052154 h 7052154"/>
              <a:gd name="connsiteX1" fmla="*/ 4108537 w 8329809"/>
              <a:gd name="connsiteY1" fmla="*/ 7002049 h 7052154"/>
              <a:gd name="connsiteX2" fmla="*/ 200417 w 8329809"/>
              <a:gd name="connsiteY2" fmla="*/ 4033381 h 7052154"/>
              <a:gd name="connsiteX3" fmla="*/ 0 w 8329809"/>
              <a:gd name="connsiteY3" fmla="*/ 0 h 7052154"/>
              <a:gd name="connsiteX4" fmla="*/ 8304757 w 8329809"/>
              <a:gd name="connsiteY4" fmla="*/ 1 h 7052154"/>
              <a:gd name="connsiteX5" fmla="*/ 8329809 w 8329809"/>
              <a:gd name="connsiteY5" fmla="*/ 7052154 h 7052154"/>
              <a:gd name="connsiteX0" fmla="*/ 8129392 w 8129392"/>
              <a:gd name="connsiteY0" fmla="*/ 7052153 h 7052153"/>
              <a:gd name="connsiteX1" fmla="*/ 3908120 w 8129392"/>
              <a:gd name="connsiteY1" fmla="*/ 7002048 h 7052153"/>
              <a:gd name="connsiteX2" fmla="*/ 0 w 8129392"/>
              <a:gd name="connsiteY2" fmla="*/ 4033380 h 7052153"/>
              <a:gd name="connsiteX3" fmla="*/ 3242579 w 8129392"/>
              <a:gd name="connsiteY3" fmla="*/ 18660 h 7052153"/>
              <a:gd name="connsiteX4" fmla="*/ 8104340 w 8129392"/>
              <a:gd name="connsiteY4" fmla="*/ 0 h 7052153"/>
              <a:gd name="connsiteX5" fmla="*/ 8129392 w 8129392"/>
              <a:gd name="connsiteY5" fmla="*/ 7052153 h 7052153"/>
              <a:gd name="connsiteX0" fmla="*/ 8129392 w 8129392"/>
              <a:gd name="connsiteY0" fmla="*/ 7052153 h 7052153"/>
              <a:gd name="connsiteX1" fmla="*/ 3908120 w 8129392"/>
              <a:gd name="connsiteY1" fmla="*/ 7002048 h 7052153"/>
              <a:gd name="connsiteX2" fmla="*/ 0 w 8129392"/>
              <a:gd name="connsiteY2" fmla="*/ 4033380 h 7052153"/>
              <a:gd name="connsiteX3" fmla="*/ 3382538 w 8129392"/>
              <a:gd name="connsiteY3" fmla="*/ 55982 h 7052153"/>
              <a:gd name="connsiteX4" fmla="*/ 8104340 w 8129392"/>
              <a:gd name="connsiteY4" fmla="*/ 0 h 7052153"/>
              <a:gd name="connsiteX5" fmla="*/ 8129392 w 8129392"/>
              <a:gd name="connsiteY5" fmla="*/ 7052153 h 7052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129392" h="7052153">
                <a:moveTo>
                  <a:pt x="8129392" y="7052153"/>
                </a:moveTo>
                <a:lnTo>
                  <a:pt x="3908120" y="7002048"/>
                </a:lnTo>
                <a:lnTo>
                  <a:pt x="0" y="4033380"/>
                </a:lnTo>
                <a:lnTo>
                  <a:pt x="3382538" y="55982"/>
                </a:lnTo>
                <a:lnTo>
                  <a:pt x="8104340" y="0"/>
                </a:lnTo>
                <a:cubicBezTo>
                  <a:pt x="8112691" y="2350718"/>
                  <a:pt x="8121041" y="4701435"/>
                  <a:pt x="8129392" y="7052153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6000">
                <a:schemeClr val="accent1"/>
              </a:gs>
              <a:gs pos="50000">
                <a:schemeClr val="accent1">
                  <a:alpha val="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9C8BC54-1D01-E34B-BB97-FAD92A5942E7}"/>
              </a:ext>
            </a:extLst>
          </p:cNvPr>
          <p:cNvCxnSpPr>
            <a:cxnSpLocks/>
            <a:stCxn id="5" idx="1"/>
          </p:cNvCxnSpPr>
          <p:nvPr/>
        </p:nvCxnSpPr>
        <p:spPr>
          <a:xfrm flipV="1">
            <a:off x="4051426" y="2043404"/>
            <a:ext cx="1714892" cy="192968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52C3F2-2227-CC47-936F-E6B3991845E3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Efficient Diagonal Finding</a:t>
            </a: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8C11D0F-EA79-9745-8F41-C49F7BBCB69E}"/>
              </a:ext>
            </a:extLst>
          </p:cNvPr>
          <p:cNvSpPr/>
          <p:nvPr/>
        </p:nvSpPr>
        <p:spPr>
          <a:xfrm>
            <a:off x="4017722" y="2699953"/>
            <a:ext cx="3505200" cy="2412265"/>
          </a:xfrm>
          <a:custGeom>
            <a:avLst/>
            <a:gdLst>
              <a:gd name="connsiteX0" fmla="*/ 0 w 2186152"/>
              <a:gd name="connsiteY0" fmla="*/ 241737 h 1513489"/>
              <a:gd name="connsiteX1" fmla="*/ 21021 w 2186152"/>
              <a:gd name="connsiteY1" fmla="*/ 798786 h 1513489"/>
              <a:gd name="connsiteX2" fmla="*/ 851338 w 2186152"/>
              <a:gd name="connsiteY2" fmla="*/ 1429406 h 1513489"/>
              <a:gd name="connsiteX3" fmla="*/ 1156138 w 2186152"/>
              <a:gd name="connsiteY3" fmla="*/ 693682 h 1513489"/>
              <a:gd name="connsiteX4" fmla="*/ 2186152 w 2186152"/>
              <a:gd name="connsiteY4" fmla="*/ 1513489 h 1513489"/>
              <a:gd name="connsiteX5" fmla="*/ 1839311 w 2186152"/>
              <a:gd name="connsiteY5" fmla="*/ 294289 h 1513489"/>
              <a:gd name="connsiteX6" fmla="*/ 1608083 w 2186152"/>
              <a:gd name="connsiteY6" fmla="*/ 620110 h 1513489"/>
              <a:gd name="connsiteX7" fmla="*/ 1240221 w 2186152"/>
              <a:gd name="connsiteY7" fmla="*/ 0 h 1513489"/>
              <a:gd name="connsiteX8" fmla="*/ 409904 w 2186152"/>
              <a:gd name="connsiteY8" fmla="*/ 346841 h 1513489"/>
              <a:gd name="connsiteX9" fmla="*/ 0 w 2186152"/>
              <a:gd name="connsiteY9" fmla="*/ 241737 h 1513489"/>
              <a:gd name="connsiteX0" fmla="*/ 0 w 2186152"/>
              <a:gd name="connsiteY0" fmla="*/ 241737 h 1513489"/>
              <a:gd name="connsiteX1" fmla="*/ 21021 w 2186152"/>
              <a:gd name="connsiteY1" fmla="*/ 798786 h 1513489"/>
              <a:gd name="connsiteX2" fmla="*/ 851338 w 2186152"/>
              <a:gd name="connsiteY2" fmla="*/ 1429406 h 1513489"/>
              <a:gd name="connsiteX3" fmla="*/ 1156138 w 2186152"/>
              <a:gd name="connsiteY3" fmla="*/ 693682 h 1513489"/>
              <a:gd name="connsiteX4" fmla="*/ 2186152 w 2186152"/>
              <a:gd name="connsiteY4" fmla="*/ 1513489 h 1513489"/>
              <a:gd name="connsiteX5" fmla="*/ 1839311 w 2186152"/>
              <a:gd name="connsiteY5" fmla="*/ 294289 h 1513489"/>
              <a:gd name="connsiteX6" fmla="*/ 1616396 w 2186152"/>
              <a:gd name="connsiteY6" fmla="*/ 669987 h 1513489"/>
              <a:gd name="connsiteX7" fmla="*/ 1240221 w 2186152"/>
              <a:gd name="connsiteY7" fmla="*/ 0 h 1513489"/>
              <a:gd name="connsiteX8" fmla="*/ 409904 w 2186152"/>
              <a:gd name="connsiteY8" fmla="*/ 346841 h 1513489"/>
              <a:gd name="connsiteX9" fmla="*/ 0 w 2186152"/>
              <a:gd name="connsiteY9" fmla="*/ 241737 h 1513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6152" h="1513489">
                <a:moveTo>
                  <a:pt x="0" y="241737"/>
                </a:moveTo>
                <a:lnTo>
                  <a:pt x="21021" y="798786"/>
                </a:lnTo>
                <a:lnTo>
                  <a:pt x="851338" y="1429406"/>
                </a:lnTo>
                <a:lnTo>
                  <a:pt x="1156138" y="693682"/>
                </a:lnTo>
                <a:lnTo>
                  <a:pt x="2186152" y="1513489"/>
                </a:lnTo>
                <a:lnTo>
                  <a:pt x="1839311" y="294289"/>
                </a:lnTo>
                <a:lnTo>
                  <a:pt x="1616396" y="669987"/>
                </a:lnTo>
                <a:lnTo>
                  <a:pt x="1240221" y="0"/>
                </a:lnTo>
                <a:lnTo>
                  <a:pt x="409904" y="346841"/>
                </a:lnTo>
                <a:lnTo>
                  <a:pt x="0" y="241737"/>
                </a:lnTo>
                <a:close/>
              </a:path>
            </a:pathLst>
          </a:cu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489047F-213D-7F4A-8ACA-451BB650E4DE}"/>
              </a:ext>
            </a:extLst>
          </p:cNvPr>
          <p:cNvCxnSpPr>
            <a:cxnSpLocks/>
            <a:stCxn id="5" idx="1"/>
          </p:cNvCxnSpPr>
          <p:nvPr/>
        </p:nvCxnSpPr>
        <p:spPr>
          <a:xfrm>
            <a:off x="4051426" y="3973093"/>
            <a:ext cx="2425574" cy="182270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82352F8-3DF3-3443-8962-24928347F058}"/>
              </a:ext>
            </a:extLst>
          </p:cNvPr>
          <p:cNvCxnSpPr>
            <a:cxnSpLocks/>
            <a:stCxn id="5" idx="8"/>
            <a:endCxn id="5" idx="1"/>
          </p:cNvCxnSpPr>
          <p:nvPr/>
        </p:nvCxnSpPr>
        <p:spPr>
          <a:xfrm flipH="1">
            <a:off x="4051426" y="3252763"/>
            <a:ext cx="623522" cy="720330"/>
          </a:xfrm>
          <a:prstGeom prst="line">
            <a:avLst/>
          </a:prstGeom>
          <a:ln w="53975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F89D308-9D89-6540-968E-B30DA4986C81}"/>
              </a:ext>
            </a:extLst>
          </p:cNvPr>
          <p:cNvCxnSpPr>
            <a:cxnSpLocks/>
            <a:stCxn id="5" idx="3"/>
            <a:endCxn id="5" idx="1"/>
          </p:cNvCxnSpPr>
          <p:nvPr/>
        </p:nvCxnSpPr>
        <p:spPr>
          <a:xfrm flipH="1">
            <a:off x="4051426" y="3805574"/>
            <a:ext cx="1820007" cy="167519"/>
          </a:xfrm>
          <a:prstGeom prst="line">
            <a:avLst/>
          </a:prstGeom>
          <a:ln w="53975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37426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>
            <a:extLst>
              <a:ext uri="{FF2B5EF4-FFF2-40B4-BE49-F238E27FC236}">
                <a16:creationId xmlns:a16="http://schemas.microsoft.com/office/drawing/2014/main" id="{1DE86A0F-BF78-A544-879D-BC2344E4CCC9}"/>
              </a:ext>
            </a:extLst>
          </p:cNvPr>
          <p:cNvSpPr/>
          <p:nvPr/>
        </p:nvSpPr>
        <p:spPr>
          <a:xfrm>
            <a:off x="4083486" y="-43839"/>
            <a:ext cx="8927176" cy="4033380"/>
          </a:xfrm>
          <a:custGeom>
            <a:avLst/>
            <a:gdLst>
              <a:gd name="connsiteX0" fmla="*/ 7928976 w 7928976"/>
              <a:gd name="connsiteY0" fmla="*/ 4271375 h 4271375"/>
              <a:gd name="connsiteX1" fmla="*/ 2267211 w 7928976"/>
              <a:gd name="connsiteY1" fmla="*/ 4271375 h 4271375"/>
              <a:gd name="connsiteX2" fmla="*/ 125261 w 7928976"/>
              <a:gd name="connsiteY2" fmla="*/ 2567835 h 4271375"/>
              <a:gd name="connsiteX3" fmla="*/ 0 w 7928976"/>
              <a:gd name="connsiteY3" fmla="*/ 889348 h 4271375"/>
              <a:gd name="connsiteX4" fmla="*/ 7891398 w 7928976"/>
              <a:gd name="connsiteY4" fmla="*/ 0 h 4271375"/>
              <a:gd name="connsiteX5" fmla="*/ 7928976 w 7928976"/>
              <a:gd name="connsiteY5" fmla="*/ 4271375 h 4271375"/>
              <a:gd name="connsiteX0" fmla="*/ 7903924 w 7903924"/>
              <a:gd name="connsiteY0" fmla="*/ 4271375 h 4271375"/>
              <a:gd name="connsiteX1" fmla="*/ 2242159 w 7903924"/>
              <a:gd name="connsiteY1" fmla="*/ 4271375 h 4271375"/>
              <a:gd name="connsiteX2" fmla="*/ 100209 w 7903924"/>
              <a:gd name="connsiteY2" fmla="*/ 2567835 h 4271375"/>
              <a:gd name="connsiteX3" fmla="*/ 0 w 7903924"/>
              <a:gd name="connsiteY3" fmla="*/ 563671 h 4271375"/>
              <a:gd name="connsiteX4" fmla="*/ 7866346 w 7903924"/>
              <a:gd name="connsiteY4" fmla="*/ 0 h 4271375"/>
              <a:gd name="connsiteX5" fmla="*/ 7903924 w 7903924"/>
              <a:gd name="connsiteY5" fmla="*/ 4271375 h 4271375"/>
              <a:gd name="connsiteX0" fmla="*/ 8016658 w 8016658"/>
              <a:gd name="connsiteY0" fmla="*/ 4709786 h 4709786"/>
              <a:gd name="connsiteX1" fmla="*/ 2354893 w 8016658"/>
              <a:gd name="connsiteY1" fmla="*/ 4709786 h 4709786"/>
              <a:gd name="connsiteX2" fmla="*/ 212943 w 8016658"/>
              <a:gd name="connsiteY2" fmla="*/ 3006246 h 4709786"/>
              <a:gd name="connsiteX3" fmla="*/ 0 w 8016658"/>
              <a:gd name="connsiteY3" fmla="*/ 0 h 4709786"/>
              <a:gd name="connsiteX4" fmla="*/ 7979080 w 8016658"/>
              <a:gd name="connsiteY4" fmla="*/ 438411 h 4709786"/>
              <a:gd name="connsiteX5" fmla="*/ 8016658 w 8016658"/>
              <a:gd name="connsiteY5" fmla="*/ 4709786 h 4709786"/>
              <a:gd name="connsiteX0" fmla="*/ 8054236 w 8054236"/>
              <a:gd name="connsiteY0" fmla="*/ 5824603 h 5824603"/>
              <a:gd name="connsiteX1" fmla="*/ 2392471 w 8054236"/>
              <a:gd name="connsiteY1" fmla="*/ 5824603 h 5824603"/>
              <a:gd name="connsiteX2" fmla="*/ 250521 w 8054236"/>
              <a:gd name="connsiteY2" fmla="*/ 4121063 h 5824603"/>
              <a:gd name="connsiteX3" fmla="*/ 0 w 8054236"/>
              <a:gd name="connsiteY3" fmla="*/ 0 h 5824603"/>
              <a:gd name="connsiteX4" fmla="*/ 8016658 w 8054236"/>
              <a:gd name="connsiteY4" fmla="*/ 1553228 h 5824603"/>
              <a:gd name="connsiteX5" fmla="*/ 8054236 w 8054236"/>
              <a:gd name="connsiteY5" fmla="*/ 5824603 h 5824603"/>
              <a:gd name="connsiteX0" fmla="*/ 8066762 w 8066762"/>
              <a:gd name="connsiteY0" fmla="*/ 7202466 h 7202466"/>
              <a:gd name="connsiteX1" fmla="*/ 2404997 w 8066762"/>
              <a:gd name="connsiteY1" fmla="*/ 7202466 h 7202466"/>
              <a:gd name="connsiteX2" fmla="*/ 263047 w 8066762"/>
              <a:gd name="connsiteY2" fmla="*/ 5498926 h 7202466"/>
              <a:gd name="connsiteX3" fmla="*/ 0 w 8066762"/>
              <a:gd name="connsiteY3" fmla="*/ 0 h 7202466"/>
              <a:gd name="connsiteX4" fmla="*/ 8029184 w 8066762"/>
              <a:gd name="connsiteY4" fmla="*/ 2931091 h 7202466"/>
              <a:gd name="connsiteX5" fmla="*/ 8066762 w 8066762"/>
              <a:gd name="connsiteY5" fmla="*/ 7202466 h 7202466"/>
              <a:gd name="connsiteX0" fmla="*/ 8066762 w 8066762"/>
              <a:gd name="connsiteY0" fmla="*/ 7202466 h 7390356"/>
              <a:gd name="connsiteX1" fmla="*/ 2780778 w 8066762"/>
              <a:gd name="connsiteY1" fmla="*/ 7390356 h 7390356"/>
              <a:gd name="connsiteX2" fmla="*/ 263047 w 8066762"/>
              <a:gd name="connsiteY2" fmla="*/ 5498926 h 7390356"/>
              <a:gd name="connsiteX3" fmla="*/ 0 w 8066762"/>
              <a:gd name="connsiteY3" fmla="*/ 0 h 7390356"/>
              <a:gd name="connsiteX4" fmla="*/ 8029184 w 8066762"/>
              <a:gd name="connsiteY4" fmla="*/ 2931091 h 7390356"/>
              <a:gd name="connsiteX5" fmla="*/ 8066762 w 8066762"/>
              <a:gd name="connsiteY5" fmla="*/ 7202466 h 7390356"/>
              <a:gd name="connsiteX0" fmla="*/ 8066762 w 8066762"/>
              <a:gd name="connsiteY0" fmla="*/ 7202466 h 7452986"/>
              <a:gd name="connsiteX1" fmla="*/ 2730674 w 8066762"/>
              <a:gd name="connsiteY1" fmla="*/ 7452986 h 7452986"/>
              <a:gd name="connsiteX2" fmla="*/ 263047 w 8066762"/>
              <a:gd name="connsiteY2" fmla="*/ 5498926 h 7452986"/>
              <a:gd name="connsiteX3" fmla="*/ 0 w 8066762"/>
              <a:gd name="connsiteY3" fmla="*/ 0 h 7452986"/>
              <a:gd name="connsiteX4" fmla="*/ 8029184 w 8066762"/>
              <a:gd name="connsiteY4" fmla="*/ 2931091 h 7452986"/>
              <a:gd name="connsiteX5" fmla="*/ 8066762 w 8066762"/>
              <a:gd name="connsiteY5" fmla="*/ 7202466 h 7452986"/>
              <a:gd name="connsiteX0" fmla="*/ 8004132 w 8004132"/>
              <a:gd name="connsiteY0" fmla="*/ 5736921 h 5987441"/>
              <a:gd name="connsiteX1" fmla="*/ 2668044 w 8004132"/>
              <a:gd name="connsiteY1" fmla="*/ 5987441 h 5987441"/>
              <a:gd name="connsiteX2" fmla="*/ 200417 w 8004132"/>
              <a:gd name="connsiteY2" fmla="*/ 4033381 h 5987441"/>
              <a:gd name="connsiteX3" fmla="*/ 0 w 8004132"/>
              <a:gd name="connsiteY3" fmla="*/ 0 h 5987441"/>
              <a:gd name="connsiteX4" fmla="*/ 7966554 w 8004132"/>
              <a:gd name="connsiteY4" fmla="*/ 1465546 h 5987441"/>
              <a:gd name="connsiteX5" fmla="*/ 8004132 w 8004132"/>
              <a:gd name="connsiteY5" fmla="*/ 5736921 h 5987441"/>
              <a:gd name="connsiteX0" fmla="*/ 8004132 w 8304757"/>
              <a:gd name="connsiteY0" fmla="*/ 5736921 h 5987441"/>
              <a:gd name="connsiteX1" fmla="*/ 2668044 w 8304757"/>
              <a:gd name="connsiteY1" fmla="*/ 5987441 h 5987441"/>
              <a:gd name="connsiteX2" fmla="*/ 200417 w 8304757"/>
              <a:gd name="connsiteY2" fmla="*/ 4033381 h 5987441"/>
              <a:gd name="connsiteX3" fmla="*/ 0 w 8304757"/>
              <a:gd name="connsiteY3" fmla="*/ 0 h 5987441"/>
              <a:gd name="connsiteX4" fmla="*/ 8304757 w 8304757"/>
              <a:gd name="connsiteY4" fmla="*/ 1 h 5987441"/>
              <a:gd name="connsiteX5" fmla="*/ 8004132 w 8304757"/>
              <a:gd name="connsiteY5" fmla="*/ 5736921 h 5987441"/>
              <a:gd name="connsiteX0" fmla="*/ 8329809 w 8329809"/>
              <a:gd name="connsiteY0" fmla="*/ 7052154 h 7052154"/>
              <a:gd name="connsiteX1" fmla="*/ 2668044 w 8329809"/>
              <a:gd name="connsiteY1" fmla="*/ 5987441 h 7052154"/>
              <a:gd name="connsiteX2" fmla="*/ 200417 w 8329809"/>
              <a:gd name="connsiteY2" fmla="*/ 4033381 h 7052154"/>
              <a:gd name="connsiteX3" fmla="*/ 0 w 8329809"/>
              <a:gd name="connsiteY3" fmla="*/ 0 h 7052154"/>
              <a:gd name="connsiteX4" fmla="*/ 8304757 w 8329809"/>
              <a:gd name="connsiteY4" fmla="*/ 1 h 7052154"/>
              <a:gd name="connsiteX5" fmla="*/ 8329809 w 8329809"/>
              <a:gd name="connsiteY5" fmla="*/ 7052154 h 7052154"/>
              <a:gd name="connsiteX0" fmla="*/ 8329809 w 8329809"/>
              <a:gd name="connsiteY0" fmla="*/ 7052154 h 7052154"/>
              <a:gd name="connsiteX1" fmla="*/ 4108537 w 8329809"/>
              <a:gd name="connsiteY1" fmla="*/ 7002049 h 7052154"/>
              <a:gd name="connsiteX2" fmla="*/ 200417 w 8329809"/>
              <a:gd name="connsiteY2" fmla="*/ 4033381 h 7052154"/>
              <a:gd name="connsiteX3" fmla="*/ 0 w 8329809"/>
              <a:gd name="connsiteY3" fmla="*/ 0 h 7052154"/>
              <a:gd name="connsiteX4" fmla="*/ 8304757 w 8329809"/>
              <a:gd name="connsiteY4" fmla="*/ 1 h 7052154"/>
              <a:gd name="connsiteX5" fmla="*/ 8329809 w 8329809"/>
              <a:gd name="connsiteY5" fmla="*/ 7052154 h 7052154"/>
              <a:gd name="connsiteX0" fmla="*/ 8129392 w 8129392"/>
              <a:gd name="connsiteY0" fmla="*/ 7052153 h 7052153"/>
              <a:gd name="connsiteX1" fmla="*/ 3908120 w 8129392"/>
              <a:gd name="connsiteY1" fmla="*/ 7002048 h 7052153"/>
              <a:gd name="connsiteX2" fmla="*/ 0 w 8129392"/>
              <a:gd name="connsiteY2" fmla="*/ 4033380 h 7052153"/>
              <a:gd name="connsiteX3" fmla="*/ 3242579 w 8129392"/>
              <a:gd name="connsiteY3" fmla="*/ 18660 h 7052153"/>
              <a:gd name="connsiteX4" fmla="*/ 8104340 w 8129392"/>
              <a:gd name="connsiteY4" fmla="*/ 0 h 7052153"/>
              <a:gd name="connsiteX5" fmla="*/ 8129392 w 8129392"/>
              <a:gd name="connsiteY5" fmla="*/ 7052153 h 7052153"/>
              <a:gd name="connsiteX0" fmla="*/ 8129392 w 8129392"/>
              <a:gd name="connsiteY0" fmla="*/ 7052153 h 7052153"/>
              <a:gd name="connsiteX1" fmla="*/ 3908120 w 8129392"/>
              <a:gd name="connsiteY1" fmla="*/ 7002048 h 7052153"/>
              <a:gd name="connsiteX2" fmla="*/ 0 w 8129392"/>
              <a:gd name="connsiteY2" fmla="*/ 4033380 h 7052153"/>
              <a:gd name="connsiteX3" fmla="*/ 3382538 w 8129392"/>
              <a:gd name="connsiteY3" fmla="*/ 55982 h 7052153"/>
              <a:gd name="connsiteX4" fmla="*/ 8104340 w 8129392"/>
              <a:gd name="connsiteY4" fmla="*/ 0 h 7052153"/>
              <a:gd name="connsiteX5" fmla="*/ 8129392 w 8129392"/>
              <a:gd name="connsiteY5" fmla="*/ 7052153 h 7052153"/>
              <a:gd name="connsiteX0" fmla="*/ 8129392 w 8129392"/>
              <a:gd name="connsiteY0" fmla="*/ 7052153 h 7052153"/>
              <a:gd name="connsiteX1" fmla="*/ 5391688 w 8129392"/>
              <a:gd name="connsiteY1" fmla="*/ 3493738 h 7052153"/>
              <a:gd name="connsiteX2" fmla="*/ 0 w 8129392"/>
              <a:gd name="connsiteY2" fmla="*/ 4033380 h 7052153"/>
              <a:gd name="connsiteX3" fmla="*/ 3382538 w 8129392"/>
              <a:gd name="connsiteY3" fmla="*/ 55982 h 7052153"/>
              <a:gd name="connsiteX4" fmla="*/ 8104340 w 8129392"/>
              <a:gd name="connsiteY4" fmla="*/ 0 h 7052153"/>
              <a:gd name="connsiteX5" fmla="*/ 8129392 w 8129392"/>
              <a:gd name="connsiteY5" fmla="*/ 7052153 h 7052153"/>
              <a:gd name="connsiteX0" fmla="*/ 8129392 w 8129392"/>
              <a:gd name="connsiteY0" fmla="*/ 7052153 h 7052153"/>
              <a:gd name="connsiteX1" fmla="*/ 8116227 w 8129392"/>
              <a:gd name="connsiteY1" fmla="*/ 3251142 h 7052153"/>
              <a:gd name="connsiteX2" fmla="*/ 0 w 8129392"/>
              <a:gd name="connsiteY2" fmla="*/ 4033380 h 7052153"/>
              <a:gd name="connsiteX3" fmla="*/ 3382538 w 8129392"/>
              <a:gd name="connsiteY3" fmla="*/ 55982 h 7052153"/>
              <a:gd name="connsiteX4" fmla="*/ 8104340 w 8129392"/>
              <a:gd name="connsiteY4" fmla="*/ 0 h 7052153"/>
              <a:gd name="connsiteX5" fmla="*/ 8129392 w 8129392"/>
              <a:gd name="connsiteY5" fmla="*/ 7052153 h 7052153"/>
              <a:gd name="connsiteX0" fmla="*/ 8104340 w 8927176"/>
              <a:gd name="connsiteY0" fmla="*/ 0 h 4033380"/>
              <a:gd name="connsiteX1" fmla="*/ 8116227 w 8927176"/>
              <a:gd name="connsiteY1" fmla="*/ 3251142 h 4033380"/>
              <a:gd name="connsiteX2" fmla="*/ 0 w 8927176"/>
              <a:gd name="connsiteY2" fmla="*/ 4033380 h 4033380"/>
              <a:gd name="connsiteX3" fmla="*/ 3382538 w 8927176"/>
              <a:gd name="connsiteY3" fmla="*/ 55982 h 4033380"/>
              <a:gd name="connsiteX4" fmla="*/ 8104340 w 8927176"/>
              <a:gd name="connsiteY4" fmla="*/ 0 h 4033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927176" h="4033380">
                <a:moveTo>
                  <a:pt x="8104340" y="0"/>
                </a:moveTo>
                <a:cubicBezTo>
                  <a:pt x="8893288" y="532527"/>
                  <a:pt x="9466950" y="2578912"/>
                  <a:pt x="8116227" y="3251142"/>
                </a:cubicBezTo>
                <a:lnTo>
                  <a:pt x="0" y="4033380"/>
                </a:lnTo>
                <a:lnTo>
                  <a:pt x="3382538" y="55982"/>
                </a:lnTo>
                <a:lnTo>
                  <a:pt x="810434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6000">
                <a:schemeClr val="accent1"/>
              </a:gs>
              <a:gs pos="50000">
                <a:schemeClr val="accent1">
                  <a:alpha val="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489047F-213D-7F4A-8ACA-451BB650E4DE}"/>
              </a:ext>
            </a:extLst>
          </p:cNvPr>
          <p:cNvCxnSpPr>
            <a:cxnSpLocks/>
            <a:stCxn id="5" idx="1"/>
          </p:cNvCxnSpPr>
          <p:nvPr/>
        </p:nvCxnSpPr>
        <p:spPr>
          <a:xfrm flipV="1">
            <a:off x="4051426" y="3601616"/>
            <a:ext cx="3907586" cy="37147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9C8BC54-1D01-E34B-BB97-FAD92A5942E7}"/>
              </a:ext>
            </a:extLst>
          </p:cNvPr>
          <p:cNvCxnSpPr>
            <a:cxnSpLocks/>
            <a:stCxn id="5" idx="1"/>
          </p:cNvCxnSpPr>
          <p:nvPr/>
        </p:nvCxnSpPr>
        <p:spPr>
          <a:xfrm flipV="1">
            <a:off x="4051426" y="2043404"/>
            <a:ext cx="1714892" cy="192968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52C3F2-2227-CC47-936F-E6B3991845E3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Efficient Diagonal Finding</a:t>
            </a: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8C11D0F-EA79-9745-8F41-C49F7BBCB69E}"/>
              </a:ext>
            </a:extLst>
          </p:cNvPr>
          <p:cNvSpPr/>
          <p:nvPr/>
        </p:nvSpPr>
        <p:spPr>
          <a:xfrm>
            <a:off x="4017722" y="2699953"/>
            <a:ext cx="3505200" cy="2412265"/>
          </a:xfrm>
          <a:custGeom>
            <a:avLst/>
            <a:gdLst>
              <a:gd name="connsiteX0" fmla="*/ 0 w 2186152"/>
              <a:gd name="connsiteY0" fmla="*/ 241737 h 1513489"/>
              <a:gd name="connsiteX1" fmla="*/ 21021 w 2186152"/>
              <a:gd name="connsiteY1" fmla="*/ 798786 h 1513489"/>
              <a:gd name="connsiteX2" fmla="*/ 851338 w 2186152"/>
              <a:gd name="connsiteY2" fmla="*/ 1429406 h 1513489"/>
              <a:gd name="connsiteX3" fmla="*/ 1156138 w 2186152"/>
              <a:gd name="connsiteY3" fmla="*/ 693682 h 1513489"/>
              <a:gd name="connsiteX4" fmla="*/ 2186152 w 2186152"/>
              <a:gd name="connsiteY4" fmla="*/ 1513489 h 1513489"/>
              <a:gd name="connsiteX5" fmla="*/ 1839311 w 2186152"/>
              <a:gd name="connsiteY5" fmla="*/ 294289 h 1513489"/>
              <a:gd name="connsiteX6" fmla="*/ 1608083 w 2186152"/>
              <a:gd name="connsiteY6" fmla="*/ 620110 h 1513489"/>
              <a:gd name="connsiteX7" fmla="*/ 1240221 w 2186152"/>
              <a:gd name="connsiteY7" fmla="*/ 0 h 1513489"/>
              <a:gd name="connsiteX8" fmla="*/ 409904 w 2186152"/>
              <a:gd name="connsiteY8" fmla="*/ 346841 h 1513489"/>
              <a:gd name="connsiteX9" fmla="*/ 0 w 2186152"/>
              <a:gd name="connsiteY9" fmla="*/ 241737 h 1513489"/>
              <a:gd name="connsiteX0" fmla="*/ 0 w 2186152"/>
              <a:gd name="connsiteY0" fmla="*/ 241737 h 1513489"/>
              <a:gd name="connsiteX1" fmla="*/ 21021 w 2186152"/>
              <a:gd name="connsiteY1" fmla="*/ 798786 h 1513489"/>
              <a:gd name="connsiteX2" fmla="*/ 851338 w 2186152"/>
              <a:gd name="connsiteY2" fmla="*/ 1429406 h 1513489"/>
              <a:gd name="connsiteX3" fmla="*/ 1156138 w 2186152"/>
              <a:gd name="connsiteY3" fmla="*/ 693682 h 1513489"/>
              <a:gd name="connsiteX4" fmla="*/ 2186152 w 2186152"/>
              <a:gd name="connsiteY4" fmla="*/ 1513489 h 1513489"/>
              <a:gd name="connsiteX5" fmla="*/ 1839311 w 2186152"/>
              <a:gd name="connsiteY5" fmla="*/ 294289 h 1513489"/>
              <a:gd name="connsiteX6" fmla="*/ 1616396 w 2186152"/>
              <a:gd name="connsiteY6" fmla="*/ 669987 h 1513489"/>
              <a:gd name="connsiteX7" fmla="*/ 1240221 w 2186152"/>
              <a:gd name="connsiteY7" fmla="*/ 0 h 1513489"/>
              <a:gd name="connsiteX8" fmla="*/ 409904 w 2186152"/>
              <a:gd name="connsiteY8" fmla="*/ 346841 h 1513489"/>
              <a:gd name="connsiteX9" fmla="*/ 0 w 2186152"/>
              <a:gd name="connsiteY9" fmla="*/ 241737 h 1513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6152" h="1513489">
                <a:moveTo>
                  <a:pt x="0" y="241737"/>
                </a:moveTo>
                <a:lnTo>
                  <a:pt x="21021" y="798786"/>
                </a:lnTo>
                <a:lnTo>
                  <a:pt x="851338" y="1429406"/>
                </a:lnTo>
                <a:lnTo>
                  <a:pt x="1156138" y="693682"/>
                </a:lnTo>
                <a:lnTo>
                  <a:pt x="2186152" y="1513489"/>
                </a:lnTo>
                <a:lnTo>
                  <a:pt x="1839311" y="294289"/>
                </a:lnTo>
                <a:lnTo>
                  <a:pt x="1616396" y="669987"/>
                </a:lnTo>
                <a:lnTo>
                  <a:pt x="1240221" y="0"/>
                </a:lnTo>
                <a:lnTo>
                  <a:pt x="409904" y="346841"/>
                </a:lnTo>
                <a:lnTo>
                  <a:pt x="0" y="241737"/>
                </a:lnTo>
                <a:close/>
              </a:path>
            </a:pathLst>
          </a:cu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82352F8-3DF3-3443-8962-24928347F058}"/>
              </a:ext>
            </a:extLst>
          </p:cNvPr>
          <p:cNvCxnSpPr>
            <a:cxnSpLocks/>
            <a:stCxn id="5" idx="8"/>
            <a:endCxn id="5" idx="1"/>
          </p:cNvCxnSpPr>
          <p:nvPr/>
        </p:nvCxnSpPr>
        <p:spPr>
          <a:xfrm flipH="1">
            <a:off x="4051426" y="3252763"/>
            <a:ext cx="623522" cy="720330"/>
          </a:xfrm>
          <a:prstGeom prst="line">
            <a:avLst/>
          </a:prstGeom>
          <a:ln w="53975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F89D308-9D89-6540-968E-B30DA4986C81}"/>
              </a:ext>
            </a:extLst>
          </p:cNvPr>
          <p:cNvCxnSpPr>
            <a:cxnSpLocks/>
            <a:stCxn id="5" idx="3"/>
            <a:endCxn id="5" idx="1"/>
          </p:cNvCxnSpPr>
          <p:nvPr/>
        </p:nvCxnSpPr>
        <p:spPr>
          <a:xfrm flipH="1">
            <a:off x="4051426" y="3805574"/>
            <a:ext cx="1820007" cy="167519"/>
          </a:xfrm>
          <a:prstGeom prst="line">
            <a:avLst/>
          </a:prstGeom>
          <a:ln w="53975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30651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>
            <a:extLst>
              <a:ext uri="{FF2B5EF4-FFF2-40B4-BE49-F238E27FC236}">
                <a16:creationId xmlns:a16="http://schemas.microsoft.com/office/drawing/2014/main" id="{1DE86A0F-BF78-A544-879D-BC2344E4CCC9}"/>
              </a:ext>
            </a:extLst>
          </p:cNvPr>
          <p:cNvSpPr/>
          <p:nvPr/>
        </p:nvSpPr>
        <p:spPr>
          <a:xfrm>
            <a:off x="4083486" y="-43839"/>
            <a:ext cx="8927176" cy="4033380"/>
          </a:xfrm>
          <a:custGeom>
            <a:avLst/>
            <a:gdLst>
              <a:gd name="connsiteX0" fmla="*/ 7928976 w 7928976"/>
              <a:gd name="connsiteY0" fmla="*/ 4271375 h 4271375"/>
              <a:gd name="connsiteX1" fmla="*/ 2267211 w 7928976"/>
              <a:gd name="connsiteY1" fmla="*/ 4271375 h 4271375"/>
              <a:gd name="connsiteX2" fmla="*/ 125261 w 7928976"/>
              <a:gd name="connsiteY2" fmla="*/ 2567835 h 4271375"/>
              <a:gd name="connsiteX3" fmla="*/ 0 w 7928976"/>
              <a:gd name="connsiteY3" fmla="*/ 889348 h 4271375"/>
              <a:gd name="connsiteX4" fmla="*/ 7891398 w 7928976"/>
              <a:gd name="connsiteY4" fmla="*/ 0 h 4271375"/>
              <a:gd name="connsiteX5" fmla="*/ 7928976 w 7928976"/>
              <a:gd name="connsiteY5" fmla="*/ 4271375 h 4271375"/>
              <a:gd name="connsiteX0" fmla="*/ 7903924 w 7903924"/>
              <a:gd name="connsiteY0" fmla="*/ 4271375 h 4271375"/>
              <a:gd name="connsiteX1" fmla="*/ 2242159 w 7903924"/>
              <a:gd name="connsiteY1" fmla="*/ 4271375 h 4271375"/>
              <a:gd name="connsiteX2" fmla="*/ 100209 w 7903924"/>
              <a:gd name="connsiteY2" fmla="*/ 2567835 h 4271375"/>
              <a:gd name="connsiteX3" fmla="*/ 0 w 7903924"/>
              <a:gd name="connsiteY3" fmla="*/ 563671 h 4271375"/>
              <a:gd name="connsiteX4" fmla="*/ 7866346 w 7903924"/>
              <a:gd name="connsiteY4" fmla="*/ 0 h 4271375"/>
              <a:gd name="connsiteX5" fmla="*/ 7903924 w 7903924"/>
              <a:gd name="connsiteY5" fmla="*/ 4271375 h 4271375"/>
              <a:gd name="connsiteX0" fmla="*/ 8016658 w 8016658"/>
              <a:gd name="connsiteY0" fmla="*/ 4709786 h 4709786"/>
              <a:gd name="connsiteX1" fmla="*/ 2354893 w 8016658"/>
              <a:gd name="connsiteY1" fmla="*/ 4709786 h 4709786"/>
              <a:gd name="connsiteX2" fmla="*/ 212943 w 8016658"/>
              <a:gd name="connsiteY2" fmla="*/ 3006246 h 4709786"/>
              <a:gd name="connsiteX3" fmla="*/ 0 w 8016658"/>
              <a:gd name="connsiteY3" fmla="*/ 0 h 4709786"/>
              <a:gd name="connsiteX4" fmla="*/ 7979080 w 8016658"/>
              <a:gd name="connsiteY4" fmla="*/ 438411 h 4709786"/>
              <a:gd name="connsiteX5" fmla="*/ 8016658 w 8016658"/>
              <a:gd name="connsiteY5" fmla="*/ 4709786 h 4709786"/>
              <a:gd name="connsiteX0" fmla="*/ 8054236 w 8054236"/>
              <a:gd name="connsiteY0" fmla="*/ 5824603 h 5824603"/>
              <a:gd name="connsiteX1" fmla="*/ 2392471 w 8054236"/>
              <a:gd name="connsiteY1" fmla="*/ 5824603 h 5824603"/>
              <a:gd name="connsiteX2" fmla="*/ 250521 w 8054236"/>
              <a:gd name="connsiteY2" fmla="*/ 4121063 h 5824603"/>
              <a:gd name="connsiteX3" fmla="*/ 0 w 8054236"/>
              <a:gd name="connsiteY3" fmla="*/ 0 h 5824603"/>
              <a:gd name="connsiteX4" fmla="*/ 8016658 w 8054236"/>
              <a:gd name="connsiteY4" fmla="*/ 1553228 h 5824603"/>
              <a:gd name="connsiteX5" fmla="*/ 8054236 w 8054236"/>
              <a:gd name="connsiteY5" fmla="*/ 5824603 h 5824603"/>
              <a:gd name="connsiteX0" fmla="*/ 8066762 w 8066762"/>
              <a:gd name="connsiteY0" fmla="*/ 7202466 h 7202466"/>
              <a:gd name="connsiteX1" fmla="*/ 2404997 w 8066762"/>
              <a:gd name="connsiteY1" fmla="*/ 7202466 h 7202466"/>
              <a:gd name="connsiteX2" fmla="*/ 263047 w 8066762"/>
              <a:gd name="connsiteY2" fmla="*/ 5498926 h 7202466"/>
              <a:gd name="connsiteX3" fmla="*/ 0 w 8066762"/>
              <a:gd name="connsiteY3" fmla="*/ 0 h 7202466"/>
              <a:gd name="connsiteX4" fmla="*/ 8029184 w 8066762"/>
              <a:gd name="connsiteY4" fmla="*/ 2931091 h 7202466"/>
              <a:gd name="connsiteX5" fmla="*/ 8066762 w 8066762"/>
              <a:gd name="connsiteY5" fmla="*/ 7202466 h 7202466"/>
              <a:gd name="connsiteX0" fmla="*/ 8066762 w 8066762"/>
              <a:gd name="connsiteY0" fmla="*/ 7202466 h 7390356"/>
              <a:gd name="connsiteX1" fmla="*/ 2780778 w 8066762"/>
              <a:gd name="connsiteY1" fmla="*/ 7390356 h 7390356"/>
              <a:gd name="connsiteX2" fmla="*/ 263047 w 8066762"/>
              <a:gd name="connsiteY2" fmla="*/ 5498926 h 7390356"/>
              <a:gd name="connsiteX3" fmla="*/ 0 w 8066762"/>
              <a:gd name="connsiteY3" fmla="*/ 0 h 7390356"/>
              <a:gd name="connsiteX4" fmla="*/ 8029184 w 8066762"/>
              <a:gd name="connsiteY4" fmla="*/ 2931091 h 7390356"/>
              <a:gd name="connsiteX5" fmla="*/ 8066762 w 8066762"/>
              <a:gd name="connsiteY5" fmla="*/ 7202466 h 7390356"/>
              <a:gd name="connsiteX0" fmla="*/ 8066762 w 8066762"/>
              <a:gd name="connsiteY0" fmla="*/ 7202466 h 7452986"/>
              <a:gd name="connsiteX1" fmla="*/ 2730674 w 8066762"/>
              <a:gd name="connsiteY1" fmla="*/ 7452986 h 7452986"/>
              <a:gd name="connsiteX2" fmla="*/ 263047 w 8066762"/>
              <a:gd name="connsiteY2" fmla="*/ 5498926 h 7452986"/>
              <a:gd name="connsiteX3" fmla="*/ 0 w 8066762"/>
              <a:gd name="connsiteY3" fmla="*/ 0 h 7452986"/>
              <a:gd name="connsiteX4" fmla="*/ 8029184 w 8066762"/>
              <a:gd name="connsiteY4" fmla="*/ 2931091 h 7452986"/>
              <a:gd name="connsiteX5" fmla="*/ 8066762 w 8066762"/>
              <a:gd name="connsiteY5" fmla="*/ 7202466 h 7452986"/>
              <a:gd name="connsiteX0" fmla="*/ 8004132 w 8004132"/>
              <a:gd name="connsiteY0" fmla="*/ 5736921 h 5987441"/>
              <a:gd name="connsiteX1" fmla="*/ 2668044 w 8004132"/>
              <a:gd name="connsiteY1" fmla="*/ 5987441 h 5987441"/>
              <a:gd name="connsiteX2" fmla="*/ 200417 w 8004132"/>
              <a:gd name="connsiteY2" fmla="*/ 4033381 h 5987441"/>
              <a:gd name="connsiteX3" fmla="*/ 0 w 8004132"/>
              <a:gd name="connsiteY3" fmla="*/ 0 h 5987441"/>
              <a:gd name="connsiteX4" fmla="*/ 7966554 w 8004132"/>
              <a:gd name="connsiteY4" fmla="*/ 1465546 h 5987441"/>
              <a:gd name="connsiteX5" fmla="*/ 8004132 w 8004132"/>
              <a:gd name="connsiteY5" fmla="*/ 5736921 h 5987441"/>
              <a:gd name="connsiteX0" fmla="*/ 8004132 w 8304757"/>
              <a:gd name="connsiteY0" fmla="*/ 5736921 h 5987441"/>
              <a:gd name="connsiteX1" fmla="*/ 2668044 w 8304757"/>
              <a:gd name="connsiteY1" fmla="*/ 5987441 h 5987441"/>
              <a:gd name="connsiteX2" fmla="*/ 200417 w 8304757"/>
              <a:gd name="connsiteY2" fmla="*/ 4033381 h 5987441"/>
              <a:gd name="connsiteX3" fmla="*/ 0 w 8304757"/>
              <a:gd name="connsiteY3" fmla="*/ 0 h 5987441"/>
              <a:gd name="connsiteX4" fmla="*/ 8304757 w 8304757"/>
              <a:gd name="connsiteY4" fmla="*/ 1 h 5987441"/>
              <a:gd name="connsiteX5" fmla="*/ 8004132 w 8304757"/>
              <a:gd name="connsiteY5" fmla="*/ 5736921 h 5987441"/>
              <a:gd name="connsiteX0" fmla="*/ 8329809 w 8329809"/>
              <a:gd name="connsiteY0" fmla="*/ 7052154 h 7052154"/>
              <a:gd name="connsiteX1" fmla="*/ 2668044 w 8329809"/>
              <a:gd name="connsiteY1" fmla="*/ 5987441 h 7052154"/>
              <a:gd name="connsiteX2" fmla="*/ 200417 w 8329809"/>
              <a:gd name="connsiteY2" fmla="*/ 4033381 h 7052154"/>
              <a:gd name="connsiteX3" fmla="*/ 0 w 8329809"/>
              <a:gd name="connsiteY3" fmla="*/ 0 h 7052154"/>
              <a:gd name="connsiteX4" fmla="*/ 8304757 w 8329809"/>
              <a:gd name="connsiteY4" fmla="*/ 1 h 7052154"/>
              <a:gd name="connsiteX5" fmla="*/ 8329809 w 8329809"/>
              <a:gd name="connsiteY5" fmla="*/ 7052154 h 7052154"/>
              <a:gd name="connsiteX0" fmla="*/ 8329809 w 8329809"/>
              <a:gd name="connsiteY0" fmla="*/ 7052154 h 7052154"/>
              <a:gd name="connsiteX1" fmla="*/ 4108537 w 8329809"/>
              <a:gd name="connsiteY1" fmla="*/ 7002049 h 7052154"/>
              <a:gd name="connsiteX2" fmla="*/ 200417 w 8329809"/>
              <a:gd name="connsiteY2" fmla="*/ 4033381 h 7052154"/>
              <a:gd name="connsiteX3" fmla="*/ 0 w 8329809"/>
              <a:gd name="connsiteY3" fmla="*/ 0 h 7052154"/>
              <a:gd name="connsiteX4" fmla="*/ 8304757 w 8329809"/>
              <a:gd name="connsiteY4" fmla="*/ 1 h 7052154"/>
              <a:gd name="connsiteX5" fmla="*/ 8329809 w 8329809"/>
              <a:gd name="connsiteY5" fmla="*/ 7052154 h 7052154"/>
              <a:gd name="connsiteX0" fmla="*/ 8129392 w 8129392"/>
              <a:gd name="connsiteY0" fmla="*/ 7052153 h 7052153"/>
              <a:gd name="connsiteX1" fmla="*/ 3908120 w 8129392"/>
              <a:gd name="connsiteY1" fmla="*/ 7002048 h 7052153"/>
              <a:gd name="connsiteX2" fmla="*/ 0 w 8129392"/>
              <a:gd name="connsiteY2" fmla="*/ 4033380 h 7052153"/>
              <a:gd name="connsiteX3" fmla="*/ 3242579 w 8129392"/>
              <a:gd name="connsiteY3" fmla="*/ 18660 h 7052153"/>
              <a:gd name="connsiteX4" fmla="*/ 8104340 w 8129392"/>
              <a:gd name="connsiteY4" fmla="*/ 0 h 7052153"/>
              <a:gd name="connsiteX5" fmla="*/ 8129392 w 8129392"/>
              <a:gd name="connsiteY5" fmla="*/ 7052153 h 7052153"/>
              <a:gd name="connsiteX0" fmla="*/ 8129392 w 8129392"/>
              <a:gd name="connsiteY0" fmla="*/ 7052153 h 7052153"/>
              <a:gd name="connsiteX1" fmla="*/ 3908120 w 8129392"/>
              <a:gd name="connsiteY1" fmla="*/ 7002048 h 7052153"/>
              <a:gd name="connsiteX2" fmla="*/ 0 w 8129392"/>
              <a:gd name="connsiteY2" fmla="*/ 4033380 h 7052153"/>
              <a:gd name="connsiteX3" fmla="*/ 3382538 w 8129392"/>
              <a:gd name="connsiteY3" fmla="*/ 55982 h 7052153"/>
              <a:gd name="connsiteX4" fmla="*/ 8104340 w 8129392"/>
              <a:gd name="connsiteY4" fmla="*/ 0 h 7052153"/>
              <a:gd name="connsiteX5" fmla="*/ 8129392 w 8129392"/>
              <a:gd name="connsiteY5" fmla="*/ 7052153 h 7052153"/>
              <a:gd name="connsiteX0" fmla="*/ 8129392 w 8129392"/>
              <a:gd name="connsiteY0" fmla="*/ 7052153 h 7052153"/>
              <a:gd name="connsiteX1" fmla="*/ 5391688 w 8129392"/>
              <a:gd name="connsiteY1" fmla="*/ 3493738 h 7052153"/>
              <a:gd name="connsiteX2" fmla="*/ 0 w 8129392"/>
              <a:gd name="connsiteY2" fmla="*/ 4033380 h 7052153"/>
              <a:gd name="connsiteX3" fmla="*/ 3382538 w 8129392"/>
              <a:gd name="connsiteY3" fmla="*/ 55982 h 7052153"/>
              <a:gd name="connsiteX4" fmla="*/ 8104340 w 8129392"/>
              <a:gd name="connsiteY4" fmla="*/ 0 h 7052153"/>
              <a:gd name="connsiteX5" fmla="*/ 8129392 w 8129392"/>
              <a:gd name="connsiteY5" fmla="*/ 7052153 h 7052153"/>
              <a:gd name="connsiteX0" fmla="*/ 8129392 w 8129392"/>
              <a:gd name="connsiteY0" fmla="*/ 7052153 h 7052153"/>
              <a:gd name="connsiteX1" fmla="*/ 8116227 w 8129392"/>
              <a:gd name="connsiteY1" fmla="*/ 3251142 h 7052153"/>
              <a:gd name="connsiteX2" fmla="*/ 0 w 8129392"/>
              <a:gd name="connsiteY2" fmla="*/ 4033380 h 7052153"/>
              <a:gd name="connsiteX3" fmla="*/ 3382538 w 8129392"/>
              <a:gd name="connsiteY3" fmla="*/ 55982 h 7052153"/>
              <a:gd name="connsiteX4" fmla="*/ 8104340 w 8129392"/>
              <a:gd name="connsiteY4" fmla="*/ 0 h 7052153"/>
              <a:gd name="connsiteX5" fmla="*/ 8129392 w 8129392"/>
              <a:gd name="connsiteY5" fmla="*/ 7052153 h 7052153"/>
              <a:gd name="connsiteX0" fmla="*/ 8104340 w 8927176"/>
              <a:gd name="connsiteY0" fmla="*/ 0 h 4033380"/>
              <a:gd name="connsiteX1" fmla="*/ 8116227 w 8927176"/>
              <a:gd name="connsiteY1" fmla="*/ 3251142 h 4033380"/>
              <a:gd name="connsiteX2" fmla="*/ 0 w 8927176"/>
              <a:gd name="connsiteY2" fmla="*/ 4033380 h 4033380"/>
              <a:gd name="connsiteX3" fmla="*/ 3382538 w 8927176"/>
              <a:gd name="connsiteY3" fmla="*/ 55982 h 4033380"/>
              <a:gd name="connsiteX4" fmla="*/ 8104340 w 8927176"/>
              <a:gd name="connsiteY4" fmla="*/ 0 h 4033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927176" h="4033380">
                <a:moveTo>
                  <a:pt x="8104340" y="0"/>
                </a:moveTo>
                <a:cubicBezTo>
                  <a:pt x="8893288" y="532527"/>
                  <a:pt x="9466950" y="2578912"/>
                  <a:pt x="8116227" y="3251142"/>
                </a:cubicBezTo>
                <a:lnTo>
                  <a:pt x="0" y="4033380"/>
                </a:lnTo>
                <a:lnTo>
                  <a:pt x="3382538" y="55982"/>
                </a:lnTo>
                <a:lnTo>
                  <a:pt x="810434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6000">
                <a:schemeClr val="accent1"/>
              </a:gs>
              <a:gs pos="50000">
                <a:schemeClr val="accent1">
                  <a:alpha val="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489047F-213D-7F4A-8ACA-451BB650E4DE}"/>
              </a:ext>
            </a:extLst>
          </p:cNvPr>
          <p:cNvCxnSpPr>
            <a:cxnSpLocks/>
            <a:stCxn id="5" idx="1"/>
          </p:cNvCxnSpPr>
          <p:nvPr/>
        </p:nvCxnSpPr>
        <p:spPr>
          <a:xfrm flipV="1">
            <a:off x="4051426" y="3601616"/>
            <a:ext cx="3907586" cy="37147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9C8BC54-1D01-E34B-BB97-FAD92A5942E7}"/>
              </a:ext>
            </a:extLst>
          </p:cNvPr>
          <p:cNvCxnSpPr>
            <a:cxnSpLocks/>
            <a:stCxn id="5" idx="1"/>
          </p:cNvCxnSpPr>
          <p:nvPr/>
        </p:nvCxnSpPr>
        <p:spPr>
          <a:xfrm flipV="1">
            <a:off x="4051426" y="2043404"/>
            <a:ext cx="1714892" cy="192968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52C3F2-2227-CC47-936F-E6B3991845E3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Efficient Diagonal Finding</a:t>
            </a: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8C11D0F-EA79-9745-8F41-C49F7BBCB69E}"/>
              </a:ext>
            </a:extLst>
          </p:cNvPr>
          <p:cNvSpPr/>
          <p:nvPr/>
        </p:nvSpPr>
        <p:spPr>
          <a:xfrm>
            <a:off x="4017722" y="2699953"/>
            <a:ext cx="3505200" cy="2412265"/>
          </a:xfrm>
          <a:custGeom>
            <a:avLst/>
            <a:gdLst>
              <a:gd name="connsiteX0" fmla="*/ 0 w 2186152"/>
              <a:gd name="connsiteY0" fmla="*/ 241737 h 1513489"/>
              <a:gd name="connsiteX1" fmla="*/ 21021 w 2186152"/>
              <a:gd name="connsiteY1" fmla="*/ 798786 h 1513489"/>
              <a:gd name="connsiteX2" fmla="*/ 851338 w 2186152"/>
              <a:gd name="connsiteY2" fmla="*/ 1429406 h 1513489"/>
              <a:gd name="connsiteX3" fmla="*/ 1156138 w 2186152"/>
              <a:gd name="connsiteY3" fmla="*/ 693682 h 1513489"/>
              <a:gd name="connsiteX4" fmla="*/ 2186152 w 2186152"/>
              <a:gd name="connsiteY4" fmla="*/ 1513489 h 1513489"/>
              <a:gd name="connsiteX5" fmla="*/ 1839311 w 2186152"/>
              <a:gd name="connsiteY5" fmla="*/ 294289 h 1513489"/>
              <a:gd name="connsiteX6" fmla="*/ 1608083 w 2186152"/>
              <a:gd name="connsiteY6" fmla="*/ 620110 h 1513489"/>
              <a:gd name="connsiteX7" fmla="*/ 1240221 w 2186152"/>
              <a:gd name="connsiteY7" fmla="*/ 0 h 1513489"/>
              <a:gd name="connsiteX8" fmla="*/ 409904 w 2186152"/>
              <a:gd name="connsiteY8" fmla="*/ 346841 h 1513489"/>
              <a:gd name="connsiteX9" fmla="*/ 0 w 2186152"/>
              <a:gd name="connsiteY9" fmla="*/ 241737 h 1513489"/>
              <a:gd name="connsiteX0" fmla="*/ 0 w 2186152"/>
              <a:gd name="connsiteY0" fmla="*/ 241737 h 1513489"/>
              <a:gd name="connsiteX1" fmla="*/ 21021 w 2186152"/>
              <a:gd name="connsiteY1" fmla="*/ 798786 h 1513489"/>
              <a:gd name="connsiteX2" fmla="*/ 851338 w 2186152"/>
              <a:gd name="connsiteY2" fmla="*/ 1429406 h 1513489"/>
              <a:gd name="connsiteX3" fmla="*/ 1156138 w 2186152"/>
              <a:gd name="connsiteY3" fmla="*/ 693682 h 1513489"/>
              <a:gd name="connsiteX4" fmla="*/ 2186152 w 2186152"/>
              <a:gd name="connsiteY4" fmla="*/ 1513489 h 1513489"/>
              <a:gd name="connsiteX5" fmla="*/ 1839311 w 2186152"/>
              <a:gd name="connsiteY5" fmla="*/ 294289 h 1513489"/>
              <a:gd name="connsiteX6" fmla="*/ 1616396 w 2186152"/>
              <a:gd name="connsiteY6" fmla="*/ 669987 h 1513489"/>
              <a:gd name="connsiteX7" fmla="*/ 1240221 w 2186152"/>
              <a:gd name="connsiteY7" fmla="*/ 0 h 1513489"/>
              <a:gd name="connsiteX8" fmla="*/ 409904 w 2186152"/>
              <a:gd name="connsiteY8" fmla="*/ 346841 h 1513489"/>
              <a:gd name="connsiteX9" fmla="*/ 0 w 2186152"/>
              <a:gd name="connsiteY9" fmla="*/ 241737 h 1513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6152" h="1513489">
                <a:moveTo>
                  <a:pt x="0" y="241737"/>
                </a:moveTo>
                <a:lnTo>
                  <a:pt x="21021" y="798786"/>
                </a:lnTo>
                <a:lnTo>
                  <a:pt x="851338" y="1429406"/>
                </a:lnTo>
                <a:lnTo>
                  <a:pt x="1156138" y="693682"/>
                </a:lnTo>
                <a:lnTo>
                  <a:pt x="2186152" y="1513489"/>
                </a:lnTo>
                <a:lnTo>
                  <a:pt x="1839311" y="294289"/>
                </a:lnTo>
                <a:lnTo>
                  <a:pt x="1616396" y="669987"/>
                </a:lnTo>
                <a:lnTo>
                  <a:pt x="1240221" y="0"/>
                </a:lnTo>
                <a:lnTo>
                  <a:pt x="409904" y="346841"/>
                </a:lnTo>
                <a:lnTo>
                  <a:pt x="0" y="241737"/>
                </a:lnTo>
                <a:close/>
              </a:path>
            </a:pathLst>
          </a:cu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82352F8-3DF3-3443-8962-24928347F058}"/>
              </a:ext>
            </a:extLst>
          </p:cNvPr>
          <p:cNvCxnSpPr>
            <a:cxnSpLocks/>
            <a:stCxn id="5" idx="8"/>
            <a:endCxn id="5" idx="1"/>
          </p:cNvCxnSpPr>
          <p:nvPr/>
        </p:nvCxnSpPr>
        <p:spPr>
          <a:xfrm flipH="1">
            <a:off x="4051426" y="3252763"/>
            <a:ext cx="623522" cy="720330"/>
          </a:xfrm>
          <a:prstGeom prst="line">
            <a:avLst/>
          </a:prstGeom>
          <a:ln w="53975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F89D308-9D89-6540-968E-B30DA4986C81}"/>
              </a:ext>
            </a:extLst>
          </p:cNvPr>
          <p:cNvCxnSpPr>
            <a:cxnSpLocks/>
            <a:stCxn id="5" idx="3"/>
            <a:endCxn id="5" idx="1"/>
          </p:cNvCxnSpPr>
          <p:nvPr/>
        </p:nvCxnSpPr>
        <p:spPr>
          <a:xfrm flipH="1">
            <a:off x="4051426" y="3805574"/>
            <a:ext cx="1820007" cy="167519"/>
          </a:xfrm>
          <a:prstGeom prst="line">
            <a:avLst/>
          </a:prstGeom>
          <a:ln w="53975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120B711-65E3-C74F-A08D-4318B1676424}"/>
              </a:ext>
            </a:extLst>
          </p:cNvPr>
          <p:cNvCxnSpPr>
            <a:cxnSpLocks/>
            <a:stCxn id="5" idx="7"/>
            <a:endCxn id="5" idx="1"/>
          </p:cNvCxnSpPr>
          <p:nvPr/>
        </p:nvCxnSpPr>
        <p:spPr>
          <a:xfrm flipH="1">
            <a:off x="4051426" y="2699953"/>
            <a:ext cx="1954823" cy="1273140"/>
          </a:xfrm>
          <a:prstGeom prst="line">
            <a:avLst/>
          </a:prstGeom>
          <a:ln w="53975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97331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>
            <a:extLst>
              <a:ext uri="{FF2B5EF4-FFF2-40B4-BE49-F238E27FC236}">
                <a16:creationId xmlns:a16="http://schemas.microsoft.com/office/drawing/2014/main" id="{1DE86A0F-BF78-A544-879D-BC2344E4CCC9}"/>
              </a:ext>
            </a:extLst>
          </p:cNvPr>
          <p:cNvSpPr/>
          <p:nvPr/>
        </p:nvSpPr>
        <p:spPr>
          <a:xfrm>
            <a:off x="4083486" y="-43839"/>
            <a:ext cx="8927176" cy="4033380"/>
          </a:xfrm>
          <a:custGeom>
            <a:avLst/>
            <a:gdLst>
              <a:gd name="connsiteX0" fmla="*/ 7928976 w 7928976"/>
              <a:gd name="connsiteY0" fmla="*/ 4271375 h 4271375"/>
              <a:gd name="connsiteX1" fmla="*/ 2267211 w 7928976"/>
              <a:gd name="connsiteY1" fmla="*/ 4271375 h 4271375"/>
              <a:gd name="connsiteX2" fmla="*/ 125261 w 7928976"/>
              <a:gd name="connsiteY2" fmla="*/ 2567835 h 4271375"/>
              <a:gd name="connsiteX3" fmla="*/ 0 w 7928976"/>
              <a:gd name="connsiteY3" fmla="*/ 889348 h 4271375"/>
              <a:gd name="connsiteX4" fmla="*/ 7891398 w 7928976"/>
              <a:gd name="connsiteY4" fmla="*/ 0 h 4271375"/>
              <a:gd name="connsiteX5" fmla="*/ 7928976 w 7928976"/>
              <a:gd name="connsiteY5" fmla="*/ 4271375 h 4271375"/>
              <a:gd name="connsiteX0" fmla="*/ 7903924 w 7903924"/>
              <a:gd name="connsiteY0" fmla="*/ 4271375 h 4271375"/>
              <a:gd name="connsiteX1" fmla="*/ 2242159 w 7903924"/>
              <a:gd name="connsiteY1" fmla="*/ 4271375 h 4271375"/>
              <a:gd name="connsiteX2" fmla="*/ 100209 w 7903924"/>
              <a:gd name="connsiteY2" fmla="*/ 2567835 h 4271375"/>
              <a:gd name="connsiteX3" fmla="*/ 0 w 7903924"/>
              <a:gd name="connsiteY3" fmla="*/ 563671 h 4271375"/>
              <a:gd name="connsiteX4" fmla="*/ 7866346 w 7903924"/>
              <a:gd name="connsiteY4" fmla="*/ 0 h 4271375"/>
              <a:gd name="connsiteX5" fmla="*/ 7903924 w 7903924"/>
              <a:gd name="connsiteY5" fmla="*/ 4271375 h 4271375"/>
              <a:gd name="connsiteX0" fmla="*/ 8016658 w 8016658"/>
              <a:gd name="connsiteY0" fmla="*/ 4709786 h 4709786"/>
              <a:gd name="connsiteX1" fmla="*/ 2354893 w 8016658"/>
              <a:gd name="connsiteY1" fmla="*/ 4709786 h 4709786"/>
              <a:gd name="connsiteX2" fmla="*/ 212943 w 8016658"/>
              <a:gd name="connsiteY2" fmla="*/ 3006246 h 4709786"/>
              <a:gd name="connsiteX3" fmla="*/ 0 w 8016658"/>
              <a:gd name="connsiteY3" fmla="*/ 0 h 4709786"/>
              <a:gd name="connsiteX4" fmla="*/ 7979080 w 8016658"/>
              <a:gd name="connsiteY4" fmla="*/ 438411 h 4709786"/>
              <a:gd name="connsiteX5" fmla="*/ 8016658 w 8016658"/>
              <a:gd name="connsiteY5" fmla="*/ 4709786 h 4709786"/>
              <a:gd name="connsiteX0" fmla="*/ 8054236 w 8054236"/>
              <a:gd name="connsiteY0" fmla="*/ 5824603 h 5824603"/>
              <a:gd name="connsiteX1" fmla="*/ 2392471 w 8054236"/>
              <a:gd name="connsiteY1" fmla="*/ 5824603 h 5824603"/>
              <a:gd name="connsiteX2" fmla="*/ 250521 w 8054236"/>
              <a:gd name="connsiteY2" fmla="*/ 4121063 h 5824603"/>
              <a:gd name="connsiteX3" fmla="*/ 0 w 8054236"/>
              <a:gd name="connsiteY3" fmla="*/ 0 h 5824603"/>
              <a:gd name="connsiteX4" fmla="*/ 8016658 w 8054236"/>
              <a:gd name="connsiteY4" fmla="*/ 1553228 h 5824603"/>
              <a:gd name="connsiteX5" fmla="*/ 8054236 w 8054236"/>
              <a:gd name="connsiteY5" fmla="*/ 5824603 h 5824603"/>
              <a:gd name="connsiteX0" fmla="*/ 8066762 w 8066762"/>
              <a:gd name="connsiteY0" fmla="*/ 7202466 h 7202466"/>
              <a:gd name="connsiteX1" fmla="*/ 2404997 w 8066762"/>
              <a:gd name="connsiteY1" fmla="*/ 7202466 h 7202466"/>
              <a:gd name="connsiteX2" fmla="*/ 263047 w 8066762"/>
              <a:gd name="connsiteY2" fmla="*/ 5498926 h 7202466"/>
              <a:gd name="connsiteX3" fmla="*/ 0 w 8066762"/>
              <a:gd name="connsiteY3" fmla="*/ 0 h 7202466"/>
              <a:gd name="connsiteX4" fmla="*/ 8029184 w 8066762"/>
              <a:gd name="connsiteY4" fmla="*/ 2931091 h 7202466"/>
              <a:gd name="connsiteX5" fmla="*/ 8066762 w 8066762"/>
              <a:gd name="connsiteY5" fmla="*/ 7202466 h 7202466"/>
              <a:gd name="connsiteX0" fmla="*/ 8066762 w 8066762"/>
              <a:gd name="connsiteY0" fmla="*/ 7202466 h 7390356"/>
              <a:gd name="connsiteX1" fmla="*/ 2780778 w 8066762"/>
              <a:gd name="connsiteY1" fmla="*/ 7390356 h 7390356"/>
              <a:gd name="connsiteX2" fmla="*/ 263047 w 8066762"/>
              <a:gd name="connsiteY2" fmla="*/ 5498926 h 7390356"/>
              <a:gd name="connsiteX3" fmla="*/ 0 w 8066762"/>
              <a:gd name="connsiteY3" fmla="*/ 0 h 7390356"/>
              <a:gd name="connsiteX4" fmla="*/ 8029184 w 8066762"/>
              <a:gd name="connsiteY4" fmla="*/ 2931091 h 7390356"/>
              <a:gd name="connsiteX5" fmla="*/ 8066762 w 8066762"/>
              <a:gd name="connsiteY5" fmla="*/ 7202466 h 7390356"/>
              <a:gd name="connsiteX0" fmla="*/ 8066762 w 8066762"/>
              <a:gd name="connsiteY0" fmla="*/ 7202466 h 7452986"/>
              <a:gd name="connsiteX1" fmla="*/ 2730674 w 8066762"/>
              <a:gd name="connsiteY1" fmla="*/ 7452986 h 7452986"/>
              <a:gd name="connsiteX2" fmla="*/ 263047 w 8066762"/>
              <a:gd name="connsiteY2" fmla="*/ 5498926 h 7452986"/>
              <a:gd name="connsiteX3" fmla="*/ 0 w 8066762"/>
              <a:gd name="connsiteY3" fmla="*/ 0 h 7452986"/>
              <a:gd name="connsiteX4" fmla="*/ 8029184 w 8066762"/>
              <a:gd name="connsiteY4" fmla="*/ 2931091 h 7452986"/>
              <a:gd name="connsiteX5" fmla="*/ 8066762 w 8066762"/>
              <a:gd name="connsiteY5" fmla="*/ 7202466 h 7452986"/>
              <a:gd name="connsiteX0" fmla="*/ 8004132 w 8004132"/>
              <a:gd name="connsiteY0" fmla="*/ 5736921 h 5987441"/>
              <a:gd name="connsiteX1" fmla="*/ 2668044 w 8004132"/>
              <a:gd name="connsiteY1" fmla="*/ 5987441 h 5987441"/>
              <a:gd name="connsiteX2" fmla="*/ 200417 w 8004132"/>
              <a:gd name="connsiteY2" fmla="*/ 4033381 h 5987441"/>
              <a:gd name="connsiteX3" fmla="*/ 0 w 8004132"/>
              <a:gd name="connsiteY3" fmla="*/ 0 h 5987441"/>
              <a:gd name="connsiteX4" fmla="*/ 7966554 w 8004132"/>
              <a:gd name="connsiteY4" fmla="*/ 1465546 h 5987441"/>
              <a:gd name="connsiteX5" fmla="*/ 8004132 w 8004132"/>
              <a:gd name="connsiteY5" fmla="*/ 5736921 h 5987441"/>
              <a:gd name="connsiteX0" fmla="*/ 8004132 w 8304757"/>
              <a:gd name="connsiteY0" fmla="*/ 5736921 h 5987441"/>
              <a:gd name="connsiteX1" fmla="*/ 2668044 w 8304757"/>
              <a:gd name="connsiteY1" fmla="*/ 5987441 h 5987441"/>
              <a:gd name="connsiteX2" fmla="*/ 200417 w 8304757"/>
              <a:gd name="connsiteY2" fmla="*/ 4033381 h 5987441"/>
              <a:gd name="connsiteX3" fmla="*/ 0 w 8304757"/>
              <a:gd name="connsiteY3" fmla="*/ 0 h 5987441"/>
              <a:gd name="connsiteX4" fmla="*/ 8304757 w 8304757"/>
              <a:gd name="connsiteY4" fmla="*/ 1 h 5987441"/>
              <a:gd name="connsiteX5" fmla="*/ 8004132 w 8304757"/>
              <a:gd name="connsiteY5" fmla="*/ 5736921 h 5987441"/>
              <a:gd name="connsiteX0" fmla="*/ 8329809 w 8329809"/>
              <a:gd name="connsiteY0" fmla="*/ 7052154 h 7052154"/>
              <a:gd name="connsiteX1" fmla="*/ 2668044 w 8329809"/>
              <a:gd name="connsiteY1" fmla="*/ 5987441 h 7052154"/>
              <a:gd name="connsiteX2" fmla="*/ 200417 w 8329809"/>
              <a:gd name="connsiteY2" fmla="*/ 4033381 h 7052154"/>
              <a:gd name="connsiteX3" fmla="*/ 0 w 8329809"/>
              <a:gd name="connsiteY3" fmla="*/ 0 h 7052154"/>
              <a:gd name="connsiteX4" fmla="*/ 8304757 w 8329809"/>
              <a:gd name="connsiteY4" fmla="*/ 1 h 7052154"/>
              <a:gd name="connsiteX5" fmla="*/ 8329809 w 8329809"/>
              <a:gd name="connsiteY5" fmla="*/ 7052154 h 7052154"/>
              <a:gd name="connsiteX0" fmla="*/ 8329809 w 8329809"/>
              <a:gd name="connsiteY0" fmla="*/ 7052154 h 7052154"/>
              <a:gd name="connsiteX1" fmla="*/ 4108537 w 8329809"/>
              <a:gd name="connsiteY1" fmla="*/ 7002049 h 7052154"/>
              <a:gd name="connsiteX2" fmla="*/ 200417 w 8329809"/>
              <a:gd name="connsiteY2" fmla="*/ 4033381 h 7052154"/>
              <a:gd name="connsiteX3" fmla="*/ 0 w 8329809"/>
              <a:gd name="connsiteY3" fmla="*/ 0 h 7052154"/>
              <a:gd name="connsiteX4" fmla="*/ 8304757 w 8329809"/>
              <a:gd name="connsiteY4" fmla="*/ 1 h 7052154"/>
              <a:gd name="connsiteX5" fmla="*/ 8329809 w 8329809"/>
              <a:gd name="connsiteY5" fmla="*/ 7052154 h 7052154"/>
              <a:gd name="connsiteX0" fmla="*/ 8129392 w 8129392"/>
              <a:gd name="connsiteY0" fmla="*/ 7052153 h 7052153"/>
              <a:gd name="connsiteX1" fmla="*/ 3908120 w 8129392"/>
              <a:gd name="connsiteY1" fmla="*/ 7002048 h 7052153"/>
              <a:gd name="connsiteX2" fmla="*/ 0 w 8129392"/>
              <a:gd name="connsiteY2" fmla="*/ 4033380 h 7052153"/>
              <a:gd name="connsiteX3" fmla="*/ 3242579 w 8129392"/>
              <a:gd name="connsiteY3" fmla="*/ 18660 h 7052153"/>
              <a:gd name="connsiteX4" fmla="*/ 8104340 w 8129392"/>
              <a:gd name="connsiteY4" fmla="*/ 0 h 7052153"/>
              <a:gd name="connsiteX5" fmla="*/ 8129392 w 8129392"/>
              <a:gd name="connsiteY5" fmla="*/ 7052153 h 7052153"/>
              <a:gd name="connsiteX0" fmla="*/ 8129392 w 8129392"/>
              <a:gd name="connsiteY0" fmla="*/ 7052153 h 7052153"/>
              <a:gd name="connsiteX1" fmla="*/ 3908120 w 8129392"/>
              <a:gd name="connsiteY1" fmla="*/ 7002048 h 7052153"/>
              <a:gd name="connsiteX2" fmla="*/ 0 w 8129392"/>
              <a:gd name="connsiteY2" fmla="*/ 4033380 h 7052153"/>
              <a:gd name="connsiteX3" fmla="*/ 3382538 w 8129392"/>
              <a:gd name="connsiteY3" fmla="*/ 55982 h 7052153"/>
              <a:gd name="connsiteX4" fmla="*/ 8104340 w 8129392"/>
              <a:gd name="connsiteY4" fmla="*/ 0 h 7052153"/>
              <a:gd name="connsiteX5" fmla="*/ 8129392 w 8129392"/>
              <a:gd name="connsiteY5" fmla="*/ 7052153 h 7052153"/>
              <a:gd name="connsiteX0" fmla="*/ 8129392 w 8129392"/>
              <a:gd name="connsiteY0" fmla="*/ 7052153 h 7052153"/>
              <a:gd name="connsiteX1" fmla="*/ 5391688 w 8129392"/>
              <a:gd name="connsiteY1" fmla="*/ 3493738 h 7052153"/>
              <a:gd name="connsiteX2" fmla="*/ 0 w 8129392"/>
              <a:gd name="connsiteY2" fmla="*/ 4033380 h 7052153"/>
              <a:gd name="connsiteX3" fmla="*/ 3382538 w 8129392"/>
              <a:gd name="connsiteY3" fmla="*/ 55982 h 7052153"/>
              <a:gd name="connsiteX4" fmla="*/ 8104340 w 8129392"/>
              <a:gd name="connsiteY4" fmla="*/ 0 h 7052153"/>
              <a:gd name="connsiteX5" fmla="*/ 8129392 w 8129392"/>
              <a:gd name="connsiteY5" fmla="*/ 7052153 h 7052153"/>
              <a:gd name="connsiteX0" fmla="*/ 8129392 w 8129392"/>
              <a:gd name="connsiteY0" fmla="*/ 7052153 h 7052153"/>
              <a:gd name="connsiteX1" fmla="*/ 8116227 w 8129392"/>
              <a:gd name="connsiteY1" fmla="*/ 3251142 h 7052153"/>
              <a:gd name="connsiteX2" fmla="*/ 0 w 8129392"/>
              <a:gd name="connsiteY2" fmla="*/ 4033380 h 7052153"/>
              <a:gd name="connsiteX3" fmla="*/ 3382538 w 8129392"/>
              <a:gd name="connsiteY3" fmla="*/ 55982 h 7052153"/>
              <a:gd name="connsiteX4" fmla="*/ 8104340 w 8129392"/>
              <a:gd name="connsiteY4" fmla="*/ 0 h 7052153"/>
              <a:gd name="connsiteX5" fmla="*/ 8129392 w 8129392"/>
              <a:gd name="connsiteY5" fmla="*/ 7052153 h 7052153"/>
              <a:gd name="connsiteX0" fmla="*/ 8104340 w 8927176"/>
              <a:gd name="connsiteY0" fmla="*/ 0 h 4033380"/>
              <a:gd name="connsiteX1" fmla="*/ 8116227 w 8927176"/>
              <a:gd name="connsiteY1" fmla="*/ 3251142 h 4033380"/>
              <a:gd name="connsiteX2" fmla="*/ 0 w 8927176"/>
              <a:gd name="connsiteY2" fmla="*/ 4033380 h 4033380"/>
              <a:gd name="connsiteX3" fmla="*/ 3382538 w 8927176"/>
              <a:gd name="connsiteY3" fmla="*/ 55982 h 4033380"/>
              <a:gd name="connsiteX4" fmla="*/ 8104340 w 8927176"/>
              <a:gd name="connsiteY4" fmla="*/ 0 h 4033380"/>
              <a:gd name="connsiteX0" fmla="*/ 8104340 w 8927176"/>
              <a:gd name="connsiteY0" fmla="*/ 0 h 4033380"/>
              <a:gd name="connsiteX1" fmla="*/ 8116227 w 8927176"/>
              <a:gd name="connsiteY1" fmla="*/ 3251142 h 4033380"/>
              <a:gd name="connsiteX2" fmla="*/ 0 w 8927176"/>
              <a:gd name="connsiteY2" fmla="*/ 4033380 h 4033380"/>
              <a:gd name="connsiteX3" fmla="*/ 5929795 w 8927176"/>
              <a:gd name="connsiteY3" fmla="*/ 37320 h 4033380"/>
              <a:gd name="connsiteX4" fmla="*/ 8104340 w 8927176"/>
              <a:gd name="connsiteY4" fmla="*/ 0 h 4033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927176" h="4033380">
                <a:moveTo>
                  <a:pt x="8104340" y="0"/>
                </a:moveTo>
                <a:cubicBezTo>
                  <a:pt x="8893288" y="532527"/>
                  <a:pt x="9466950" y="2578912"/>
                  <a:pt x="8116227" y="3251142"/>
                </a:cubicBezTo>
                <a:lnTo>
                  <a:pt x="0" y="4033380"/>
                </a:lnTo>
                <a:lnTo>
                  <a:pt x="5929795" y="37320"/>
                </a:lnTo>
                <a:lnTo>
                  <a:pt x="810434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6000">
                <a:schemeClr val="accent1"/>
              </a:gs>
              <a:gs pos="50000">
                <a:schemeClr val="accent1">
                  <a:alpha val="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489047F-213D-7F4A-8ACA-451BB650E4DE}"/>
              </a:ext>
            </a:extLst>
          </p:cNvPr>
          <p:cNvCxnSpPr>
            <a:cxnSpLocks/>
            <a:stCxn id="5" idx="1"/>
          </p:cNvCxnSpPr>
          <p:nvPr/>
        </p:nvCxnSpPr>
        <p:spPr>
          <a:xfrm flipV="1">
            <a:off x="4051426" y="3601616"/>
            <a:ext cx="3907586" cy="37147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9C8BC54-1D01-E34B-BB97-FAD92A5942E7}"/>
              </a:ext>
            </a:extLst>
          </p:cNvPr>
          <p:cNvCxnSpPr>
            <a:cxnSpLocks/>
            <a:stCxn id="5" idx="1"/>
          </p:cNvCxnSpPr>
          <p:nvPr/>
        </p:nvCxnSpPr>
        <p:spPr>
          <a:xfrm flipV="1">
            <a:off x="4051426" y="2313992"/>
            <a:ext cx="2535986" cy="165910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52C3F2-2227-CC47-936F-E6B3991845E3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Efficient Diagonal Finding</a:t>
            </a: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8C11D0F-EA79-9745-8F41-C49F7BBCB69E}"/>
              </a:ext>
            </a:extLst>
          </p:cNvPr>
          <p:cNvSpPr/>
          <p:nvPr/>
        </p:nvSpPr>
        <p:spPr>
          <a:xfrm>
            <a:off x="4017722" y="2699953"/>
            <a:ext cx="3505200" cy="2412265"/>
          </a:xfrm>
          <a:custGeom>
            <a:avLst/>
            <a:gdLst>
              <a:gd name="connsiteX0" fmla="*/ 0 w 2186152"/>
              <a:gd name="connsiteY0" fmla="*/ 241737 h 1513489"/>
              <a:gd name="connsiteX1" fmla="*/ 21021 w 2186152"/>
              <a:gd name="connsiteY1" fmla="*/ 798786 h 1513489"/>
              <a:gd name="connsiteX2" fmla="*/ 851338 w 2186152"/>
              <a:gd name="connsiteY2" fmla="*/ 1429406 h 1513489"/>
              <a:gd name="connsiteX3" fmla="*/ 1156138 w 2186152"/>
              <a:gd name="connsiteY3" fmla="*/ 693682 h 1513489"/>
              <a:gd name="connsiteX4" fmla="*/ 2186152 w 2186152"/>
              <a:gd name="connsiteY4" fmla="*/ 1513489 h 1513489"/>
              <a:gd name="connsiteX5" fmla="*/ 1839311 w 2186152"/>
              <a:gd name="connsiteY5" fmla="*/ 294289 h 1513489"/>
              <a:gd name="connsiteX6" fmla="*/ 1608083 w 2186152"/>
              <a:gd name="connsiteY6" fmla="*/ 620110 h 1513489"/>
              <a:gd name="connsiteX7" fmla="*/ 1240221 w 2186152"/>
              <a:gd name="connsiteY7" fmla="*/ 0 h 1513489"/>
              <a:gd name="connsiteX8" fmla="*/ 409904 w 2186152"/>
              <a:gd name="connsiteY8" fmla="*/ 346841 h 1513489"/>
              <a:gd name="connsiteX9" fmla="*/ 0 w 2186152"/>
              <a:gd name="connsiteY9" fmla="*/ 241737 h 1513489"/>
              <a:gd name="connsiteX0" fmla="*/ 0 w 2186152"/>
              <a:gd name="connsiteY0" fmla="*/ 241737 h 1513489"/>
              <a:gd name="connsiteX1" fmla="*/ 21021 w 2186152"/>
              <a:gd name="connsiteY1" fmla="*/ 798786 h 1513489"/>
              <a:gd name="connsiteX2" fmla="*/ 851338 w 2186152"/>
              <a:gd name="connsiteY2" fmla="*/ 1429406 h 1513489"/>
              <a:gd name="connsiteX3" fmla="*/ 1156138 w 2186152"/>
              <a:gd name="connsiteY3" fmla="*/ 693682 h 1513489"/>
              <a:gd name="connsiteX4" fmla="*/ 2186152 w 2186152"/>
              <a:gd name="connsiteY4" fmla="*/ 1513489 h 1513489"/>
              <a:gd name="connsiteX5" fmla="*/ 1839311 w 2186152"/>
              <a:gd name="connsiteY5" fmla="*/ 294289 h 1513489"/>
              <a:gd name="connsiteX6" fmla="*/ 1616396 w 2186152"/>
              <a:gd name="connsiteY6" fmla="*/ 669987 h 1513489"/>
              <a:gd name="connsiteX7" fmla="*/ 1240221 w 2186152"/>
              <a:gd name="connsiteY7" fmla="*/ 0 h 1513489"/>
              <a:gd name="connsiteX8" fmla="*/ 409904 w 2186152"/>
              <a:gd name="connsiteY8" fmla="*/ 346841 h 1513489"/>
              <a:gd name="connsiteX9" fmla="*/ 0 w 2186152"/>
              <a:gd name="connsiteY9" fmla="*/ 241737 h 1513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6152" h="1513489">
                <a:moveTo>
                  <a:pt x="0" y="241737"/>
                </a:moveTo>
                <a:lnTo>
                  <a:pt x="21021" y="798786"/>
                </a:lnTo>
                <a:lnTo>
                  <a:pt x="851338" y="1429406"/>
                </a:lnTo>
                <a:lnTo>
                  <a:pt x="1156138" y="693682"/>
                </a:lnTo>
                <a:lnTo>
                  <a:pt x="2186152" y="1513489"/>
                </a:lnTo>
                <a:lnTo>
                  <a:pt x="1839311" y="294289"/>
                </a:lnTo>
                <a:lnTo>
                  <a:pt x="1616396" y="669987"/>
                </a:lnTo>
                <a:lnTo>
                  <a:pt x="1240221" y="0"/>
                </a:lnTo>
                <a:lnTo>
                  <a:pt x="409904" y="346841"/>
                </a:lnTo>
                <a:lnTo>
                  <a:pt x="0" y="241737"/>
                </a:lnTo>
                <a:close/>
              </a:path>
            </a:pathLst>
          </a:cu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82352F8-3DF3-3443-8962-24928347F058}"/>
              </a:ext>
            </a:extLst>
          </p:cNvPr>
          <p:cNvCxnSpPr>
            <a:cxnSpLocks/>
            <a:stCxn id="5" idx="8"/>
            <a:endCxn id="5" idx="1"/>
          </p:cNvCxnSpPr>
          <p:nvPr/>
        </p:nvCxnSpPr>
        <p:spPr>
          <a:xfrm flipH="1">
            <a:off x="4051426" y="3252763"/>
            <a:ext cx="623522" cy="720330"/>
          </a:xfrm>
          <a:prstGeom prst="line">
            <a:avLst/>
          </a:prstGeom>
          <a:ln w="53975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F89D308-9D89-6540-968E-B30DA4986C81}"/>
              </a:ext>
            </a:extLst>
          </p:cNvPr>
          <p:cNvCxnSpPr>
            <a:cxnSpLocks/>
            <a:stCxn id="5" idx="3"/>
            <a:endCxn id="5" idx="1"/>
          </p:cNvCxnSpPr>
          <p:nvPr/>
        </p:nvCxnSpPr>
        <p:spPr>
          <a:xfrm flipH="1">
            <a:off x="4051426" y="3805574"/>
            <a:ext cx="1820007" cy="167519"/>
          </a:xfrm>
          <a:prstGeom prst="line">
            <a:avLst/>
          </a:prstGeom>
          <a:ln w="53975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120B711-65E3-C74F-A08D-4318B1676424}"/>
              </a:ext>
            </a:extLst>
          </p:cNvPr>
          <p:cNvCxnSpPr>
            <a:cxnSpLocks/>
            <a:stCxn id="5" idx="7"/>
            <a:endCxn id="5" idx="1"/>
          </p:cNvCxnSpPr>
          <p:nvPr/>
        </p:nvCxnSpPr>
        <p:spPr>
          <a:xfrm flipH="1">
            <a:off x="4051426" y="2699953"/>
            <a:ext cx="1954823" cy="1273140"/>
          </a:xfrm>
          <a:prstGeom prst="line">
            <a:avLst/>
          </a:prstGeom>
          <a:ln w="53975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06307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>
            <a:extLst>
              <a:ext uri="{FF2B5EF4-FFF2-40B4-BE49-F238E27FC236}">
                <a16:creationId xmlns:a16="http://schemas.microsoft.com/office/drawing/2014/main" id="{1DE86A0F-BF78-A544-879D-BC2344E4CCC9}"/>
              </a:ext>
            </a:extLst>
          </p:cNvPr>
          <p:cNvSpPr/>
          <p:nvPr/>
        </p:nvSpPr>
        <p:spPr>
          <a:xfrm>
            <a:off x="4083486" y="-43839"/>
            <a:ext cx="8927176" cy="4033380"/>
          </a:xfrm>
          <a:custGeom>
            <a:avLst/>
            <a:gdLst>
              <a:gd name="connsiteX0" fmla="*/ 7928976 w 7928976"/>
              <a:gd name="connsiteY0" fmla="*/ 4271375 h 4271375"/>
              <a:gd name="connsiteX1" fmla="*/ 2267211 w 7928976"/>
              <a:gd name="connsiteY1" fmla="*/ 4271375 h 4271375"/>
              <a:gd name="connsiteX2" fmla="*/ 125261 w 7928976"/>
              <a:gd name="connsiteY2" fmla="*/ 2567835 h 4271375"/>
              <a:gd name="connsiteX3" fmla="*/ 0 w 7928976"/>
              <a:gd name="connsiteY3" fmla="*/ 889348 h 4271375"/>
              <a:gd name="connsiteX4" fmla="*/ 7891398 w 7928976"/>
              <a:gd name="connsiteY4" fmla="*/ 0 h 4271375"/>
              <a:gd name="connsiteX5" fmla="*/ 7928976 w 7928976"/>
              <a:gd name="connsiteY5" fmla="*/ 4271375 h 4271375"/>
              <a:gd name="connsiteX0" fmla="*/ 7903924 w 7903924"/>
              <a:gd name="connsiteY0" fmla="*/ 4271375 h 4271375"/>
              <a:gd name="connsiteX1" fmla="*/ 2242159 w 7903924"/>
              <a:gd name="connsiteY1" fmla="*/ 4271375 h 4271375"/>
              <a:gd name="connsiteX2" fmla="*/ 100209 w 7903924"/>
              <a:gd name="connsiteY2" fmla="*/ 2567835 h 4271375"/>
              <a:gd name="connsiteX3" fmla="*/ 0 w 7903924"/>
              <a:gd name="connsiteY3" fmla="*/ 563671 h 4271375"/>
              <a:gd name="connsiteX4" fmla="*/ 7866346 w 7903924"/>
              <a:gd name="connsiteY4" fmla="*/ 0 h 4271375"/>
              <a:gd name="connsiteX5" fmla="*/ 7903924 w 7903924"/>
              <a:gd name="connsiteY5" fmla="*/ 4271375 h 4271375"/>
              <a:gd name="connsiteX0" fmla="*/ 8016658 w 8016658"/>
              <a:gd name="connsiteY0" fmla="*/ 4709786 h 4709786"/>
              <a:gd name="connsiteX1" fmla="*/ 2354893 w 8016658"/>
              <a:gd name="connsiteY1" fmla="*/ 4709786 h 4709786"/>
              <a:gd name="connsiteX2" fmla="*/ 212943 w 8016658"/>
              <a:gd name="connsiteY2" fmla="*/ 3006246 h 4709786"/>
              <a:gd name="connsiteX3" fmla="*/ 0 w 8016658"/>
              <a:gd name="connsiteY3" fmla="*/ 0 h 4709786"/>
              <a:gd name="connsiteX4" fmla="*/ 7979080 w 8016658"/>
              <a:gd name="connsiteY4" fmla="*/ 438411 h 4709786"/>
              <a:gd name="connsiteX5" fmla="*/ 8016658 w 8016658"/>
              <a:gd name="connsiteY5" fmla="*/ 4709786 h 4709786"/>
              <a:gd name="connsiteX0" fmla="*/ 8054236 w 8054236"/>
              <a:gd name="connsiteY0" fmla="*/ 5824603 h 5824603"/>
              <a:gd name="connsiteX1" fmla="*/ 2392471 w 8054236"/>
              <a:gd name="connsiteY1" fmla="*/ 5824603 h 5824603"/>
              <a:gd name="connsiteX2" fmla="*/ 250521 w 8054236"/>
              <a:gd name="connsiteY2" fmla="*/ 4121063 h 5824603"/>
              <a:gd name="connsiteX3" fmla="*/ 0 w 8054236"/>
              <a:gd name="connsiteY3" fmla="*/ 0 h 5824603"/>
              <a:gd name="connsiteX4" fmla="*/ 8016658 w 8054236"/>
              <a:gd name="connsiteY4" fmla="*/ 1553228 h 5824603"/>
              <a:gd name="connsiteX5" fmla="*/ 8054236 w 8054236"/>
              <a:gd name="connsiteY5" fmla="*/ 5824603 h 5824603"/>
              <a:gd name="connsiteX0" fmla="*/ 8066762 w 8066762"/>
              <a:gd name="connsiteY0" fmla="*/ 7202466 h 7202466"/>
              <a:gd name="connsiteX1" fmla="*/ 2404997 w 8066762"/>
              <a:gd name="connsiteY1" fmla="*/ 7202466 h 7202466"/>
              <a:gd name="connsiteX2" fmla="*/ 263047 w 8066762"/>
              <a:gd name="connsiteY2" fmla="*/ 5498926 h 7202466"/>
              <a:gd name="connsiteX3" fmla="*/ 0 w 8066762"/>
              <a:gd name="connsiteY3" fmla="*/ 0 h 7202466"/>
              <a:gd name="connsiteX4" fmla="*/ 8029184 w 8066762"/>
              <a:gd name="connsiteY4" fmla="*/ 2931091 h 7202466"/>
              <a:gd name="connsiteX5" fmla="*/ 8066762 w 8066762"/>
              <a:gd name="connsiteY5" fmla="*/ 7202466 h 7202466"/>
              <a:gd name="connsiteX0" fmla="*/ 8066762 w 8066762"/>
              <a:gd name="connsiteY0" fmla="*/ 7202466 h 7390356"/>
              <a:gd name="connsiteX1" fmla="*/ 2780778 w 8066762"/>
              <a:gd name="connsiteY1" fmla="*/ 7390356 h 7390356"/>
              <a:gd name="connsiteX2" fmla="*/ 263047 w 8066762"/>
              <a:gd name="connsiteY2" fmla="*/ 5498926 h 7390356"/>
              <a:gd name="connsiteX3" fmla="*/ 0 w 8066762"/>
              <a:gd name="connsiteY3" fmla="*/ 0 h 7390356"/>
              <a:gd name="connsiteX4" fmla="*/ 8029184 w 8066762"/>
              <a:gd name="connsiteY4" fmla="*/ 2931091 h 7390356"/>
              <a:gd name="connsiteX5" fmla="*/ 8066762 w 8066762"/>
              <a:gd name="connsiteY5" fmla="*/ 7202466 h 7390356"/>
              <a:gd name="connsiteX0" fmla="*/ 8066762 w 8066762"/>
              <a:gd name="connsiteY0" fmla="*/ 7202466 h 7452986"/>
              <a:gd name="connsiteX1" fmla="*/ 2730674 w 8066762"/>
              <a:gd name="connsiteY1" fmla="*/ 7452986 h 7452986"/>
              <a:gd name="connsiteX2" fmla="*/ 263047 w 8066762"/>
              <a:gd name="connsiteY2" fmla="*/ 5498926 h 7452986"/>
              <a:gd name="connsiteX3" fmla="*/ 0 w 8066762"/>
              <a:gd name="connsiteY3" fmla="*/ 0 h 7452986"/>
              <a:gd name="connsiteX4" fmla="*/ 8029184 w 8066762"/>
              <a:gd name="connsiteY4" fmla="*/ 2931091 h 7452986"/>
              <a:gd name="connsiteX5" fmla="*/ 8066762 w 8066762"/>
              <a:gd name="connsiteY5" fmla="*/ 7202466 h 7452986"/>
              <a:gd name="connsiteX0" fmla="*/ 8004132 w 8004132"/>
              <a:gd name="connsiteY0" fmla="*/ 5736921 h 5987441"/>
              <a:gd name="connsiteX1" fmla="*/ 2668044 w 8004132"/>
              <a:gd name="connsiteY1" fmla="*/ 5987441 h 5987441"/>
              <a:gd name="connsiteX2" fmla="*/ 200417 w 8004132"/>
              <a:gd name="connsiteY2" fmla="*/ 4033381 h 5987441"/>
              <a:gd name="connsiteX3" fmla="*/ 0 w 8004132"/>
              <a:gd name="connsiteY3" fmla="*/ 0 h 5987441"/>
              <a:gd name="connsiteX4" fmla="*/ 7966554 w 8004132"/>
              <a:gd name="connsiteY4" fmla="*/ 1465546 h 5987441"/>
              <a:gd name="connsiteX5" fmla="*/ 8004132 w 8004132"/>
              <a:gd name="connsiteY5" fmla="*/ 5736921 h 5987441"/>
              <a:gd name="connsiteX0" fmla="*/ 8004132 w 8304757"/>
              <a:gd name="connsiteY0" fmla="*/ 5736921 h 5987441"/>
              <a:gd name="connsiteX1" fmla="*/ 2668044 w 8304757"/>
              <a:gd name="connsiteY1" fmla="*/ 5987441 h 5987441"/>
              <a:gd name="connsiteX2" fmla="*/ 200417 w 8304757"/>
              <a:gd name="connsiteY2" fmla="*/ 4033381 h 5987441"/>
              <a:gd name="connsiteX3" fmla="*/ 0 w 8304757"/>
              <a:gd name="connsiteY3" fmla="*/ 0 h 5987441"/>
              <a:gd name="connsiteX4" fmla="*/ 8304757 w 8304757"/>
              <a:gd name="connsiteY4" fmla="*/ 1 h 5987441"/>
              <a:gd name="connsiteX5" fmla="*/ 8004132 w 8304757"/>
              <a:gd name="connsiteY5" fmla="*/ 5736921 h 5987441"/>
              <a:gd name="connsiteX0" fmla="*/ 8329809 w 8329809"/>
              <a:gd name="connsiteY0" fmla="*/ 7052154 h 7052154"/>
              <a:gd name="connsiteX1" fmla="*/ 2668044 w 8329809"/>
              <a:gd name="connsiteY1" fmla="*/ 5987441 h 7052154"/>
              <a:gd name="connsiteX2" fmla="*/ 200417 w 8329809"/>
              <a:gd name="connsiteY2" fmla="*/ 4033381 h 7052154"/>
              <a:gd name="connsiteX3" fmla="*/ 0 w 8329809"/>
              <a:gd name="connsiteY3" fmla="*/ 0 h 7052154"/>
              <a:gd name="connsiteX4" fmla="*/ 8304757 w 8329809"/>
              <a:gd name="connsiteY4" fmla="*/ 1 h 7052154"/>
              <a:gd name="connsiteX5" fmla="*/ 8329809 w 8329809"/>
              <a:gd name="connsiteY5" fmla="*/ 7052154 h 7052154"/>
              <a:gd name="connsiteX0" fmla="*/ 8329809 w 8329809"/>
              <a:gd name="connsiteY0" fmla="*/ 7052154 h 7052154"/>
              <a:gd name="connsiteX1" fmla="*/ 4108537 w 8329809"/>
              <a:gd name="connsiteY1" fmla="*/ 7002049 h 7052154"/>
              <a:gd name="connsiteX2" fmla="*/ 200417 w 8329809"/>
              <a:gd name="connsiteY2" fmla="*/ 4033381 h 7052154"/>
              <a:gd name="connsiteX3" fmla="*/ 0 w 8329809"/>
              <a:gd name="connsiteY3" fmla="*/ 0 h 7052154"/>
              <a:gd name="connsiteX4" fmla="*/ 8304757 w 8329809"/>
              <a:gd name="connsiteY4" fmla="*/ 1 h 7052154"/>
              <a:gd name="connsiteX5" fmla="*/ 8329809 w 8329809"/>
              <a:gd name="connsiteY5" fmla="*/ 7052154 h 7052154"/>
              <a:gd name="connsiteX0" fmla="*/ 8129392 w 8129392"/>
              <a:gd name="connsiteY0" fmla="*/ 7052153 h 7052153"/>
              <a:gd name="connsiteX1" fmla="*/ 3908120 w 8129392"/>
              <a:gd name="connsiteY1" fmla="*/ 7002048 h 7052153"/>
              <a:gd name="connsiteX2" fmla="*/ 0 w 8129392"/>
              <a:gd name="connsiteY2" fmla="*/ 4033380 h 7052153"/>
              <a:gd name="connsiteX3" fmla="*/ 3242579 w 8129392"/>
              <a:gd name="connsiteY3" fmla="*/ 18660 h 7052153"/>
              <a:gd name="connsiteX4" fmla="*/ 8104340 w 8129392"/>
              <a:gd name="connsiteY4" fmla="*/ 0 h 7052153"/>
              <a:gd name="connsiteX5" fmla="*/ 8129392 w 8129392"/>
              <a:gd name="connsiteY5" fmla="*/ 7052153 h 7052153"/>
              <a:gd name="connsiteX0" fmla="*/ 8129392 w 8129392"/>
              <a:gd name="connsiteY0" fmla="*/ 7052153 h 7052153"/>
              <a:gd name="connsiteX1" fmla="*/ 3908120 w 8129392"/>
              <a:gd name="connsiteY1" fmla="*/ 7002048 h 7052153"/>
              <a:gd name="connsiteX2" fmla="*/ 0 w 8129392"/>
              <a:gd name="connsiteY2" fmla="*/ 4033380 h 7052153"/>
              <a:gd name="connsiteX3" fmla="*/ 3382538 w 8129392"/>
              <a:gd name="connsiteY3" fmla="*/ 55982 h 7052153"/>
              <a:gd name="connsiteX4" fmla="*/ 8104340 w 8129392"/>
              <a:gd name="connsiteY4" fmla="*/ 0 h 7052153"/>
              <a:gd name="connsiteX5" fmla="*/ 8129392 w 8129392"/>
              <a:gd name="connsiteY5" fmla="*/ 7052153 h 7052153"/>
              <a:gd name="connsiteX0" fmla="*/ 8129392 w 8129392"/>
              <a:gd name="connsiteY0" fmla="*/ 7052153 h 7052153"/>
              <a:gd name="connsiteX1" fmla="*/ 5391688 w 8129392"/>
              <a:gd name="connsiteY1" fmla="*/ 3493738 h 7052153"/>
              <a:gd name="connsiteX2" fmla="*/ 0 w 8129392"/>
              <a:gd name="connsiteY2" fmla="*/ 4033380 h 7052153"/>
              <a:gd name="connsiteX3" fmla="*/ 3382538 w 8129392"/>
              <a:gd name="connsiteY3" fmla="*/ 55982 h 7052153"/>
              <a:gd name="connsiteX4" fmla="*/ 8104340 w 8129392"/>
              <a:gd name="connsiteY4" fmla="*/ 0 h 7052153"/>
              <a:gd name="connsiteX5" fmla="*/ 8129392 w 8129392"/>
              <a:gd name="connsiteY5" fmla="*/ 7052153 h 7052153"/>
              <a:gd name="connsiteX0" fmla="*/ 8129392 w 8129392"/>
              <a:gd name="connsiteY0" fmla="*/ 7052153 h 7052153"/>
              <a:gd name="connsiteX1" fmla="*/ 8116227 w 8129392"/>
              <a:gd name="connsiteY1" fmla="*/ 3251142 h 7052153"/>
              <a:gd name="connsiteX2" fmla="*/ 0 w 8129392"/>
              <a:gd name="connsiteY2" fmla="*/ 4033380 h 7052153"/>
              <a:gd name="connsiteX3" fmla="*/ 3382538 w 8129392"/>
              <a:gd name="connsiteY3" fmla="*/ 55982 h 7052153"/>
              <a:gd name="connsiteX4" fmla="*/ 8104340 w 8129392"/>
              <a:gd name="connsiteY4" fmla="*/ 0 h 7052153"/>
              <a:gd name="connsiteX5" fmla="*/ 8129392 w 8129392"/>
              <a:gd name="connsiteY5" fmla="*/ 7052153 h 7052153"/>
              <a:gd name="connsiteX0" fmla="*/ 8104340 w 8927176"/>
              <a:gd name="connsiteY0" fmla="*/ 0 h 4033380"/>
              <a:gd name="connsiteX1" fmla="*/ 8116227 w 8927176"/>
              <a:gd name="connsiteY1" fmla="*/ 3251142 h 4033380"/>
              <a:gd name="connsiteX2" fmla="*/ 0 w 8927176"/>
              <a:gd name="connsiteY2" fmla="*/ 4033380 h 4033380"/>
              <a:gd name="connsiteX3" fmla="*/ 3382538 w 8927176"/>
              <a:gd name="connsiteY3" fmla="*/ 55982 h 4033380"/>
              <a:gd name="connsiteX4" fmla="*/ 8104340 w 8927176"/>
              <a:gd name="connsiteY4" fmla="*/ 0 h 4033380"/>
              <a:gd name="connsiteX0" fmla="*/ 8104340 w 8927176"/>
              <a:gd name="connsiteY0" fmla="*/ 0 h 4033380"/>
              <a:gd name="connsiteX1" fmla="*/ 8116227 w 8927176"/>
              <a:gd name="connsiteY1" fmla="*/ 3251142 h 4033380"/>
              <a:gd name="connsiteX2" fmla="*/ 0 w 8927176"/>
              <a:gd name="connsiteY2" fmla="*/ 4033380 h 4033380"/>
              <a:gd name="connsiteX3" fmla="*/ 5929795 w 8927176"/>
              <a:gd name="connsiteY3" fmla="*/ 37320 h 4033380"/>
              <a:gd name="connsiteX4" fmla="*/ 8104340 w 8927176"/>
              <a:gd name="connsiteY4" fmla="*/ 0 h 4033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927176" h="4033380">
                <a:moveTo>
                  <a:pt x="8104340" y="0"/>
                </a:moveTo>
                <a:cubicBezTo>
                  <a:pt x="8893288" y="532527"/>
                  <a:pt x="9466950" y="2578912"/>
                  <a:pt x="8116227" y="3251142"/>
                </a:cubicBezTo>
                <a:lnTo>
                  <a:pt x="0" y="4033380"/>
                </a:lnTo>
                <a:lnTo>
                  <a:pt x="5929795" y="37320"/>
                </a:lnTo>
                <a:lnTo>
                  <a:pt x="810434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6000">
                <a:schemeClr val="accent1"/>
              </a:gs>
              <a:gs pos="50000">
                <a:schemeClr val="accent1">
                  <a:alpha val="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489047F-213D-7F4A-8ACA-451BB650E4DE}"/>
              </a:ext>
            </a:extLst>
          </p:cNvPr>
          <p:cNvCxnSpPr>
            <a:cxnSpLocks/>
            <a:stCxn id="5" idx="1"/>
          </p:cNvCxnSpPr>
          <p:nvPr/>
        </p:nvCxnSpPr>
        <p:spPr>
          <a:xfrm flipV="1">
            <a:off x="4051426" y="3601616"/>
            <a:ext cx="3907586" cy="37147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9C8BC54-1D01-E34B-BB97-FAD92A5942E7}"/>
              </a:ext>
            </a:extLst>
          </p:cNvPr>
          <p:cNvCxnSpPr>
            <a:cxnSpLocks/>
            <a:stCxn id="5" idx="1"/>
          </p:cNvCxnSpPr>
          <p:nvPr/>
        </p:nvCxnSpPr>
        <p:spPr>
          <a:xfrm flipV="1">
            <a:off x="4051426" y="2313992"/>
            <a:ext cx="2535986" cy="165910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52C3F2-2227-CC47-936F-E6B3991845E3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Efficient Diagonal Finding</a:t>
            </a: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8C11D0F-EA79-9745-8F41-C49F7BBCB69E}"/>
              </a:ext>
            </a:extLst>
          </p:cNvPr>
          <p:cNvSpPr/>
          <p:nvPr/>
        </p:nvSpPr>
        <p:spPr>
          <a:xfrm>
            <a:off x="4017722" y="2699953"/>
            <a:ext cx="3505200" cy="2412265"/>
          </a:xfrm>
          <a:custGeom>
            <a:avLst/>
            <a:gdLst>
              <a:gd name="connsiteX0" fmla="*/ 0 w 2186152"/>
              <a:gd name="connsiteY0" fmla="*/ 241737 h 1513489"/>
              <a:gd name="connsiteX1" fmla="*/ 21021 w 2186152"/>
              <a:gd name="connsiteY1" fmla="*/ 798786 h 1513489"/>
              <a:gd name="connsiteX2" fmla="*/ 851338 w 2186152"/>
              <a:gd name="connsiteY2" fmla="*/ 1429406 h 1513489"/>
              <a:gd name="connsiteX3" fmla="*/ 1156138 w 2186152"/>
              <a:gd name="connsiteY3" fmla="*/ 693682 h 1513489"/>
              <a:gd name="connsiteX4" fmla="*/ 2186152 w 2186152"/>
              <a:gd name="connsiteY4" fmla="*/ 1513489 h 1513489"/>
              <a:gd name="connsiteX5" fmla="*/ 1839311 w 2186152"/>
              <a:gd name="connsiteY5" fmla="*/ 294289 h 1513489"/>
              <a:gd name="connsiteX6" fmla="*/ 1608083 w 2186152"/>
              <a:gd name="connsiteY6" fmla="*/ 620110 h 1513489"/>
              <a:gd name="connsiteX7" fmla="*/ 1240221 w 2186152"/>
              <a:gd name="connsiteY7" fmla="*/ 0 h 1513489"/>
              <a:gd name="connsiteX8" fmla="*/ 409904 w 2186152"/>
              <a:gd name="connsiteY8" fmla="*/ 346841 h 1513489"/>
              <a:gd name="connsiteX9" fmla="*/ 0 w 2186152"/>
              <a:gd name="connsiteY9" fmla="*/ 241737 h 1513489"/>
              <a:gd name="connsiteX0" fmla="*/ 0 w 2186152"/>
              <a:gd name="connsiteY0" fmla="*/ 241737 h 1513489"/>
              <a:gd name="connsiteX1" fmla="*/ 21021 w 2186152"/>
              <a:gd name="connsiteY1" fmla="*/ 798786 h 1513489"/>
              <a:gd name="connsiteX2" fmla="*/ 851338 w 2186152"/>
              <a:gd name="connsiteY2" fmla="*/ 1429406 h 1513489"/>
              <a:gd name="connsiteX3" fmla="*/ 1156138 w 2186152"/>
              <a:gd name="connsiteY3" fmla="*/ 693682 h 1513489"/>
              <a:gd name="connsiteX4" fmla="*/ 2186152 w 2186152"/>
              <a:gd name="connsiteY4" fmla="*/ 1513489 h 1513489"/>
              <a:gd name="connsiteX5" fmla="*/ 1839311 w 2186152"/>
              <a:gd name="connsiteY5" fmla="*/ 294289 h 1513489"/>
              <a:gd name="connsiteX6" fmla="*/ 1616396 w 2186152"/>
              <a:gd name="connsiteY6" fmla="*/ 669987 h 1513489"/>
              <a:gd name="connsiteX7" fmla="*/ 1240221 w 2186152"/>
              <a:gd name="connsiteY7" fmla="*/ 0 h 1513489"/>
              <a:gd name="connsiteX8" fmla="*/ 409904 w 2186152"/>
              <a:gd name="connsiteY8" fmla="*/ 346841 h 1513489"/>
              <a:gd name="connsiteX9" fmla="*/ 0 w 2186152"/>
              <a:gd name="connsiteY9" fmla="*/ 241737 h 1513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6152" h="1513489">
                <a:moveTo>
                  <a:pt x="0" y="241737"/>
                </a:moveTo>
                <a:lnTo>
                  <a:pt x="21021" y="798786"/>
                </a:lnTo>
                <a:lnTo>
                  <a:pt x="851338" y="1429406"/>
                </a:lnTo>
                <a:lnTo>
                  <a:pt x="1156138" y="693682"/>
                </a:lnTo>
                <a:lnTo>
                  <a:pt x="2186152" y="1513489"/>
                </a:lnTo>
                <a:lnTo>
                  <a:pt x="1839311" y="294289"/>
                </a:lnTo>
                <a:lnTo>
                  <a:pt x="1616396" y="669987"/>
                </a:lnTo>
                <a:lnTo>
                  <a:pt x="1240221" y="0"/>
                </a:lnTo>
                <a:lnTo>
                  <a:pt x="409904" y="346841"/>
                </a:lnTo>
                <a:lnTo>
                  <a:pt x="0" y="241737"/>
                </a:lnTo>
                <a:close/>
              </a:path>
            </a:pathLst>
          </a:cu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82352F8-3DF3-3443-8962-24928347F058}"/>
              </a:ext>
            </a:extLst>
          </p:cNvPr>
          <p:cNvCxnSpPr>
            <a:cxnSpLocks/>
            <a:stCxn id="5" idx="8"/>
            <a:endCxn id="5" idx="1"/>
          </p:cNvCxnSpPr>
          <p:nvPr/>
        </p:nvCxnSpPr>
        <p:spPr>
          <a:xfrm flipH="1">
            <a:off x="4051426" y="3252763"/>
            <a:ext cx="623522" cy="720330"/>
          </a:xfrm>
          <a:prstGeom prst="line">
            <a:avLst/>
          </a:prstGeom>
          <a:ln w="53975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F89D308-9D89-6540-968E-B30DA4986C81}"/>
              </a:ext>
            </a:extLst>
          </p:cNvPr>
          <p:cNvCxnSpPr>
            <a:cxnSpLocks/>
            <a:stCxn id="5" idx="3"/>
            <a:endCxn id="5" idx="1"/>
          </p:cNvCxnSpPr>
          <p:nvPr/>
        </p:nvCxnSpPr>
        <p:spPr>
          <a:xfrm flipH="1">
            <a:off x="4051426" y="3805574"/>
            <a:ext cx="1820007" cy="167519"/>
          </a:xfrm>
          <a:prstGeom prst="line">
            <a:avLst/>
          </a:prstGeom>
          <a:ln w="53975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120B711-65E3-C74F-A08D-4318B1676424}"/>
              </a:ext>
            </a:extLst>
          </p:cNvPr>
          <p:cNvCxnSpPr>
            <a:cxnSpLocks/>
            <a:stCxn id="5" idx="7"/>
            <a:endCxn id="5" idx="1"/>
          </p:cNvCxnSpPr>
          <p:nvPr/>
        </p:nvCxnSpPr>
        <p:spPr>
          <a:xfrm flipH="1">
            <a:off x="4051426" y="2699953"/>
            <a:ext cx="1954823" cy="1273140"/>
          </a:xfrm>
          <a:prstGeom prst="line">
            <a:avLst/>
          </a:prstGeom>
          <a:ln w="53975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611FC98-BEF2-9747-A0F9-29BCC7ADCDB5}"/>
              </a:ext>
            </a:extLst>
          </p:cNvPr>
          <p:cNvCxnSpPr>
            <a:cxnSpLocks/>
            <a:stCxn id="5" idx="6"/>
            <a:endCxn id="5" idx="1"/>
          </p:cNvCxnSpPr>
          <p:nvPr/>
        </p:nvCxnSpPr>
        <p:spPr>
          <a:xfrm flipH="1">
            <a:off x="4051426" y="3767808"/>
            <a:ext cx="2557969" cy="205285"/>
          </a:xfrm>
          <a:prstGeom prst="line">
            <a:avLst/>
          </a:prstGeom>
          <a:ln w="53975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83200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>
            <a:extLst>
              <a:ext uri="{FF2B5EF4-FFF2-40B4-BE49-F238E27FC236}">
                <a16:creationId xmlns:a16="http://schemas.microsoft.com/office/drawing/2014/main" id="{1DE86A0F-BF78-A544-879D-BC2344E4CCC9}"/>
              </a:ext>
            </a:extLst>
          </p:cNvPr>
          <p:cNvSpPr/>
          <p:nvPr/>
        </p:nvSpPr>
        <p:spPr>
          <a:xfrm>
            <a:off x="4083486" y="3207303"/>
            <a:ext cx="8122488" cy="782238"/>
          </a:xfrm>
          <a:custGeom>
            <a:avLst/>
            <a:gdLst>
              <a:gd name="connsiteX0" fmla="*/ 7928976 w 7928976"/>
              <a:gd name="connsiteY0" fmla="*/ 4271375 h 4271375"/>
              <a:gd name="connsiteX1" fmla="*/ 2267211 w 7928976"/>
              <a:gd name="connsiteY1" fmla="*/ 4271375 h 4271375"/>
              <a:gd name="connsiteX2" fmla="*/ 125261 w 7928976"/>
              <a:gd name="connsiteY2" fmla="*/ 2567835 h 4271375"/>
              <a:gd name="connsiteX3" fmla="*/ 0 w 7928976"/>
              <a:gd name="connsiteY3" fmla="*/ 889348 h 4271375"/>
              <a:gd name="connsiteX4" fmla="*/ 7891398 w 7928976"/>
              <a:gd name="connsiteY4" fmla="*/ 0 h 4271375"/>
              <a:gd name="connsiteX5" fmla="*/ 7928976 w 7928976"/>
              <a:gd name="connsiteY5" fmla="*/ 4271375 h 4271375"/>
              <a:gd name="connsiteX0" fmla="*/ 7903924 w 7903924"/>
              <a:gd name="connsiteY0" fmla="*/ 4271375 h 4271375"/>
              <a:gd name="connsiteX1" fmla="*/ 2242159 w 7903924"/>
              <a:gd name="connsiteY1" fmla="*/ 4271375 h 4271375"/>
              <a:gd name="connsiteX2" fmla="*/ 100209 w 7903924"/>
              <a:gd name="connsiteY2" fmla="*/ 2567835 h 4271375"/>
              <a:gd name="connsiteX3" fmla="*/ 0 w 7903924"/>
              <a:gd name="connsiteY3" fmla="*/ 563671 h 4271375"/>
              <a:gd name="connsiteX4" fmla="*/ 7866346 w 7903924"/>
              <a:gd name="connsiteY4" fmla="*/ 0 h 4271375"/>
              <a:gd name="connsiteX5" fmla="*/ 7903924 w 7903924"/>
              <a:gd name="connsiteY5" fmla="*/ 4271375 h 4271375"/>
              <a:gd name="connsiteX0" fmla="*/ 8016658 w 8016658"/>
              <a:gd name="connsiteY0" fmla="*/ 4709786 h 4709786"/>
              <a:gd name="connsiteX1" fmla="*/ 2354893 w 8016658"/>
              <a:gd name="connsiteY1" fmla="*/ 4709786 h 4709786"/>
              <a:gd name="connsiteX2" fmla="*/ 212943 w 8016658"/>
              <a:gd name="connsiteY2" fmla="*/ 3006246 h 4709786"/>
              <a:gd name="connsiteX3" fmla="*/ 0 w 8016658"/>
              <a:gd name="connsiteY3" fmla="*/ 0 h 4709786"/>
              <a:gd name="connsiteX4" fmla="*/ 7979080 w 8016658"/>
              <a:gd name="connsiteY4" fmla="*/ 438411 h 4709786"/>
              <a:gd name="connsiteX5" fmla="*/ 8016658 w 8016658"/>
              <a:gd name="connsiteY5" fmla="*/ 4709786 h 4709786"/>
              <a:gd name="connsiteX0" fmla="*/ 8054236 w 8054236"/>
              <a:gd name="connsiteY0" fmla="*/ 5824603 h 5824603"/>
              <a:gd name="connsiteX1" fmla="*/ 2392471 w 8054236"/>
              <a:gd name="connsiteY1" fmla="*/ 5824603 h 5824603"/>
              <a:gd name="connsiteX2" fmla="*/ 250521 w 8054236"/>
              <a:gd name="connsiteY2" fmla="*/ 4121063 h 5824603"/>
              <a:gd name="connsiteX3" fmla="*/ 0 w 8054236"/>
              <a:gd name="connsiteY3" fmla="*/ 0 h 5824603"/>
              <a:gd name="connsiteX4" fmla="*/ 8016658 w 8054236"/>
              <a:gd name="connsiteY4" fmla="*/ 1553228 h 5824603"/>
              <a:gd name="connsiteX5" fmla="*/ 8054236 w 8054236"/>
              <a:gd name="connsiteY5" fmla="*/ 5824603 h 5824603"/>
              <a:gd name="connsiteX0" fmla="*/ 8066762 w 8066762"/>
              <a:gd name="connsiteY0" fmla="*/ 7202466 h 7202466"/>
              <a:gd name="connsiteX1" fmla="*/ 2404997 w 8066762"/>
              <a:gd name="connsiteY1" fmla="*/ 7202466 h 7202466"/>
              <a:gd name="connsiteX2" fmla="*/ 263047 w 8066762"/>
              <a:gd name="connsiteY2" fmla="*/ 5498926 h 7202466"/>
              <a:gd name="connsiteX3" fmla="*/ 0 w 8066762"/>
              <a:gd name="connsiteY3" fmla="*/ 0 h 7202466"/>
              <a:gd name="connsiteX4" fmla="*/ 8029184 w 8066762"/>
              <a:gd name="connsiteY4" fmla="*/ 2931091 h 7202466"/>
              <a:gd name="connsiteX5" fmla="*/ 8066762 w 8066762"/>
              <a:gd name="connsiteY5" fmla="*/ 7202466 h 7202466"/>
              <a:gd name="connsiteX0" fmla="*/ 8066762 w 8066762"/>
              <a:gd name="connsiteY0" fmla="*/ 7202466 h 7390356"/>
              <a:gd name="connsiteX1" fmla="*/ 2780778 w 8066762"/>
              <a:gd name="connsiteY1" fmla="*/ 7390356 h 7390356"/>
              <a:gd name="connsiteX2" fmla="*/ 263047 w 8066762"/>
              <a:gd name="connsiteY2" fmla="*/ 5498926 h 7390356"/>
              <a:gd name="connsiteX3" fmla="*/ 0 w 8066762"/>
              <a:gd name="connsiteY3" fmla="*/ 0 h 7390356"/>
              <a:gd name="connsiteX4" fmla="*/ 8029184 w 8066762"/>
              <a:gd name="connsiteY4" fmla="*/ 2931091 h 7390356"/>
              <a:gd name="connsiteX5" fmla="*/ 8066762 w 8066762"/>
              <a:gd name="connsiteY5" fmla="*/ 7202466 h 7390356"/>
              <a:gd name="connsiteX0" fmla="*/ 8066762 w 8066762"/>
              <a:gd name="connsiteY0" fmla="*/ 7202466 h 7452986"/>
              <a:gd name="connsiteX1" fmla="*/ 2730674 w 8066762"/>
              <a:gd name="connsiteY1" fmla="*/ 7452986 h 7452986"/>
              <a:gd name="connsiteX2" fmla="*/ 263047 w 8066762"/>
              <a:gd name="connsiteY2" fmla="*/ 5498926 h 7452986"/>
              <a:gd name="connsiteX3" fmla="*/ 0 w 8066762"/>
              <a:gd name="connsiteY3" fmla="*/ 0 h 7452986"/>
              <a:gd name="connsiteX4" fmla="*/ 8029184 w 8066762"/>
              <a:gd name="connsiteY4" fmla="*/ 2931091 h 7452986"/>
              <a:gd name="connsiteX5" fmla="*/ 8066762 w 8066762"/>
              <a:gd name="connsiteY5" fmla="*/ 7202466 h 7452986"/>
              <a:gd name="connsiteX0" fmla="*/ 8004132 w 8004132"/>
              <a:gd name="connsiteY0" fmla="*/ 5736921 h 5987441"/>
              <a:gd name="connsiteX1" fmla="*/ 2668044 w 8004132"/>
              <a:gd name="connsiteY1" fmla="*/ 5987441 h 5987441"/>
              <a:gd name="connsiteX2" fmla="*/ 200417 w 8004132"/>
              <a:gd name="connsiteY2" fmla="*/ 4033381 h 5987441"/>
              <a:gd name="connsiteX3" fmla="*/ 0 w 8004132"/>
              <a:gd name="connsiteY3" fmla="*/ 0 h 5987441"/>
              <a:gd name="connsiteX4" fmla="*/ 7966554 w 8004132"/>
              <a:gd name="connsiteY4" fmla="*/ 1465546 h 5987441"/>
              <a:gd name="connsiteX5" fmla="*/ 8004132 w 8004132"/>
              <a:gd name="connsiteY5" fmla="*/ 5736921 h 5987441"/>
              <a:gd name="connsiteX0" fmla="*/ 8004132 w 8304757"/>
              <a:gd name="connsiteY0" fmla="*/ 5736921 h 5987441"/>
              <a:gd name="connsiteX1" fmla="*/ 2668044 w 8304757"/>
              <a:gd name="connsiteY1" fmla="*/ 5987441 h 5987441"/>
              <a:gd name="connsiteX2" fmla="*/ 200417 w 8304757"/>
              <a:gd name="connsiteY2" fmla="*/ 4033381 h 5987441"/>
              <a:gd name="connsiteX3" fmla="*/ 0 w 8304757"/>
              <a:gd name="connsiteY3" fmla="*/ 0 h 5987441"/>
              <a:gd name="connsiteX4" fmla="*/ 8304757 w 8304757"/>
              <a:gd name="connsiteY4" fmla="*/ 1 h 5987441"/>
              <a:gd name="connsiteX5" fmla="*/ 8004132 w 8304757"/>
              <a:gd name="connsiteY5" fmla="*/ 5736921 h 5987441"/>
              <a:gd name="connsiteX0" fmla="*/ 8329809 w 8329809"/>
              <a:gd name="connsiteY0" fmla="*/ 7052154 h 7052154"/>
              <a:gd name="connsiteX1" fmla="*/ 2668044 w 8329809"/>
              <a:gd name="connsiteY1" fmla="*/ 5987441 h 7052154"/>
              <a:gd name="connsiteX2" fmla="*/ 200417 w 8329809"/>
              <a:gd name="connsiteY2" fmla="*/ 4033381 h 7052154"/>
              <a:gd name="connsiteX3" fmla="*/ 0 w 8329809"/>
              <a:gd name="connsiteY3" fmla="*/ 0 h 7052154"/>
              <a:gd name="connsiteX4" fmla="*/ 8304757 w 8329809"/>
              <a:gd name="connsiteY4" fmla="*/ 1 h 7052154"/>
              <a:gd name="connsiteX5" fmla="*/ 8329809 w 8329809"/>
              <a:gd name="connsiteY5" fmla="*/ 7052154 h 7052154"/>
              <a:gd name="connsiteX0" fmla="*/ 8329809 w 8329809"/>
              <a:gd name="connsiteY0" fmla="*/ 7052154 h 7052154"/>
              <a:gd name="connsiteX1" fmla="*/ 4108537 w 8329809"/>
              <a:gd name="connsiteY1" fmla="*/ 7002049 h 7052154"/>
              <a:gd name="connsiteX2" fmla="*/ 200417 w 8329809"/>
              <a:gd name="connsiteY2" fmla="*/ 4033381 h 7052154"/>
              <a:gd name="connsiteX3" fmla="*/ 0 w 8329809"/>
              <a:gd name="connsiteY3" fmla="*/ 0 h 7052154"/>
              <a:gd name="connsiteX4" fmla="*/ 8304757 w 8329809"/>
              <a:gd name="connsiteY4" fmla="*/ 1 h 7052154"/>
              <a:gd name="connsiteX5" fmla="*/ 8329809 w 8329809"/>
              <a:gd name="connsiteY5" fmla="*/ 7052154 h 7052154"/>
              <a:gd name="connsiteX0" fmla="*/ 8129392 w 8129392"/>
              <a:gd name="connsiteY0" fmla="*/ 7052153 h 7052153"/>
              <a:gd name="connsiteX1" fmla="*/ 3908120 w 8129392"/>
              <a:gd name="connsiteY1" fmla="*/ 7002048 h 7052153"/>
              <a:gd name="connsiteX2" fmla="*/ 0 w 8129392"/>
              <a:gd name="connsiteY2" fmla="*/ 4033380 h 7052153"/>
              <a:gd name="connsiteX3" fmla="*/ 3242579 w 8129392"/>
              <a:gd name="connsiteY3" fmla="*/ 18660 h 7052153"/>
              <a:gd name="connsiteX4" fmla="*/ 8104340 w 8129392"/>
              <a:gd name="connsiteY4" fmla="*/ 0 h 7052153"/>
              <a:gd name="connsiteX5" fmla="*/ 8129392 w 8129392"/>
              <a:gd name="connsiteY5" fmla="*/ 7052153 h 7052153"/>
              <a:gd name="connsiteX0" fmla="*/ 8129392 w 8129392"/>
              <a:gd name="connsiteY0" fmla="*/ 7052153 h 7052153"/>
              <a:gd name="connsiteX1" fmla="*/ 3908120 w 8129392"/>
              <a:gd name="connsiteY1" fmla="*/ 7002048 h 7052153"/>
              <a:gd name="connsiteX2" fmla="*/ 0 w 8129392"/>
              <a:gd name="connsiteY2" fmla="*/ 4033380 h 7052153"/>
              <a:gd name="connsiteX3" fmla="*/ 3382538 w 8129392"/>
              <a:gd name="connsiteY3" fmla="*/ 55982 h 7052153"/>
              <a:gd name="connsiteX4" fmla="*/ 8104340 w 8129392"/>
              <a:gd name="connsiteY4" fmla="*/ 0 h 7052153"/>
              <a:gd name="connsiteX5" fmla="*/ 8129392 w 8129392"/>
              <a:gd name="connsiteY5" fmla="*/ 7052153 h 7052153"/>
              <a:gd name="connsiteX0" fmla="*/ 8129392 w 8129392"/>
              <a:gd name="connsiteY0" fmla="*/ 7052153 h 7052153"/>
              <a:gd name="connsiteX1" fmla="*/ 5391688 w 8129392"/>
              <a:gd name="connsiteY1" fmla="*/ 3493738 h 7052153"/>
              <a:gd name="connsiteX2" fmla="*/ 0 w 8129392"/>
              <a:gd name="connsiteY2" fmla="*/ 4033380 h 7052153"/>
              <a:gd name="connsiteX3" fmla="*/ 3382538 w 8129392"/>
              <a:gd name="connsiteY3" fmla="*/ 55982 h 7052153"/>
              <a:gd name="connsiteX4" fmla="*/ 8104340 w 8129392"/>
              <a:gd name="connsiteY4" fmla="*/ 0 h 7052153"/>
              <a:gd name="connsiteX5" fmla="*/ 8129392 w 8129392"/>
              <a:gd name="connsiteY5" fmla="*/ 7052153 h 7052153"/>
              <a:gd name="connsiteX0" fmla="*/ 8129392 w 8129392"/>
              <a:gd name="connsiteY0" fmla="*/ 7052153 h 7052153"/>
              <a:gd name="connsiteX1" fmla="*/ 8116227 w 8129392"/>
              <a:gd name="connsiteY1" fmla="*/ 3251142 h 7052153"/>
              <a:gd name="connsiteX2" fmla="*/ 0 w 8129392"/>
              <a:gd name="connsiteY2" fmla="*/ 4033380 h 7052153"/>
              <a:gd name="connsiteX3" fmla="*/ 3382538 w 8129392"/>
              <a:gd name="connsiteY3" fmla="*/ 55982 h 7052153"/>
              <a:gd name="connsiteX4" fmla="*/ 8104340 w 8129392"/>
              <a:gd name="connsiteY4" fmla="*/ 0 h 7052153"/>
              <a:gd name="connsiteX5" fmla="*/ 8129392 w 8129392"/>
              <a:gd name="connsiteY5" fmla="*/ 7052153 h 7052153"/>
              <a:gd name="connsiteX0" fmla="*/ 8104340 w 8927176"/>
              <a:gd name="connsiteY0" fmla="*/ 0 h 4033380"/>
              <a:gd name="connsiteX1" fmla="*/ 8116227 w 8927176"/>
              <a:gd name="connsiteY1" fmla="*/ 3251142 h 4033380"/>
              <a:gd name="connsiteX2" fmla="*/ 0 w 8927176"/>
              <a:gd name="connsiteY2" fmla="*/ 4033380 h 4033380"/>
              <a:gd name="connsiteX3" fmla="*/ 3382538 w 8927176"/>
              <a:gd name="connsiteY3" fmla="*/ 55982 h 4033380"/>
              <a:gd name="connsiteX4" fmla="*/ 8104340 w 8927176"/>
              <a:gd name="connsiteY4" fmla="*/ 0 h 4033380"/>
              <a:gd name="connsiteX0" fmla="*/ 8104340 w 8927176"/>
              <a:gd name="connsiteY0" fmla="*/ 0 h 4033380"/>
              <a:gd name="connsiteX1" fmla="*/ 8116227 w 8927176"/>
              <a:gd name="connsiteY1" fmla="*/ 3251142 h 4033380"/>
              <a:gd name="connsiteX2" fmla="*/ 0 w 8927176"/>
              <a:gd name="connsiteY2" fmla="*/ 4033380 h 4033380"/>
              <a:gd name="connsiteX3" fmla="*/ 5929795 w 8927176"/>
              <a:gd name="connsiteY3" fmla="*/ 37320 h 4033380"/>
              <a:gd name="connsiteX4" fmla="*/ 8104340 w 8927176"/>
              <a:gd name="connsiteY4" fmla="*/ 0 h 4033380"/>
              <a:gd name="connsiteX0" fmla="*/ 8104340 w 8927176"/>
              <a:gd name="connsiteY0" fmla="*/ 0 h 4033380"/>
              <a:gd name="connsiteX1" fmla="*/ 8116227 w 8927176"/>
              <a:gd name="connsiteY1" fmla="*/ 3251142 h 4033380"/>
              <a:gd name="connsiteX2" fmla="*/ 0 w 8927176"/>
              <a:gd name="connsiteY2" fmla="*/ 4033380 h 4033380"/>
              <a:gd name="connsiteX3" fmla="*/ 6769550 w 8927176"/>
              <a:gd name="connsiteY3" fmla="*/ 3508307 h 4033380"/>
              <a:gd name="connsiteX4" fmla="*/ 8104340 w 8927176"/>
              <a:gd name="connsiteY4" fmla="*/ 0 h 4033380"/>
              <a:gd name="connsiteX0" fmla="*/ 6769550 w 8116227"/>
              <a:gd name="connsiteY0" fmla="*/ 257165 h 782238"/>
              <a:gd name="connsiteX1" fmla="*/ 8116227 w 8116227"/>
              <a:gd name="connsiteY1" fmla="*/ 0 h 782238"/>
              <a:gd name="connsiteX2" fmla="*/ 0 w 8116227"/>
              <a:gd name="connsiteY2" fmla="*/ 782238 h 782238"/>
              <a:gd name="connsiteX3" fmla="*/ 6769550 w 8116227"/>
              <a:gd name="connsiteY3" fmla="*/ 257165 h 782238"/>
              <a:gd name="connsiteX0" fmla="*/ 8122488 w 8122488"/>
              <a:gd name="connsiteY0" fmla="*/ 145197 h 782238"/>
              <a:gd name="connsiteX1" fmla="*/ 8116227 w 8122488"/>
              <a:gd name="connsiteY1" fmla="*/ 0 h 782238"/>
              <a:gd name="connsiteX2" fmla="*/ 0 w 8122488"/>
              <a:gd name="connsiteY2" fmla="*/ 782238 h 782238"/>
              <a:gd name="connsiteX3" fmla="*/ 8122488 w 8122488"/>
              <a:gd name="connsiteY3" fmla="*/ 145197 h 782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22488" h="782238">
                <a:moveTo>
                  <a:pt x="8122488" y="145197"/>
                </a:moveTo>
                <a:lnTo>
                  <a:pt x="8116227" y="0"/>
                </a:lnTo>
                <a:lnTo>
                  <a:pt x="0" y="782238"/>
                </a:lnTo>
                <a:lnTo>
                  <a:pt x="8122488" y="145197"/>
                </a:lnTo>
                <a:close/>
              </a:path>
            </a:pathLst>
          </a:custGeom>
          <a:gradFill>
            <a:gsLst>
              <a:gs pos="0">
                <a:srgbClr val="FF0000"/>
              </a:gs>
              <a:gs pos="24000">
                <a:srgbClr val="FF0000"/>
              </a:gs>
              <a:gs pos="78000">
                <a:srgbClr val="FF0000">
                  <a:alpha val="0"/>
                </a:srgb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489047F-213D-7F4A-8ACA-451BB650E4DE}"/>
              </a:ext>
            </a:extLst>
          </p:cNvPr>
          <p:cNvCxnSpPr>
            <a:cxnSpLocks/>
            <a:stCxn id="5" idx="1"/>
          </p:cNvCxnSpPr>
          <p:nvPr/>
        </p:nvCxnSpPr>
        <p:spPr>
          <a:xfrm flipV="1">
            <a:off x="4051426" y="3601616"/>
            <a:ext cx="3907586" cy="37147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9C8BC54-1D01-E34B-BB97-FAD92A5942E7}"/>
              </a:ext>
            </a:extLst>
          </p:cNvPr>
          <p:cNvCxnSpPr>
            <a:cxnSpLocks/>
            <a:stCxn id="5" idx="1"/>
          </p:cNvCxnSpPr>
          <p:nvPr/>
        </p:nvCxnSpPr>
        <p:spPr>
          <a:xfrm flipV="1">
            <a:off x="4051426" y="3638939"/>
            <a:ext cx="4374117" cy="33415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52C3F2-2227-CC47-936F-E6B3991845E3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Efficient Diagonal Finding</a:t>
            </a: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8C11D0F-EA79-9745-8F41-C49F7BBCB69E}"/>
              </a:ext>
            </a:extLst>
          </p:cNvPr>
          <p:cNvSpPr/>
          <p:nvPr/>
        </p:nvSpPr>
        <p:spPr>
          <a:xfrm>
            <a:off x="4017722" y="2699953"/>
            <a:ext cx="3505200" cy="2412265"/>
          </a:xfrm>
          <a:custGeom>
            <a:avLst/>
            <a:gdLst>
              <a:gd name="connsiteX0" fmla="*/ 0 w 2186152"/>
              <a:gd name="connsiteY0" fmla="*/ 241737 h 1513489"/>
              <a:gd name="connsiteX1" fmla="*/ 21021 w 2186152"/>
              <a:gd name="connsiteY1" fmla="*/ 798786 h 1513489"/>
              <a:gd name="connsiteX2" fmla="*/ 851338 w 2186152"/>
              <a:gd name="connsiteY2" fmla="*/ 1429406 h 1513489"/>
              <a:gd name="connsiteX3" fmla="*/ 1156138 w 2186152"/>
              <a:gd name="connsiteY3" fmla="*/ 693682 h 1513489"/>
              <a:gd name="connsiteX4" fmla="*/ 2186152 w 2186152"/>
              <a:gd name="connsiteY4" fmla="*/ 1513489 h 1513489"/>
              <a:gd name="connsiteX5" fmla="*/ 1839311 w 2186152"/>
              <a:gd name="connsiteY5" fmla="*/ 294289 h 1513489"/>
              <a:gd name="connsiteX6" fmla="*/ 1608083 w 2186152"/>
              <a:gd name="connsiteY6" fmla="*/ 620110 h 1513489"/>
              <a:gd name="connsiteX7" fmla="*/ 1240221 w 2186152"/>
              <a:gd name="connsiteY7" fmla="*/ 0 h 1513489"/>
              <a:gd name="connsiteX8" fmla="*/ 409904 w 2186152"/>
              <a:gd name="connsiteY8" fmla="*/ 346841 h 1513489"/>
              <a:gd name="connsiteX9" fmla="*/ 0 w 2186152"/>
              <a:gd name="connsiteY9" fmla="*/ 241737 h 1513489"/>
              <a:gd name="connsiteX0" fmla="*/ 0 w 2186152"/>
              <a:gd name="connsiteY0" fmla="*/ 241737 h 1513489"/>
              <a:gd name="connsiteX1" fmla="*/ 21021 w 2186152"/>
              <a:gd name="connsiteY1" fmla="*/ 798786 h 1513489"/>
              <a:gd name="connsiteX2" fmla="*/ 851338 w 2186152"/>
              <a:gd name="connsiteY2" fmla="*/ 1429406 h 1513489"/>
              <a:gd name="connsiteX3" fmla="*/ 1156138 w 2186152"/>
              <a:gd name="connsiteY3" fmla="*/ 693682 h 1513489"/>
              <a:gd name="connsiteX4" fmla="*/ 2186152 w 2186152"/>
              <a:gd name="connsiteY4" fmla="*/ 1513489 h 1513489"/>
              <a:gd name="connsiteX5" fmla="*/ 1839311 w 2186152"/>
              <a:gd name="connsiteY5" fmla="*/ 294289 h 1513489"/>
              <a:gd name="connsiteX6" fmla="*/ 1616396 w 2186152"/>
              <a:gd name="connsiteY6" fmla="*/ 669987 h 1513489"/>
              <a:gd name="connsiteX7" fmla="*/ 1240221 w 2186152"/>
              <a:gd name="connsiteY7" fmla="*/ 0 h 1513489"/>
              <a:gd name="connsiteX8" fmla="*/ 409904 w 2186152"/>
              <a:gd name="connsiteY8" fmla="*/ 346841 h 1513489"/>
              <a:gd name="connsiteX9" fmla="*/ 0 w 2186152"/>
              <a:gd name="connsiteY9" fmla="*/ 241737 h 1513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6152" h="1513489">
                <a:moveTo>
                  <a:pt x="0" y="241737"/>
                </a:moveTo>
                <a:lnTo>
                  <a:pt x="21021" y="798786"/>
                </a:lnTo>
                <a:lnTo>
                  <a:pt x="851338" y="1429406"/>
                </a:lnTo>
                <a:lnTo>
                  <a:pt x="1156138" y="693682"/>
                </a:lnTo>
                <a:lnTo>
                  <a:pt x="2186152" y="1513489"/>
                </a:lnTo>
                <a:lnTo>
                  <a:pt x="1839311" y="294289"/>
                </a:lnTo>
                <a:lnTo>
                  <a:pt x="1616396" y="669987"/>
                </a:lnTo>
                <a:lnTo>
                  <a:pt x="1240221" y="0"/>
                </a:lnTo>
                <a:lnTo>
                  <a:pt x="409904" y="346841"/>
                </a:lnTo>
                <a:lnTo>
                  <a:pt x="0" y="241737"/>
                </a:lnTo>
                <a:close/>
              </a:path>
            </a:pathLst>
          </a:cu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82352F8-3DF3-3443-8962-24928347F058}"/>
              </a:ext>
            </a:extLst>
          </p:cNvPr>
          <p:cNvCxnSpPr>
            <a:cxnSpLocks/>
            <a:stCxn id="5" idx="8"/>
            <a:endCxn id="5" idx="1"/>
          </p:cNvCxnSpPr>
          <p:nvPr/>
        </p:nvCxnSpPr>
        <p:spPr>
          <a:xfrm flipH="1">
            <a:off x="4051426" y="3252763"/>
            <a:ext cx="623522" cy="720330"/>
          </a:xfrm>
          <a:prstGeom prst="line">
            <a:avLst/>
          </a:prstGeom>
          <a:ln w="53975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F89D308-9D89-6540-968E-B30DA4986C81}"/>
              </a:ext>
            </a:extLst>
          </p:cNvPr>
          <p:cNvCxnSpPr>
            <a:cxnSpLocks/>
            <a:stCxn id="5" idx="3"/>
            <a:endCxn id="5" idx="1"/>
          </p:cNvCxnSpPr>
          <p:nvPr/>
        </p:nvCxnSpPr>
        <p:spPr>
          <a:xfrm flipH="1">
            <a:off x="4051426" y="3805574"/>
            <a:ext cx="1820007" cy="167519"/>
          </a:xfrm>
          <a:prstGeom prst="line">
            <a:avLst/>
          </a:prstGeom>
          <a:ln w="53975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120B711-65E3-C74F-A08D-4318B1676424}"/>
              </a:ext>
            </a:extLst>
          </p:cNvPr>
          <p:cNvCxnSpPr>
            <a:cxnSpLocks/>
            <a:stCxn id="5" idx="7"/>
            <a:endCxn id="5" idx="1"/>
          </p:cNvCxnSpPr>
          <p:nvPr/>
        </p:nvCxnSpPr>
        <p:spPr>
          <a:xfrm flipH="1">
            <a:off x="4051426" y="2699953"/>
            <a:ext cx="1954823" cy="1273140"/>
          </a:xfrm>
          <a:prstGeom prst="line">
            <a:avLst/>
          </a:prstGeom>
          <a:ln w="53975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4596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657987" y="1205309"/>
            <a:ext cx="4639778" cy="4824960"/>
          </a:xfrm>
        </p:spPr>
        <p:txBody>
          <a:bodyPr/>
          <a:lstStyle/>
          <a:p>
            <a:r>
              <a:rPr lang="en-US" b="1" dirty="0"/>
              <a:t>Polygon</a:t>
            </a:r>
            <a:r>
              <a:rPr lang="en-US" dirty="0"/>
              <a:t> is a </a:t>
            </a:r>
            <a:r>
              <a:rPr lang="en-US" u="sng" dirty="0"/>
              <a:t>region</a:t>
            </a:r>
            <a:r>
              <a:rPr lang="en-US" dirty="0"/>
              <a:t> of a plane bounded by a </a:t>
            </a:r>
            <a:r>
              <a:rPr lang="en-US" u="sng" dirty="0"/>
              <a:t>finite collection</a:t>
            </a:r>
            <a:r>
              <a:rPr lang="en-US" dirty="0"/>
              <a:t> of line segments forming a </a:t>
            </a:r>
            <a:r>
              <a:rPr lang="en-US" u="sng" dirty="0"/>
              <a:t>simple closed</a:t>
            </a:r>
            <a:r>
              <a:rPr lang="en-US" dirty="0"/>
              <a:t> curve.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A9BCC8B-62A2-A342-9C33-7BF22254CF44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9FB730-1893-8E46-A362-1B6DCCB7009A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/>
              <a:t>Polygon</a:t>
            </a:r>
            <a:endParaRPr lang="en-US" dirty="0"/>
          </a:p>
        </p:txBody>
      </p:sp>
      <p:sp>
        <p:nvSpPr>
          <p:cNvPr id="27659" name="Freeform 11"/>
          <p:cNvSpPr>
            <a:spLocks/>
          </p:cNvSpPr>
          <p:nvPr/>
        </p:nvSpPr>
        <p:spPr bwMode="auto">
          <a:xfrm>
            <a:off x="9107213" y="2209800"/>
            <a:ext cx="1438275" cy="1517650"/>
          </a:xfrm>
          <a:custGeom>
            <a:avLst/>
            <a:gdLst>
              <a:gd name="T0" fmla="*/ 2147483647 w 906"/>
              <a:gd name="T1" fmla="*/ 0 h 956"/>
              <a:gd name="T2" fmla="*/ 2147483647 w 906"/>
              <a:gd name="T3" fmla="*/ 2147483647 h 956"/>
              <a:gd name="T4" fmla="*/ 2147483647 w 906"/>
              <a:gd name="T5" fmla="*/ 2147483647 h 956"/>
              <a:gd name="T6" fmla="*/ 0 w 906"/>
              <a:gd name="T7" fmla="*/ 2147483647 h 956"/>
              <a:gd name="T8" fmla="*/ 2147483647 w 906"/>
              <a:gd name="T9" fmla="*/ 2147483647 h 956"/>
              <a:gd name="T10" fmla="*/ 2147483647 w 906"/>
              <a:gd name="T11" fmla="*/ 0 h 95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06"/>
              <a:gd name="T19" fmla="*/ 0 h 956"/>
              <a:gd name="T20" fmla="*/ 906 w 906"/>
              <a:gd name="T21" fmla="*/ 956 h 95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06" h="956">
                <a:moveTo>
                  <a:pt x="167" y="0"/>
                </a:moveTo>
                <a:lnTo>
                  <a:pt x="346" y="956"/>
                </a:lnTo>
                <a:lnTo>
                  <a:pt x="906" y="408"/>
                </a:lnTo>
                <a:lnTo>
                  <a:pt x="0" y="704"/>
                </a:lnTo>
                <a:lnTo>
                  <a:pt x="805" y="61"/>
                </a:lnTo>
                <a:lnTo>
                  <a:pt x="167" y="0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7660" name="Freeform 12"/>
          <p:cNvSpPr>
            <a:spLocks/>
          </p:cNvSpPr>
          <p:nvPr/>
        </p:nvSpPr>
        <p:spPr bwMode="auto">
          <a:xfrm>
            <a:off x="6152675" y="2174081"/>
            <a:ext cx="1366838" cy="1589087"/>
          </a:xfrm>
          <a:custGeom>
            <a:avLst/>
            <a:gdLst>
              <a:gd name="T0" fmla="*/ 0 w 861"/>
              <a:gd name="T1" fmla="*/ 2147483647 h 1001"/>
              <a:gd name="T2" fmla="*/ 2147483647 w 861"/>
              <a:gd name="T3" fmla="*/ 2147483647 h 1001"/>
              <a:gd name="T4" fmla="*/ 2147483647 w 861"/>
              <a:gd name="T5" fmla="*/ 2147483647 h 1001"/>
              <a:gd name="T6" fmla="*/ 2147483647 w 861"/>
              <a:gd name="T7" fmla="*/ 2147483647 h 1001"/>
              <a:gd name="T8" fmla="*/ 2147483647 w 861"/>
              <a:gd name="T9" fmla="*/ 2147483647 h 1001"/>
              <a:gd name="T10" fmla="*/ 2147483647 w 861"/>
              <a:gd name="T11" fmla="*/ 2147483647 h 1001"/>
              <a:gd name="T12" fmla="*/ 2147483647 w 861"/>
              <a:gd name="T13" fmla="*/ 2147483647 h 1001"/>
              <a:gd name="T14" fmla="*/ 2147483647 w 861"/>
              <a:gd name="T15" fmla="*/ 0 h 1001"/>
              <a:gd name="T16" fmla="*/ 0 w 861"/>
              <a:gd name="T17" fmla="*/ 2147483647 h 100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861"/>
              <a:gd name="T28" fmla="*/ 0 h 1001"/>
              <a:gd name="T29" fmla="*/ 861 w 861"/>
              <a:gd name="T30" fmla="*/ 1001 h 1001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861" h="1001">
                <a:moveTo>
                  <a:pt x="0" y="128"/>
                </a:moveTo>
                <a:lnTo>
                  <a:pt x="296" y="1001"/>
                </a:lnTo>
                <a:lnTo>
                  <a:pt x="861" y="693"/>
                </a:lnTo>
                <a:lnTo>
                  <a:pt x="442" y="727"/>
                </a:lnTo>
                <a:lnTo>
                  <a:pt x="313" y="492"/>
                </a:lnTo>
                <a:lnTo>
                  <a:pt x="783" y="184"/>
                </a:lnTo>
                <a:lnTo>
                  <a:pt x="352" y="173"/>
                </a:lnTo>
                <a:lnTo>
                  <a:pt x="274" y="0"/>
                </a:lnTo>
                <a:lnTo>
                  <a:pt x="0" y="128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none"/>
          <a:lstStyle/>
          <a:p>
            <a:endParaRPr lang="en-US" dirty="0"/>
          </a:p>
        </p:txBody>
      </p:sp>
      <p:sp>
        <p:nvSpPr>
          <p:cNvPr id="27661" name="Text Box 13"/>
          <p:cNvSpPr txBox="1">
            <a:spLocks noChangeArrowheads="1"/>
          </p:cNvSpPr>
          <p:nvPr/>
        </p:nvSpPr>
        <p:spPr bwMode="auto">
          <a:xfrm>
            <a:off x="7316112" y="3487734"/>
            <a:ext cx="1047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dirty="0"/>
              <a:t>Simple</a:t>
            </a:r>
          </a:p>
        </p:txBody>
      </p:sp>
      <p:sp>
        <p:nvSpPr>
          <p:cNvPr id="27662" name="Text Box 14"/>
          <p:cNvSpPr txBox="1">
            <a:spLocks noChangeArrowheads="1"/>
          </p:cNvSpPr>
          <p:nvPr/>
        </p:nvSpPr>
        <p:spPr bwMode="auto">
          <a:xfrm>
            <a:off x="10021613" y="3483269"/>
            <a:ext cx="163698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dirty="0"/>
              <a:t>Non-simple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1613" y="4479424"/>
            <a:ext cx="4905375" cy="11144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88D422E-E202-A848-9FC8-FF7E07B860D1}"/>
              </a:ext>
            </a:extLst>
          </p:cNvPr>
          <p:cNvSpPr txBox="1"/>
          <p:nvPr/>
        </p:nvSpPr>
        <p:spPr>
          <a:xfrm>
            <a:off x="7922787" y="1551500"/>
            <a:ext cx="1394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Boundary</a:t>
            </a:r>
          </a:p>
        </p:txBody>
      </p:sp>
    </p:spTree>
    <p:extLst>
      <p:ext uri="{BB962C8B-B14F-4D97-AF65-F5344CB8AC3E}">
        <p14:creationId xmlns:p14="http://schemas.microsoft.com/office/powerpoint/2010/main" val="3516166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build="p"/>
      <p:bldP spid="27659" grpId="0" animBg="1"/>
      <p:bldP spid="27660" grpId="0" animBg="1"/>
      <p:bldP spid="27661" grpId="0"/>
      <p:bldP spid="2766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>
            <a:extLst>
              <a:ext uri="{FF2B5EF4-FFF2-40B4-BE49-F238E27FC236}">
                <a16:creationId xmlns:a16="http://schemas.microsoft.com/office/drawing/2014/main" id="{1DE86A0F-BF78-A544-879D-BC2344E4CCC9}"/>
              </a:ext>
            </a:extLst>
          </p:cNvPr>
          <p:cNvSpPr/>
          <p:nvPr/>
        </p:nvSpPr>
        <p:spPr>
          <a:xfrm>
            <a:off x="4083486" y="3207303"/>
            <a:ext cx="8122488" cy="782238"/>
          </a:xfrm>
          <a:custGeom>
            <a:avLst/>
            <a:gdLst>
              <a:gd name="connsiteX0" fmla="*/ 7928976 w 7928976"/>
              <a:gd name="connsiteY0" fmla="*/ 4271375 h 4271375"/>
              <a:gd name="connsiteX1" fmla="*/ 2267211 w 7928976"/>
              <a:gd name="connsiteY1" fmla="*/ 4271375 h 4271375"/>
              <a:gd name="connsiteX2" fmla="*/ 125261 w 7928976"/>
              <a:gd name="connsiteY2" fmla="*/ 2567835 h 4271375"/>
              <a:gd name="connsiteX3" fmla="*/ 0 w 7928976"/>
              <a:gd name="connsiteY3" fmla="*/ 889348 h 4271375"/>
              <a:gd name="connsiteX4" fmla="*/ 7891398 w 7928976"/>
              <a:gd name="connsiteY4" fmla="*/ 0 h 4271375"/>
              <a:gd name="connsiteX5" fmla="*/ 7928976 w 7928976"/>
              <a:gd name="connsiteY5" fmla="*/ 4271375 h 4271375"/>
              <a:gd name="connsiteX0" fmla="*/ 7903924 w 7903924"/>
              <a:gd name="connsiteY0" fmla="*/ 4271375 h 4271375"/>
              <a:gd name="connsiteX1" fmla="*/ 2242159 w 7903924"/>
              <a:gd name="connsiteY1" fmla="*/ 4271375 h 4271375"/>
              <a:gd name="connsiteX2" fmla="*/ 100209 w 7903924"/>
              <a:gd name="connsiteY2" fmla="*/ 2567835 h 4271375"/>
              <a:gd name="connsiteX3" fmla="*/ 0 w 7903924"/>
              <a:gd name="connsiteY3" fmla="*/ 563671 h 4271375"/>
              <a:gd name="connsiteX4" fmla="*/ 7866346 w 7903924"/>
              <a:gd name="connsiteY4" fmla="*/ 0 h 4271375"/>
              <a:gd name="connsiteX5" fmla="*/ 7903924 w 7903924"/>
              <a:gd name="connsiteY5" fmla="*/ 4271375 h 4271375"/>
              <a:gd name="connsiteX0" fmla="*/ 8016658 w 8016658"/>
              <a:gd name="connsiteY0" fmla="*/ 4709786 h 4709786"/>
              <a:gd name="connsiteX1" fmla="*/ 2354893 w 8016658"/>
              <a:gd name="connsiteY1" fmla="*/ 4709786 h 4709786"/>
              <a:gd name="connsiteX2" fmla="*/ 212943 w 8016658"/>
              <a:gd name="connsiteY2" fmla="*/ 3006246 h 4709786"/>
              <a:gd name="connsiteX3" fmla="*/ 0 w 8016658"/>
              <a:gd name="connsiteY3" fmla="*/ 0 h 4709786"/>
              <a:gd name="connsiteX4" fmla="*/ 7979080 w 8016658"/>
              <a:gd name="connsiteY4" fmla="*/ 438411 h 4709786"/>
              <a:gd name="connsiteX5" fmla="*/ 8016658 w 8016658"/>
              <a:gd name="connsiteY5" fmla="*/ 4709786 h 4709786"/>
              <a:gd name="connsiteX0" fmla="*/ 8054236 w 8054236"/>
              <a:gd name="connsiteY0" fmla="*/ 5824603 h 5824603"/>
              <a:gd name="connsiteX1" fmla="*/ 2392471 w 8054236"/>
              <a:gd name="connsiteY1" fmla="*/ 5824603 h 5824603"/>
              <a:gd name="connsiteX2" fmla="*/ 250521 w 8054236"/>
              <a:gd name="connsiteY2" fmla="*/ 4121063 h 5824603"/>
              <a:gd name="connsiteX3" fmla="*/ 0 w 8054236"/>
              <a:gd name="connsiteY3" fmla="*/ 0 h 5824603"/>
              <a:gd name="connsiteX4" fmla="*/ 8016658 w 8054236"/>
              <a:gd name="connsiteY4" fmla="*/ 1553228 h 5824603"/>
              <a:gd name="connsiteX5" fmla="*/ 8054236 w 8054236"/>
              <a:gd name="connsiteY5" fmla="*/ 5824603 h 5824603"/>
              <a:gd name="connsiteX0" fmla="*/ 8066762 w 8066762"/>
              <a:gd name="connsiteY0" fmla="*/ 7202466 h 7202466"/>
              <a:gd name="connsiteX1" fmla="*/ 2404997 w 8066762"/>
              <a:gd name="connsiteY1" fmla="*/ 7202466 h 7202466"/>
              <a:gd name="connsiteX2" fmla="*/ 263047 w 8066762"/>
              <a:gd name="connsiteY2" fmla="*/ 5498926 h 7202466"/>
              <a:gd name="connsiteX3" fmla="*/ 0 w 8066762"/>
              <a:gd name="connsiteY3" fmla="*/ 0 h 7202466"/>
              <a:gd name="connsiteX4" fmla="*/ 8029184 w 8066762"/>
              <a:gd name="connsiteY4" fmla="*/ 2931091 h 7202466"/>
              <a:gd name="connsiteX5" fmla="*/ 8066762 w 8066762"/>
              <a:gd name="connsiteY5" fmla="*/ 7202466 h 7202466"/>
              <a:gd name="connsiteX0" fmla="*/ 8066762 w 8066762"/>
              <a:gd name="connsiteY0" fmla="*/ 7202466 h 7390356"/>
              <a:gd name="connsiteX1" fmla="*/ 2780778 w 8066762"/>
              <a:gd name="connsiteY1" fmla="*/ 7390356 h 7390356"/>
              <a:gd name="connsiteX2" fmla="*/ 263047 w 8066762"/>
              <a:gd name="connsiteY2" fmla="*/ 5498926 h 7390356"/>
              <a:gd name="connsiteX3" fmla="*/ 0 w 8066762"/>
              <a:gd name="connsiteY3" fmla="*/ 0 h 7390356"/>
              <a:gd name="connsiteX4" fmla="*/ 8029184 w 8066762"/>
              <a:gd name="connsiteY4" fmla="*/ 2931091 h 7390356"/>
              <a:gd name="connsiteX5" fmla="*/ 8066762 w 8066762"/>
              <a:gd name="connsiteY5" fmla="*/ 7202466 h 7390356"/>
              <a:gd name="connsiteX0" fmla="*/ 8066762 w 8066762"/>
              <a:gd name="connsiteY0" fmla="*/ 7202466 h 7452986"/>
              <a:gd name="connsiteX1" fmla="*/ 2730674 w 8066762"/>
              <a:gd name="connsiteY1" fmla="*/ 7452986 h 7452986"/>
              <a:gd name="connsiteX2" fmla="*/ 263047 w 8066762"/>
              <a:gd name="connsiteY2" fmla="*/ 5498926 h 7452986"/>
              <a:gd name="connsiteX3" fmla="*/ 0 w 8066762"/>
              <a:gd name="connsiteY3" fmla="*/ 0 h 7452986"/>
              <a:gd name="connsiteX4" fmla="*/ 8029184 w 8066762"/>
              <a:gd name="connsiteY4" fmla="*/ 2931091 h 7452986"/>
              <a:gd name="connsiteX5" fmla="*/ 8066762 w 8066762"/>
              <a:gd name="connsiteY5" fmla="*/ 7202466 h 7452986"/>
              <a:gd name="connsiteX0" fmla="*/ 8004132 w 8004132"/>
              <a:gd name="connsiteY0" fmla="*/ 5736921 h 5987441"/>
              <a:gd name="connsiteX1" fmla="*/ 2668044 w 8004132"/>
              <a:gd name="connsiteY1" fmla="*/ 5987441 h 5987441"/>
              <a:gd name="connsiteX2" fmla="*/ 200417 w 8004132"/>
              <a:gd name="connsiteY2" fmla="*/ 4033381 h 5987441"/>
              <a:gd name="connsiteX3" fmla="*/ 0 w 8004132"/>
              <a:gd name="connsiteY3" fmla="*/ 0 h 5987441"/>
              <a:gd name="connsiteX4" fmla="*/ 7966554 w 8004132"/>
              <a:gd name="connsiteY4" fmla="*/ 1465546 h 5987441"/>
              <a:gd name="connsiteX5" fmla="*/ 8004132 w 8004132"/>
              <a:gd name="connsiteY5" fmla="*/ 5736921 h 5987441"/>
              <a:gd name="connsiteX0" fmla="*/ 8004132 w 8304757"/>
              <a:gd name="connsiteY0" fmla="*/ 5736921 h 5987441"/>
              <a:gd name="connsiteX1" fmla="*/ 2668044 w 8304757"/>
              <a:gd name="connsiteY1" fmla="*/ 5987441 h 5987441"/>
              <a:gd name="connsiteX2" fmla="*/ 200417 w 8304757"/>
              <a:gd name="connsiteY2" fmla="*/ 4033381 h 5987441"/>
              <a:gd name="connsiteX3" fmla="*/ 0 w 8304757"/>
              <a:gd name="connsiteY3" fmla="*/ 0 h 5987441"/>
              <a:gd name="connsiteX4" fmla="*/ 8304757 w 8304757"/>
              <a:gd name="connsiteY4" fmla="*/ 1 h 5987441"/>
              <a:gd name="connsiteX5" fmla="*/ 8004132 w 8304757"/>
              <a:gd name="connsiteY5" fmla="*/ 5736921 h 5987441"/>
              <a:gd name="connsiteX0" fmla="*/ 8329809 w 8329809"/>
              <a:gd name="connsiteY0" fmla="*/ 7052154 h 7052154"/>
              <a:gd name="connsiteX1" fmla="*/ 2668044 w 8329809"/>
              <a:gd name="connsiteY1" fmla="*/ 5987441 h 7052154"/>
              <a:gd name="connsiteX2" fmla="*/ 200417 w 8329809"/>
              <a:gd name="connsiteY2" fmla="*/ 4033381 h 7052154"/>
              <a:gd name="connsiteX3" fmla="*/ 0 w 8329809"/>
              <a:gd name="connsiteY3" fmla="*/ 0 h 7052154"/>
              <a:gd name="connsiteX4" fmla="*/ 8304757 w 8329809"/>
              <a:gd name="connsiteY4" fmla="*/ 1 h 7052154"/>
              <a:gd name="connsiteX5" fmla="*/ 8329809 w 8329809"/>
              <a:gd name="connsiteY5" fmla="*/ 7052154 h 7052154"/>
              <a:gd name="connsiteX0" fmla="*/ 8329809 w 8329809"/>
              <a:gd name="connsiteY0" fmla="*/ 7052154 h 7052154"/>
              <a:gd name="connsiteX1" fmla="*/ 4108537 w 8329809"/>
              <a:gd name="connsiteY1" fmla="*/ 7002049 h 7052154"/>
              <a:gd name="connsiteX2" fmla="*/ 200417 w 8329809"/>
              <a:gd name="connsiteY2" fmla="*/ 4033381 h 7052154"/>
              <a:gd name="connsiteX3" fmla="*/ 0 w 8329809"/>
              <a:gd name="connsiteY3" fmla="*/ 0 h 7052154"/>
              <a:gd name="connsiteX4" fmla="*/ 8304757 w 8329809"/>
              <a:gd name="connsiteY4" fmla="*/ 1 h 7052154"/>
              <a:gd name="connsiteX5" fmla="*/ 8329809 w 8329809"/>
              <a:gd name="connsiteY5" fmla="*/ 7052154 h 7052154"/>
              <a:gd name="connsiteX0" fmla="*/ 8129392 w 8129392"/>
              <a:gd name="connsiteY0" fmla="*/ 7052153 h 7052153"/>
              <a:gd name="connsiteX1" fmla="*/ 3908120 w 8129392"/>
              <a:gd name="connsiteY1" fmla="*/ 7002048 h 7052153"/>
              <a:gd name="connsiteX2" fmla="*/ 0 w 8129392"/>
              <a:gd name="connsiteY2" fmla="*/ 4033380 h 7052153"/>
              <a:gd name="connsiteX3" fmla="*/ 3242579 w 8129392"/>
              <a:gd name="connsiteY3" fmla="*/ 18660 h 7052153"/>
              <a:gd name="connsiteX4" fmla="*/ 8104340 w 8129392"/>
              <a:gd name="connsiteY4" fmla="*/ 0 h 7052153"/>
              <a:gd name="connsiteX5" fmla="*/ 8129392 w 8129392"/>
              <a:gd name="connsiteY5" fmla="*/ 7052153 h 7052153"/>
              <a:gd name="connsiteX0" fmla="*/ 8129392 w 8129392"/>
              <a:gd name="connsiteY0" fmla="*/ 7052153 h 7052153"/>
              <a:gd name="connsiteX1" fmla="*/ 3908120 w 8129392"/>
              <a:gd name="connsiteY1" fmla="*/ 7002048 h 7052153"/>
              <a:gd name="connsiteX2" fmla="*/ 0 w 8129392"/>
              <a:gd name="connsiteY2" fmla="*/ 4033380 h 7052153"/>
              <a:gd name="connsiteX3" fmla="*/ 3382538 w 8129392"/>
              <a:gd name="connsiteY3" fmla="*/ 55982 h 7052153"/>
              <a:gd name="connsiteX4" fmla="*/ 8104340 w 8129392"/>
              <a:gd name="connsiteY4" fmla="*/ 0 h 7052153"/>
              <a:gd name="connsiteX5" fmla="*/ 8129392 w 8129392"/>
              <a:gd name="connsiteY5" fmla="*/ 7052153 h 7052153"/>
              <a:gd name="connsiteX0" fmla="*/ 8129392 w 8129392"/>
              <a:gd name="connsiteY0" fmla="*/ 7052153 h 7052153"/>
              <a:gd name="connsiteX1" fmla="*/ 5391688 w 8129392"/>
              <a:gd name="connsiteY1" fmla="*/ 3493738 h 7052153"/>
              <a:gd name="connsiteX2" fmla="*/ 0 w 8129392"/>
              <a:gd name="connsiteY2" fmla="*/ 4033380 h 7052153"/>
              <a:gd name="connsiteX3" fmla="*/ 3382538 w 8129392"/>
              <a:gd name="connsiteY3" fmla="*/ 55982 h 7052153"/>
              <a:gd name="connsiteX4" fmla="*/ 8104340 w 8129392"/>
              <a:gd name="connsiteY4" fmla="*/ 0 h 7052153"/>
              <a:gd name="connsiteX5" fmla="*/ 8129392 w 8129392"/>
              <a:gd name="connsiteY5" fmla="*/ 7052153 h 7052153"/>
              <a:gd name="connsiteX0" fmla="*/ 8129392 w 8129392"/>
              <a:gd name="connsiteY0" fmla="*/ 7052153 h 7052153"/>
              <a:gd name="connsiteX1" fmla="*/ 8116227 w 8129392"/>
              <a:gd name="connsiteY1" fmla="*/ 3251142 h 7052153"/>
              <a:gd name="connsiteX2" fmla="*/ 0 w 8129392"/>
              <a:gd name="connsiteY2" fmla="*/ 4033380 h 7052153"/>
              <a:gd name="connsiteX3" fmla="*/ 3382538 w 8129392"/>
              <a:gd name="connsiteY3" fmla="*/ 55982 h 7052153"/>
              <a:gd name="connsiteX4" fmla="*/ 8104340 w 8129392"/>
              <a:gd name="connsiteY4" fmla="*/ 0 h 7052153"/>
              <a:gd name="connsiteX5" fmla="*/ 8129392 w 8129392"/>
              <a:gd name="connsiteY5" fmla="*/ 7052153 h 7052153"/>
              <a:gd name="connsiteX0" fmla="*/ 8104340 w 8927176"/>
              <a:gd name="connsiteY0" fmla="*/ 0 h 4033380"/>
              <a:gd name="connsiteX1" fmla="*/ 8116227 w 8927176"/>
              <a:gd name="connsiteY1" fmla="*/ 3251142 h 4033380"/>
              <a:gd name="connsiteX2" fmla="*/ 0 w 8927176"/>
              <a:gd name="connsiteY2" fmla="*/ 4033380 h 4033380"/>
              <a:gd name="connsiteX3" fmla="*/ 3382538 w 8927176"/>
              <a:gd name="connsiteY3" fmla="*/ 55982 h 4033380"/>
              <a:gd name="connsiteX4" fmla="*/ 8104340 w 8927176"/>
              <a:gd name="connsiteY4" fmla="*/ 0 h 4033380"/>
              <a:gd name="connsiteX0" fmla="*/ 8104340 w 8927176"/>
              <a:gd name="connsiteY0" fmla="*/ 0 h 4033380"/>
              <a:gd name="connsiteX1" fmla="*/ 8116227 w 8927176"/>
              <a:gd name="connsiteY1" fmla="*/ 3251142 h 4033380"/>
              <a:gd name="connsiteX2" fmla="*/ 0 w 8927176"/>
              <a:gd name="connsiteY2" fmla="*/ 4033380 h 4033380"/>
              <a:gd name="connsiteX3" fmla="*/ 5929795 w 8927176"/>
              <a:gd name="connsiteY3" fmla="*/ 37320 h 4033380"/>
              <a:gd name="connsiteX4" fmla="*/ 8104340 w 8927176"/>
              <a:gd name="connsiteY4" fmla="*/ 0 h 4033380"/>
              <a:gd name="connsiteX0" fmla="*/ 8104340 w 8927176"/>
              <a:gd name="connsiteY0" fmla="*/ 0 h 4033380"/>
              <a:gd name="connsiteX1" fmla="*/ 8116227 w 8927176"/>
              <a:gd name="connsiteY1" fmla="*/ 3251142 h 4033380"/>
              <a:gd name="connsiteX2" fmla="*/ 0 w 8927176"/>
              <a:gd name="connsiteY2" fmla="*/ 4033380 h 4033380"/>
              <a:gd name="connsiteX3" fmla="*/ 6769550 w 8927176"/>
              <a:gd name="connsiteY3" fmla="*/ 3508307 h 4033380"/>
              <a:gd name="connsiteX4" fmla="*/ 8104340 w 8927176"/>
              <a:gd name="connsiteY4" fmla="*/ 0 h 4033380"/>
              <a:gd name="connsiteX0" fmla="*/ 6769550 w 8116227"/>
              <a:gd name="connsiteY0" fmla="*/ 257165 h 782238"/>
              <a:gd name="connsiteX1" fmla="*/ 8116227 w 8116227"/>
              <a:gd name="connsiteY1" fmla="*/ 0 h 782238"/>
              <a:gd name="connsiteX2" fmla="*/ 0 w 8116227"/>
              <a:gd name="connsiteY2" fmla="*/ 782238 h 782238"/>
              <a:gd name="connsiteX3" fmla="*/ 6769550 w 8116227"/>
              <a:gd name="connsiteY3" fmla="*/ 257165 h 782238"/>
              <a:gd name="connsiteX0" fmla="*/ 8122488 w 8122488"/>
              <a:gd name="connsiteY0" fmla="*/ 145197 h 782238"/>
              <a:gd name="connsiteX1" fmla="*/ 8116227 w 8122488"/>
              <a:gd name="connsiteY1" fmla="*/ 0 h 782238"/>
              <a:gd name="connsiteX2" fmla="*/ 0 w 8122488"/>
              <a:gd name="connsiteY2" fmla="*/ 782238 h 782238"/>
              <a:gd name="connsiteX3" fmla="*/ 8122488 w 8122488"/>
              <a:gd name="connsiteY3" fmla="*/ 145197 h 782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22488" h="782238">
                <a:moveTo>
                  <a:pt x="8122488" y="145197"/>
                </a:moveTo>
                <a:lnTo>
                  <a:pt x="8116227" y="0"/>
                </a:lnTo>
                <a:lnTo>
                  <a:pt x="0" y="782238"/>
                </a:lnTo>
                <a:lnTo>
                  <a:pt x="8122488" y="145197"/>
                </a:lnTo>
                <a:close/>
              </a:path>
            </a:pathLst>
          </a:custGeom>
          <a:gradFill>
            <a:gsLst>
              <a:gs pos="0">
                <a:srgbClr val="FF0000"/>
              </a:gs>
              <a:gs pos="24000">
                <a:srgbClr val="FF0000"/>
              </a:gs>
              <a:gs pos="78000">
                <a:srgbClr val="FF0000">
                  <a:alpha val="0"/>
                </a:srgb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489047F-213D-7F4A-8ACA-451BB650E4DE}"/>
              </a:ext>
            </a:extLst>
          </p:cNvPr>
          <p:cNvCxnSpPr>
            <a:cxnSpLocks/>
            <a:stCxn id="5" idx="1"/>
          </p:cNvCxnSpPr>
          <p:nvPr/>
        </p:nvCxnSpPr>
        <p:spPr>
          <a:xfrm flipV="1">
            <a:off x="4051426" y="3601616"/>
            <a:ext cx="3907586" cy="37147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9C8BC54-1D01-E34B-BB97-FAD92A5942E7}"/>
              </a:ext>
            </a:extLst>
          </p:cNvPr>
          <p:cNvCxnSpPr>
            <a:cxnSpLocks/>
            <a:stCxn id="5" idx="1"/>
          </p:cNvCxnSpPr>
          <p:nvPr/>
        </p:nvCxnSpPr>
        <p:spPr>
          <a:xfrm flipV="1">
            <a:off x="4051426" y="3638939"/>
            <a:ext cx="4374117" cy="33415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52C3F2-2227-CC47-936F-E6B3991845E3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Efficient Diagonal Finding</a:t>
            </a: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8C11D0F-EA79-9745-8F41-C49F7BBCB69E}"/>
              </a:ext>
            </a:extLst>
          </p:cNvPr>
          <p:cNvSpPr/>
          <p:nvPr/>
        </p:nvSpPr>
        <p:spPr>
          <a:xfrm>
            <a:off x="4017722" y="2699953"/>
            <a:ext cx="3505200" cy="2412265"/>
          </a:xfrm>
          <a:custGeom>
            <a:avLst/>
            <a:gdLst>
              <a:gd name="connsiteX0" fmla="*/ 0 w 2186152"/>
              <a:gd name="connsiteY0" fmla="*/ 241737 h 1513489"/>
              <a:gd name="connsiteX1" fmla="*/ 21021 w 2186152"/>
              <a:gd name="connsiteY1" fmla="*/ 798786 h 1513489"/>
              <a:gd name="connsiteX2" fmla="*/ 851338 w 2186152"/>
              <a:gd name="connsiteY2" fmla="*/ 1429406 h 1513489"/>
              <a:gd name="connsiteX3" fmla="*/ 1156138 w 2186152"/>
              <a:gd name="connsiteY3" fmla="*/ 693682 h 1513489"/>
              <a:gd name="connsiteX4" fmla="*/ 2186152 w 2186152"/>
              <a:gd name="connsiteY4" fmla="*/ 1513489 h 1513489"/>
              <a:gd name="connsiteX5" fmla="*/ 1839311 w 2186152"/>
              <a:gd name="connsiteY5" fmla="*/ 294289 h 1513489"/>
              <a:gd name="connsiteX6" fmla="*/ 1608083 w 2186152"/>
              <a:gd name="connsiteY6" fmla="*/ 620110 h 1513489"/>
              <a:gd name="connsiteX7" fmla="*/ 1240221 w 2186152"/>
              <a:gd name="connsiteY7" fmla="*/ 0 h 1513489"/>
              <a:gd name="connsiteX8" fmla="*/ 409904 w 2186152"/>
              <a:gd name="connsiteY8" fmla="*/ 346841 h 1513489"/>
              <a:gd name="connsiteX9" fmla="*/ 0 w 2186152"/>
              <a:gd name="connsiteY9" fmla="*/ 241737 h 1513489"/>
              <a:gd name="connsiteX0" fmla="*/ 0 w 2186152"/>
              <a:gd name="connsiteY0" fmla="*/ 241737 h 1513489"/>
              <a:gd name="connsiteX1" fmla="*/ 21021 w 2186152"/>
              <a:gd name="connsiteY1" fmla="*/ 798786 h 1513489"/>
              <a:gd name="connsiteX2" fmla="*/ 851338 w 2186152"/>
              <a:gd name="connsiteY2" fmla="*/ 1429406 h 1513489"/>
              <a:gd name="connsiteX3" fmla="*/ 1156138 w 2186152"/>
              <a:gd name="connsiteY3" fmla="*/ 693682 h 1513489"/>
              <a:gd name="connsiteX4" fmla="*/ 2186152 w 2186152"/>
              <a:gd name="connsiteY4" fmla="*/ 1513489 h 1513489"/>
              <a:gd name="connsiteX5" fmla="*/ 1839311 w 2186152"/>
              <a:gd name="connsiteY5" fmla="*/ 294289 h 1513489"/>
              <a:gd name="connsiteX6" fmla="*/ 1616396 w 2186152"/>
              <a:gd name="connsiteY6" fmla="*/ 669987 h 1513489"/>
              <a:gd name="connsiteX7" fmla="*/ 1240221 w 2186152"/>
              <a:gd name="connsiteY7" fmla="*/ 0 h 1513489"/>
              <a:gd name="connsiteX8" fmla="*/ 409904 w 2186152"/>
              <a:gd name="connsiteY8" fmla="*/ 346841 h 1513489"/>
              <a:gd name="connsiteX9" fmla="*/ 0 w 2186152"/>
              <a:gd name="connsiteY9" fmla="*/ 241737 h 1513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6152" h="1513489">
                <a:moveTo>
                  <a:pt x="0" y="241737"/>
                </a:moveTo>
                <a:lnTo>
                  <a:pt x="21021" y="798786"/>
                </a:lnTo>
                <a:lnTo>
                  <a:pt x="851338" y="1429406"/>
                </a:lnTo>
                <a:lnTo>
                  <a:pt x="1156138" y="693682"/>
                </a:lnTo>
                <a:lnTo>
                  <a:pt x="2186152" y="1513489"/>
                </a:lnTo>
                <a:lnTo>
                  <a:pt x="1839311" y="294289"/>
                </a:lnTo>
                <a:lnTo>
                  <a:pt x="1616396" y="669987"/>
                </a:lnTo>
                <a:lnTo>
                  <a:pt x="1240221" y="0"/>
                </a:lnTo>
                <a:lnTo>
                  <a:pt x="409904" y="346841"/>
                </a:lnTo>
                <a:lnTo>
                  <a:pt x="0" y="241737"/>
                </a:lnTo>
                <a:close/>
              </a:path>
            </a:pathLst>
          </a:cu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82352F8-3DF3-3443-8962-24928347F058}"/>
              </a:ext>
            </a:extLst>
          </p:cNvPr>
          <p:cNvCxnSpPr>
            <a:cxnSpLocks/>
            <a:stCxn id="5" idx="8"/>
            <a:endCxn id="5" idx="1"/>
          </p:cNvCxnSpPr>
          <p:nvPr/>
        </p:nvCxnSpPr>
        <p:spPr>
          <a:xfrm flipH="1">
            <a:off x="4051426" y="3252763"/>
            <a:ext cx="623522" cy="720330"/>
          </a:xfrm>
          <a:prstGeom prst="line">
            <a:avLst/>
          </a:prstGeom>
          <a:ln w="53975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F89D308-9D89-6540-968E-B30DA4986C81}"/>
              </a:ext>
            </a:extLst>
          </p:cNvPr>
          <p:cNvCxnSpPr>
            <a:cxnSpLocks/>
            <a:stCxn id="5" idx="3"/>
            <a:endCxn id="5" idx="1"/>
          </p:cNvCxnSpPr>
          <p:nvPr/>
        </p:nvCxnSpPr>
        <p:spPr>
          <a:xfrm flipH="1">
            <a:off x="4051426" y="3805574"/>
            <a:ext cx="1820007" cy="167519"/>
          </a:xfrm>
          <a:prstGeom prst="line">
            <a:avLst/>
          </a:prstGeom>
          <a:ln w="53975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120B711-65E3-C74F-A08D-4318B1676424}"/>
              </a:ext>
            </a:extLst>
          </p:cNvPr>
          <p:cNvCxnSpPr>
            <a:cxnSpLocks/>
            <a:stCxn id="5" idx="7"/>
            <a:endCxn id="5" idx="1"/>
          </p:cNvCxnSpPr>
          <p:nvPr/>
        </p:nvCxnSpPr>
        <p:spPr>
          <a:xfrm flipH="1">
            <a:off x="4051426" y="2699953"/>
            <a:ext cx="1954823" cy="1273140"/>
          </a:xfrm>
          <a:prstGeom prst="line">
            <a:avLst/>
          </a:prstGeom>
          <a:ln w="53975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71A20A3-D75F-BB47-86C6-23054688B5C9}"/>
              </a:ext>
            </a:extLst>
          </p:cNvPr>
          <p:cNvCxnSpPr>
            <a:cxnSpLocks/>
            <a:stCxn id="5" idx="5"/>
          </p:cNvCxnSpPr>
          <p:nvPr/>
        </p:nvCxnSpPr>
        <p:spPr>
          <a:xfrm flipH="1">
            <a:off x="4051427" y="3169004"/>
            <a:ext cx="2915382" cy="804089"/>
          </a:xfrm>
          <a:prstGeom prst="line">
            <a:avLst/>
          </a:prstGeom>
          <a:ln w="53975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89276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>
            <a:extLst>
              <a:ext uri="{FF2B5EF4-FFF2-40B4-BE49-F238E27FC236}">
                <a16:creationId xmlns:a16="http://schemas.microsoft.com/office/drawing/2014/main" id="{1DE86A0F-BF78-A544-879D-BC2344E4CCC9}"/>
              </a:ext>
            </a:extLst>
          </p:cNvPr>
          <p:cNvSpPr/>
          <p:nvPr/>
        </p:nvSpPr>
        <p:spPr>
          <a:xfrm>
            <a:off x="4083486" y="3207303"/>
            <a:ext cx="8122488" cy="782238"/>
          </a:xfrm>
          <a:custGeom>
            <a:avLst/>
            <a:gdLst>
              <a:gd name="connsiteX0" fmla="*/ 7928976 w 7928976"/>
              <a:gd name="connsiteY0" fmla="*/ 4271375 h 4271375"/>
              <a:gd name="connsiteX1" fmla="*/ 2267211 w 7928976"/>
              <a:gd name="connsiteY1" fmla="*/ 4271375 h 4271375"/>
              <a:gd name="connsiteX2" fmla="*/ 125261 w 7928976"/>
              <a:gd name="connsiteY2" fmla="*/ 2567835 h 4271375"/>
              <a:gd name="connsiteX3" fmla="*/ 0 w 7928976"/>
              <a:gd name="connsiteY3" fmla="*/ 889348 h 4271375"/>
              <a:gd name="connsiteX4" fmla="*/ 7891398 w 7928976"/>
              <a:gd name="connsiteY4" fmla="*/ 0 h 4271375"/>
              <a:gd name="connsiteX5" fmla="*/ 7928976 w 7928976"/>
              <a:gd name="connsiteY5" fmla="*/ 4271375 h 4271375"/>
              <a:gd name="connsiteX0" fmla="*/ 7903924 w 7903924"/>
              <a:gd name="connsiteY0" fmla="*/ 4271375 h 4271375"/>
              <a:gd name="connsiteX1" fmla="*/ 2242159 w 7903924"/>
              <a:gd name="connsiteY1" fmla="*/ 4271375 h 4271375"/>
              <a:gd name="connsiteX2" fmla="*/ 100209 w 7903924"/>
              <a:gd name="connsiteY2" fmla="*/ 2567835 h 4271375"/>
              <a:gd name="connsiteX3" fmla="*/ 0 w 7903924"/>
              <a:gd name="connsiteY3" fmla="*/ 563671 h 4271375"/>
              <a:gd name="connsiteX4" fmla="*/ 7866346 w 7903924"/>
              <a:gd name="connsiteY4" fmla="*/ 0 h 4271375"/>
              <a:gd name="connsiteX5" fmla="*/ 7903924 w 7903924"/>
              <a:gd name="connsiteY5" fmla="*/ 4271375 h 4271375"/>
              <a:gd name="connsiteX0" fmla="*/ 8016658 w 8016658"/>
              <a:gd name="connsiteY0" fmla="*/ 4709786 h 4709786"/>
              <a:gd name="connsiteX1" fmla="*/ 2354893 w 8016658"/>
              <a:gd name="connsiteY1" fmla="*/ 4709786 h 4709786"/>
              <a:gd name="connsiteX2" fmla="*/ 212943 w 8016658"/>
              <a:gd name="connsiteY2" fmla="*/ 3006246 h 4709786"/>
              <a:gd name="connsiteX3" fmla="*/ 0 w 8016658"/>
              <a:gd name="connsiteY3" fmla="*/ 0 h 4709786"/>
              <a:gd name="connsiteX4" fmla="*/ 7979080 w 8016658"/>
              <a:gd name="connsiteY4" fmla="*/ 438411 h 4709786"/>
              <a:gd name="connsiteX5" fmla="*/ 8016658 w 8016658"/>
              <a:gd name="connsiteY5" fmla="*/ 4709786 h 4709786"/>
              <a:gd name="connsiteX0" fmla="*/ 8054236 w 8054236"/>
              <a:gd name="connsiteY0" fmla="*/ 5824603 h 5824603"/>
              <a:gd name="connsiteX1" fmla="*/ 2392471 w 8054236"/>
              <a:gd name="connsiteY1" fmla="*/ 5824603 h 5824603"/>
              <a:gd name="connsiteX2" fmla="*/ 250521 w 8054236"/>
              <a:gd name="connsiteY2" fmla="*/ 4121063 h 5824603"/>
              <a:gd name="connsiteX3" fmla="*/ 0 w 8054236"/>
              <a:gd name="connsiteY3" fmla="*/ 0 h 5824603"/>
              <a:gd name="connsiteX4" fmla="*/ 8016658 w 8054236"/>
              <a:gd name="connsiteY4" fmla="*/ 1553228 h 5824603"/>
              <a:gd name="connsiteX5" fmla="*/ 8054236 w 8054236"/>
              <a:gd name="connsiteY5" fmla="*/ 5824603 h 5824603"/>
              <a:gd name="connsiteX0" fmla="*/ 8066762 w 8066762"/>
              <a:gd name="connsiteY0" fmla="*/ 7202466 h 7202466"/>
              <a:gd name="connsiteX1" fmla="*/ 2404997 w 8066762"/>
              <a:gd name="connsiteY1" fmla="*/ 7202466 h 7202466"/>
              <a:gd name="connsiteX2" fmla="*/ 263047 w 8066762"/>
              <a:gd name="connsiteY2" fmla="*/ 5498926 h 7202466"/>
              <a:gd name="connsiteX3" fmla="*/ 0 w 8066762"/>
              <a:gd name="connsiteY3" fmla="*/ 0 h 7202466"/>
              <a:gd name="connsiteX4" fmla="*/ 8029184 w 8066762"/>
              <a:gd name="connsiteY4" fmla="*/ 2931091 h 7202466"/>
              <a:gd name="connsiteX5" fmla="*/ 8066762 w 8066762"/>
              <a:gd name="connsiteY5" fmla="*/ 7202466 h 7202466"/>
              <a:gd name="connsiteX0" fmla="*/ 8066762 w 8066762"/>
              <a:gd name="connsiteY0" fmla="*/ 7202466 h 7390356"/>
              <a:gd name="connsiteX1" fmla="*/ 2780778 w 8066762"/>
              <a:gd name="connsiteY1" fmla="*/ 7390356 h 7390356"/>
              <a:gd name="connsiteX2" fmla="*/ 263047 w 8066762"/>
              <a:gd name="connsiteY2" fmla="*/ 5498926 h 7390356"/>
              <a:gd name="connsiteX3" fmla="*/ 0 w 8066762"/>
              <a:gd name="connsiteY3" fmla="*/ 0 h 7390356"/>
              <a:gd name="connsiteX4" fmla="*/ 8029184 w 8066762"/>
              <a:gd name="connsiteY4" fmla="*/ 2931091 h 7390356"/>
              <a:gd name="connsiteX5" fmla="*/ 8066762 w 8066762"/>
              <a:gd name="connsiteY5" fmla="*/ 7202466 h 7390356"/>
              <a:gd name="connsiteX0" fmla="*/ 8066762 w 8066762"/>
              <a:gd name="connsiteY0" fmla="*/ 7202466 h 7452986"/>
              <a:gd name="connsiteX1" fmla="*/ 2730674 w 8066762"/>
              <a:gd name="connsiteY1" fmla="*/ 7452986 h 7452986"/>
              <a:gd name="connsiteX2" fmla="*/ 263047 w 8066762"/>
              <a:gd name="connsiteY2" fmla="*/ 5498926 h 7452986"/>
              <a:gd name="connsiteX3" fmla="*/ 0 w 8066762"/>
              <a:gd name="connsiteY3" fmla="*/ 0 h 7452986"/>
              <a:gd name="connsiteX4" fmla="*/ 8029184 w 8066762"/>
              <a:gd name="connsiteY4" fmla="*/ 2931091 h 7452986"/>
              <a:gd name="connsiteX5" fmla="*/ 8066762 w 8066762"/>
              <a:gd name="connsiteY5" fmla="*/ 7202466 h 7452986"/>
              <a:gd name="connsiteX0" fmla="*/ 8004132 w 8004132"/>
              <a:gd name="connsiteY0" fmla="*/ 5736921 h 5987441"/>
              <a:gd name="connsiteX1" fmla="*/ 2668044 w 8004132"/>
              <a:gd name="connsiteY1" fmla="*/ 5987441 h 5987441"/>
              <a:gd name="connsiteX2" fmla="*/ 200417 w 8004132"/>
              <a:gd name="connsiteY2" fmla="*/ 4033381 h 5987441"/>
              <a:gd name="connsiteX3" fmla="*/ 0 w 8004132"/>
              <a:gd name="connsiteY3" fmla="*/ 0 h 5987441"/>
              <a:gd name="connsiteX4" fmla="*/ 7966554 w 8004132"/>
              <a:gd name="connsiteY4" fmla="*/ 1465546 h 5987441"/>
              <a:gd name="connsiteX5" fmla="*/ 8004132 w 8004132"/>
              <a:gd name="connsiteY5" fmla="*/ 5736921 h 5987441"/>
              <a:gd name="connsiteX0" fmla="*/ 8004132 w 8304757"/>
              <a:gd name="connsiteY0" fmla="*/ 5736921 h 5987441"/>
              <a:gd name="connsiteX1" fmla="*/ 2668044 w 8304757"/>
              <a:gd name="connsiteY1" fmla="*/ 5987441 h 5987441"/>
              <a:gd name="connsiteX2" fmla="*/ 200417 w 8304757"/>
              <a:gd name="connsiteY2" fmla="*/ 4033381 h 5987441"/>
              <a:gd name="connsiteX3" fmla="*/ 0 w 8304757"/>
              <a:gd name="connsiteY3" fmla="*/ 0 h 5987441"/>
              <a:gd name="connsiteX4" fmla="*/ 8304757 w 8304757"/>
              <a:gd name="connsiteY4" fmla="*/ 1 h 5987441"/>
              <a:gd name="connsiteX5" fmla="*/ 8004132 w 8304757"/>
              <a:gd name="connsiteY5" fmla="*/ 5736921 h 5987441"/>
              <a:gd name="connsiteX0" fmla="*/ 8329809 w 8329809"/>
              <a:gd name="connsiteY0" fmla="*/ 7052154 h 7052154"/>
              <a:gd name="connsiteX1" fmla="*/ 2668044 w 8329809"/>
              <a:gd name="connsiteY1" fmla="*/ 5987441 h 7052154"/>
              <a:gd name="connsiteX2" fmla="*/ 200417 w 8329809"/>
              <a:gd name="connsiteY2" fmla="*/ 4033381 h 7052154"/>
              <a:gd name="connsiteX3" fmla="*/ 0 w 8329809"/>
              <a:gd name="connsiteY3" fmla="*/ 0 h 7052154"/>
              <a:gd name="connsiteX4" fmla="*/ 8304757 w 8329809"/>
              <a:gd name="connsiteY4" fmla="*/ 1 h 7052154"/>
              <a:gd name="connsiteX5" fmla="*/ 8329809 w 8329809"/>
              <a:gd name="connsiteY5" fmla="*/ 7052154 h 7052154"/>
              <a:gd name="connsiteX0" fmla="*/ 8329809 w 8329809"/>
              <a:gd name="connsiteY0" fmla="*/ 7052154 h 7052154"/>
              <a:gd name="connsiteX1" fmla="*/ 4108537 w 8329809"/>
              <a:gd name="connsiteY1" fmla="*/ 7002049 h 7052154"/>
              <a:gd name="connsiteX2" fmla="*/ 200417 w 8329809"/>
              <a:gd name="connsiteY2" fmla="*/ 4033381 h 7052154"/>
              <a:gd name="connsiteX3" fmla="*/ 0 w 8329809"/>
              <a:gd name="connsiteY3" fmla="*/ 0 h 7052154"/>
              <a:gd name="connsiteX4" fmla="*/ 8304757 w 8329809"/>
              <a:gd name="connsiteY4" fmla="*/ 1 h 7052154"/>
              <a:gd name="connsiteX5" fmla="*/ 8329809 w 8329809"/>
              <a:gd name="connsiteY5" fmla="*/ 7052154 h 7052154"/>
              <a:gd name="connsiteX0" fmla="*/ 8129392 w 8129392"/>
              <a:gd name="connsiteY0" fmla="*/ 7052153 h 7052153"/>
              <a:gd name="connsiteX1" fmla="*/ 3908120 w 8129392"/>
              <a:gd name="connsiteY1" fmla="*/ 7002048 h 7052153"/>
              <a:gd name="connsiteX2" fmla="*/ 0 w 8129392"/>
              <a:gd name="connsiteY2" fmla="*/ 4033380 h 7052153"/>
              <a:gd name="connsiteX3" fmla="*/ 3242579 w 8129392"/>
              <a:gd name="connsiteY3" fmla="*/ 18660 h 7052153"/>
              <a:gd name="connsiteX4" fmla="*/ 8104340 w 8129392"/>
              <a:gd name="connsiteY4" fmla="*/ 0 h 7052153"/>
              <a:gd name="connsiteX5" fmla="*/ 8129392 w 8129392"/>
              <a:gd name="connsiteY5" fmla="*/ 7052153 h 7052153"/>
              <a:gd name="connsiteX0" fmla="*/ 8129392 w 8129392"/>
              <a:gd name="connsiteY0" fmla="*/ 7052153 h 7052153"/>
              <a:gd name="connsiteX1" fmla="*/ 3908120 w 8129392"/>
              <a:gd name="connsiteY1" fmla="*/ 7002048 h 7052153"/>
              <a:gd name="connsiteX2" fmla="*/ 0 w 8129392"/>
              <a:gd name="connsiteY2" fmla="*/ 4033380 h 7052153"/>
              <a:gd name="connsiteX3" fmla="*/ 3382538 w 8129392"/>
              <a:gd name="connsiteY3" fmla="*/ 55982 h 7052153"/>
              <a:gd name="connsiteX4" fmla="*/ 8104340 w 8129392"/>
              <a:gd name="connsiteY4" fmla="*/ 0 h 7052153"/>
              <a:gd name="connsiteX5" fmla="*/ 8129392 w 8129392"/>
              <a:gd name="connsiteY5" fmla="*/ 7052153 h 7052153"/>
              <a:gd name="connsiteX0" fmla="*/ 8129392 w 8129392"/>
              <a:gd name="connsiteY0" fmla="*/ 7052153 h 7052153"/>
              <a:gd name="connsiteX1" fmla="*/ 5391688 w 8129392"/>
              <a:gd name="connsiteY1" fmla="*/ 3493738 h 7052153"/>
              <a:gd name="connsiteX2" fmla="*/ 0 w 8129392"/>
              <a:gd name="connsiteY2" fmla="*/ 4033380 h 7052153"/>
              <a:gd name="connsiteX3" fmla="*/ 3382538 w 8129392"/>
              <a:gd name="connsiteY3" fmla="*/ 55982 h 7052153"/>
              <a:gd name="connsiteX4" fmla="*/ 8104340 w 8129392"/>
              <a:gd name="connsiteY4" fmla="*/ 0 h 7052153"/>
              <a:gd name="connsiteX5" fmla="*/ 8129392 w 8129392"/>
              <a:gd name="connsiteY5" fmla="*/ 7052153 h 7052153"/>
              <a:gd name="connsiteX0" fmla="*/ 8129392 w 8129392"/>
              <a:gd name="connsiteY0" fmla="*/ 7052153 h 7052153"/>
              <a:gd name="connsiteX1" fmla="*/ 8116227 w 8129392"/>
              <a:gd name="connsiteY1" fmla="*/ 3251142 h 7052153"/>
              <a:gd name="connsiteX2" fmla="*/ 0 w 8129392"/>
              <a:gd name="connsiteY2" fmla="*/ 4033380 h 7052153"/>
              <a:gd name="connsiteX3" fmla="*/ 3382538 w 8129392"/>
              <a:gd name="connsiteY3" fmla="*/ 55982 h 7052153"/>
              <a:gd name="connsiteX4" fmla="*/ 8104340 w 8129392"/>
              <a:gd name="connsiteY4" fmla="*/ 0 h 7052153"/>
              <a:gd name="connsiteX5" fmla="*/ 8129392 w 8129392"/>
              <a:gd name="connsiteY5" fmla="*/ 7052153 h 7052153"/>
              <a:gd name="connsiteX0" fmla="*/ 8104340 w 8927176"/>
              <a:gd name="connsiteY0" fmla="*/ 0 h 4033380"/>
              <a:gd name="connsiteX1" fmla="*/ 8116227 w 8927176"/>
              <a:gd name="connsiteY1" fmla="*/ 3251142 h 4033380"/>
              <a:gd name="connsiteX2" fmla="*/ 0 w 8927176"/>
              <a:gd name="connsiteY2" fmla="*/ 4033380 h 4033380"/>
              <a:gd name="connsiteX3" fmla="*/ 3382538 w 8927176"/>
              <a:gd name="connsiteY3" fmla="*/ 55982 h 4033380"/>
              <a:gd name="connsiteX4" fmla="*/ 8104340 w 8927176"/>
              <a:gd name="connsiteY4" fmla="*/ 0 h 4033380"/>
              <a:gd name="connsiteX0" fmla="*/ 8104340 w 8927176"/>
              <a:gd name="connsiteY0" fmla="*/ 0 h 4033380"/>
              <a:gd name="connsiteX1" fmla="*/ 8116227 w 8927176"/>
              <a:gd name="connsiteY1" fmla="*/ 3251142 h 4033380"/>
              <a:gd name="connsiteX2" fmla="*/ 0 w 8927176"/>
              <a:gd name="connsiteY2" fmla="*/ 4033380 h 4033380"/>
              <a:gd name="connsiteX3" fmla="*/ 5929795 w 8927176"/>
              <a:gd name="connsiteY3" fmla="*/ 37320 h 4033380"/>
              <a:gd name="connsiteX4" fmla="*/ 8104340 w 8927176"/>
              <a:gd name="connsiteY4" fmla="*/ 0 h 4033380"/>
              <a:gd name="connsiteX0" fmla="*/ 8104340 w 8927176"/>
              <a:gd name="connsiteY0" fmla="*/ 0 h 4033380"/>
              <a:gd name="connsiteX1" fmla="*/ 8116227 w 8927176"/>
              <a:gd name="connsiteY1" fmla="*/ 3251142 h 4033380"/>
              <a:gd name="connsiteX2" fmla="*/ 0 w 8927176"/>
              <a:gd name="connsiteY2" fmla="*/ 4033380 h 4033380"/>
              <a:gd name="connsiteX3" fmla="*/ 6769550 w 8927176"/>
              <a:gd name="connsiteY3" fmla="*/ 3508307 h 4033380"/>
              <a:gd name="connsiteX4" fmla="*/ 8104340 w 8927176"/>
              <a:gd name="connsiteY4" fmla="*/ 0 h 4033380"/>
              <a:gd name="connsiteX0" fmla="*/ 6769550 w 8116227"/>
              <a:gd name="connsiteY0" fmla="*/ 257165 h 782238"/>
              <a:gd name="connsiteX1" fmla="*/ 8116227 w 8116227"/>
              <a:gd name="connsiteY1" fmla="*/ 0 h 782238"/>
              <a:gd name="connsiteX2" fmla="*/ 0 w 8116227"/>
              <a:gd name="connsiteY2" fmla="*/ 782238 h 782238"/>
              <a:gd name="connsiteX3" fmla="*/ 6769550 w 8116227"/>
              <a:gd name="connsiteY3" fmla="*/ 257165 h 782238"/>
              <a:gd name="connsiteX0" fmla="*/ 8122488 w 8122488"/>
              <a:gd name="connsiteY0" fmla="*/ 145197 h 782238"/>
              <a:gd name="connsiteX1" fmla="*/ 8116227 w 8122488"/>
              <a:gd name="connsiteY1" fmla="*/ 0 h 782238"/>
              <a:gd name="connsiteX2" fmla="*/ 0 w 8122488"/>
              <a:gd name="connsiteY2" fmla="*/ 782238 h 782238"/>
              <a:gd name="connsiteX3" fmla="*/ 8122488 w 8122488"/>
              <a:gd name="connsiteY3" fmla="*/ 145197 h 782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22488" h="782238">
                <a:moveTo>
                  <a:pt x="8122488" y="145197"/>
                </a:moveTo>
                <a:lnTo>
                  <a:pt x="8116227" y="0"/>
                </a:lnTo>
                <a:lnTo>
                  <a:pt x="0" y="782238"/>
                </a:lnTo>
                <a:lnTo>
                  <a:pt x="8122488" y="145197"/>
                </a:lnTo>
                <a:close/>
              </a:path>
            </a:pathLst>
          </a:custGeom>
          <a:gradFill>
            <a:gsLst>
              <a:gs pos="0">
                <a:srgbClr val="FF0000"/>
              </a:gs>
              <a:gs pos="24000">
                <a:srgbClr val="FF0000"/>
              </a:gs>
              <a:gs pos="78000">
                <a:srgbClr val="FF0000">
                  <a:alpha val="0"/>
                </a:srgb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489047F-213D-7F4A-8ACA-451BB650E4DE}"/>
              </a:ext>
            </a:extLst>
          </p:cNvPr>
          <p:cNvCxnSpPr>
            <a:cxnSpLocks/>
            <a:stCxn id="5" idx="1"/>
          </p:cNvCxnSpPr>
          <p:nvPr/>
        </p:nvCxnSpPr>
        <p:spPr>
          <a:xfrm flipV="1">
            <a:off x="4051426" y="3601616"/>
            <a:ext cx="3907586" cy="37147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9C8BC54-1D01-E34B-BB97-FAD92A5942E7}"/>
              </a:ext>
            </a:extLst>
          </p:cNvPr>
          <p:cNvCxnSpPr>
            <a:cxnSpLocks/>
            <a:stCxn id="5" idx="1"/>
          </p:cNvCxnSpPr>
          <p:nvPr/>
        </p:nvCxnSpPr>
        <p:spPr>
          <a:xfrm flipV="1">
            <a:off x="4051426" y="3638939"/>
            <a:ext cx="4374117" cy="33415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52C3F2-2227-CC47-936F-E6B3991845E3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Efficient Diagonal Finding</a:t>
            </a: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8C11D0F-EA79-9745-8F41-C49F7BBCB69E}"/>
              </a:ext>
            </a:extLst>
          </p:cNvPr>
          <p:cNvSpPr/>
          <p:nvPr/>
        </p:nvSpPr>
        <p:spPr>
          <a:xfrm>
            <a:off x="4017722" y="2699953"/>
            <a:ext cx="3505200" cy="2412265"/>
          </a:xfrm>
          <a:custGeom>
            <a:avLst/>
            <a:gdLst>
              <a:gd name="connsiteX0" fmla="*/ 0 w 2186152"/>
              <a:gd name="connsiteY0" fmla="*/ 241737 h 1513489"/>
              <a:gd name="connsiteX1" fmla="*/ 21021 w 2186152"/>
              <a:gd name="connsiteY1" fmla="*/ 798786 h 1513489"/>
              <a:gd name="connsiteX2" fmla="*/ 851338 w 2186152"/>
              <a:gd name="connsiteY2" fmla="*/ 1429406 h 1513489"/>
              <a:gd name="connsiteX3" fmla="*/ 1156138 w 2186152"/>
              <a:gd name="connsiteY3" fmla="*/ 693682 h 1513489"/>
              <a:gd name="connsiteX4" fmla="*/ 2186152 w 2186152"/>
              <a:gd name="connsiteY4" fmla="*/ 1513489 h 1513489"/>
              <a:gd name="connsiteX5" fmla="*/ 1839311 w 2186152"/>
              <a:gd name="connsiteY5" fmla="*/ 294289 h 1513489"/>
              <a:gd name="connsiteX6" fmla="*/ 1608083 w 2186152"/>
              <a:gd name="connsiteY6" fmla="*/ 620110 h 1513489"/>
              <a:gd name="connsiteX7" fmla="*/ 1240221 w 2186152"/>
              <a:gd name="connsiteY7" fmla="*/ 0 h 1513489"/>
              <a:gd name="connsiteX8" fmla="*/ 409904 w 2186152"/>
              <a:gd name="connsiteY8" fmla="*/ 346841 h 1513489"/>
              <a:gd name="connsiteX9" fmla="*/ 0 w 2186152"/>
              <a:gd name="connsiteY9" fmla="*/ 241737 h 1513489"/>
              <a:gd name="connsiteX0" fmla="*/ 0 w 2186152"/>
              <a:gd name="connsiteY0" fmla="*/ 241737 h 1513489"/>
              <a:gd name="connsiteX1" fmla="*/ 21021 w 2186152"/>
              <a:gd name="connsiteY1" fmla="*/ 798786 h 1513489"/>
              <a:gd name="connsiteX2" fmla="*/ 851338 w 2186152"/>
              <a:gd name="connsiteY2" fmla="*/ 1429406 h 1513489"/>
              <a:gd name="connsiteX3" fmla="*/ 1156138 w 2186152"/>
              <a:gd name="connsiteY3" fmla="*/ 693682 h 1513489"/>
              <a:gd name="connsiteX4" fmla="*/ 2186152 w 2186152"/>
              <a:gd name="connsiteY4" fmla="*/ 1513489 h 1513489"/>
              <a:gd name="connsiteX5" fmla="*/ 1839311 w 2186152"/>
              <a:gd name="connsiteY5" fmla="*/ 294289 h 1513489"/>
              <a:gd name="connsiteX6" fmla="*/ 1616396 w 2186152"/>
              <a:gd name="connsiteY6" fmla="*/ 669987 h 1513489"/>
              <a:gd name="connsiteX7" fmla="*/ 1240221 w 2186152"/>
              <a:gd name="connsiteY7" fmla="*/ 0 h 1513489"/>
              <a:gd name="connsiteX8" fmla="*/ 409904 w 2186152"/>
              <a:gd name="connsiteY8" fmla="*/ 346841 h 1513489"/>
              <a:gd name="connsiteX9" fmla="*/ 0 w 2186152"/>
              <a:gd name="connsiteY9" fmla="*/ 241737 h 1513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6152" h="1513489">
                <a:moveTo>
                  <a:pt x="0" y="241737"/>
                </a:moveTo>
                <a:lnTo>
                  <a:pt x="21021" y="798786"/>
                </a:lnTo>
                <a:lnTo>
                  <a:pt x="851338" y="1429406"/>
                </a:lnTo>
                <a:lnTo>
                  <a:pt x="1156138" y="693682"/>
                </a:lnTo>
                <a:lnTo>
                  <a:pt x="2186152" y="1513489"/>
                </a:lnTo>
                <a:lnTo>
                  <a:pt x="1839311" y="294289"/>
                </a:lnTo>
                <a:lnTo>
                  <a:pt x="1616396" y="669987"/>
                </a:lnTo>
                <a:lnTo>
                  <a:pt x="1240221" y="0"/>
                </a:lnTo>
                <a:lnTo>
                  <a:pt x="409904" y="346841"/>
                </a:lnTo>
                <a:lnTo>
                  <a:pt x="0" y="241737"/>
                </a:lnTo>
                <a:close/>
              </a:path>
            </a:pathLst>
          </a:cu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82352F8-3DF3-3443-8962-24928347F058}"/>
              </a:ext>
            </a:extLst>
          </p:cNvPr>
          <p:cNvCxnSpPr>
            <a:cxnSpLocks/>
            <a:stCxn id="5" idx="8"/>
            <a:endCxn id="5" idx="1"/>
          </p:cNvCxnSpPr>
          <p:nvPr/>
        </p:nvCxnSpPr>
        <p:spPr>
          <a:xfrm flipH="1">
            <a:off x="4051426" y="3252763"/>
            <a:ext cx="623522" cy="720330"/>
          </a:xfrm>
          <a:prstGeom prst="line">
            <a:avLst/>
          </a:prstGeom>
          <a:ln w="53975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F89D308-9D89-6540-968E-B30DA4986C81}"/>
              </a:ext>
            </a:extLst>
          </p:cNvPr>
          <p:cNvCxnSpPr>
            <a:cxnSpLocks/>
            <a:stCxn id="5" idx="3"/>
            <a:endCxn id="5" idx="1"/>
          </p:cNvCxnSpPr>
          <p:nvPr/>
        </p:nvCxnSpPr>
        <p:spPr>
          <a:xfrm flipH="1">
            <a:off x="4051426" y="3805574"/>
            <a:ext cx="1820007" cy="167519"/>
          </a:xfrm>
          <a:prstGeom prst="line">
            <a:avLst/>
          </a:prstGeom>
          <a:ln w="53975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120B711-65E3-C74F-A08D-4318B1676424}"/>
              </a:ext>
            </a:extLst>
          </p:cNvPr>
          <p:cNvCxnSpPr>
            <a:cxnSpLocks/>
            <a:stCxn id="5" idx="7"/>
            <a:endCxn id="5" idx="1"/>
          </p:cNvCxnSpPr>
          <p:nvPr/>
        </p:nvCxnSpPr>
        <p:spPr>
          <a:xfrm flipH="1">
            <a:off x="4051426" y="2699953"/>
            <a:ext cx="1954823" cy="1273140"/>
          </a:xfrm>
          <a:prstGeom prst="line">
            <a:avLst/>
          </a:prstGeom>
          <a:ln w="53975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24730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>
            <a:extLst>
              <a:ext uri="{FF2B5EF4-FFF2-40B4-BE49-F238E27FC236}">
                <a16:creationId xmlns:a16="http://schemas.microsoft.com/office/drawing/2014/main" id="{1DE86A0F-BF78-A544-879D-BC2344E4CCC9}"/>
              </a:ext>
            </a:extLst>
          </p:cNvPr>
          <p:cNvSpPr/>
          <p:nvPr/>
        </p:nvSpPr>
        <p:spPr>
          <a:xfrm>
            <a:off x="4083486" y="3207303"/>
            <a:ext cx="8122488" cy="782238"/>
          </a:xfrm>
          <a:custGeom>
            <a:avLst/>
            <a:gdLst>
              <a:gd name="connsiteX0" fmla="*/ 7928976 w 7928976"/>
              <a:gd name="connsiteY0" fmla="*/ 4271375 h 4271375"/>
              <a:gd name="connsiteX1" fmla="*/ 2267211 w 7928976"/>
              <a:gd name="connsiteY1" fmla="*/ 4271375 h 4271375"/>
              <a:gd name="connsiteX2" fmla="*/ 125261 w 7928976"/>
              <a:gd name="connsiteY2" fmla="*/ 2567835 h 4271375"/>
              <a:gd name="connsiteX3" fmla="*/ 0 w 7928976"/>
              <a:gd name="connsiteY3" fmla="*/ 889348 h 4271375"/>
              <a:gd name="connsiteX4" fmla="*/ 7891398 w 7928976"/>
              <a:gd name="connsiteY4" fmla="*/ 0 h 4271375"/>
              <a:gd name="connsiteX5" fmla="*/ 7928976 w 7928976"/>
              <a:gd name="connsiteY5" fmla="*/ 4271375 h 4271375"/>
              <a:gd name="connsiteX0" fmla="*/ 7903924 w 7903924"/>
              <a:gd name="connsiteY0" fmla="*/ 4271375 h 4271375"/>
              <a:gd name="connsiteX1" fmla="*/ 2242159 w 7903924"/>
              <a:gd name="connsiteY1" fmla="*/ 4271375 h 4271375"/>
              <a:gd name="connsiteX2" fmla="*/ 100209 w 7903924"/>
              <a:gd name="connsiteY2" fmla="*/ 2567835 h 4271375"/>
              <a:gd name="connsiteX3" fmla="*/ 0 w 7903924"/>
              <a:gd name="connsiteY3" fmla="*/ 563671 h 4271375"/>
              <a:gd name="connsiteX4" fmla="*/ 7866346 w 7903924"/>
              <a:gd name="connsiteY4" fmla="*/ 0 h 4271375"/>
              <a:gd name="connsiteX5" fmla="*/ 7903924 w 7903924"/>
              <a:gd name="connsiteY5" fmla="*/ 4271375 h 4271375"/>
              <a:gd name="connsiteX0" fmla="*/ 8016658 w 8016658"/>
              <a:gd name="connsiteY0" fmla="*/ 4709786 h 4709786"/>
              <a:gd name="connsiteX1" fmla="*/ 2354893 w 8016658"/>
              <a:gd name="connsiteY1" fmla="*/ 4709786 h 4709786"/>
              <a:gd name="connsiteX2" fmla="*/ 212943 w 8016658"/>
              <a:gd name="connsiteY2" fmla="*/ 3006246 h 4709786"/>
              <a:gd name="connsiteX3" fmla="*/ 0 w 8016658"/>
              <a:gd name="connsiteY3" fmla="*/ 0 h 4709786"/>
              <a:gd name="connsiteX4" fmla="*/ 7979080 w 8016658"/>
              <a:gd name="connsiteY4" fmla="*/ 438411 h 4709786"/>
              <a:gd name="connsiteX5" fmla="*/ 8016658 w 8016658"/>
              <a:gd name="connsiteY5" fmla="*/ 4709786 h 4709786"/>
              <a:gd name="connsiteX0" fmla="*/ 8054236 w 8054236"/>
              <a:gd name="connsiteY0" fmla="*/ 5824603 h 5824603"/>
              <a:gd name="connsiteX1" fmla="*/ 2392471 w 8054236"/>
              <a:gd name="connsiteY1" fmla="*/ 5824603 h 5824603"/>
              <a:gd name="connsiteX2" fmla="*/ 250521 w 8054236"/>
              <a:gd name="connsiteY2" fmla="*/ 4121063 h 5824603"/>
              <a:gd name="connsiteX3" fmla="*/ 0 w 8054236"/>
              <a:gd name="connsiteY3" fmla="*/ 0 h 5824603"/>
              <a:gd name="connsiteX4" fmla="*/ 8016658 w 8054236"/>
              <a:gd name="connsiteY4" fmla="*/ 1553228 h 5824603"/>
              <a:gd name="connsiteX5" fmla="*/ 8054236 w 8054236"/>
              <a:gd name="connsiteY5" fmla="*/ 5824603 h 5824603"/>
              <a:gd name="connsiteX0" fmla="*/ 8066762 w 8066762"/>
              <a:gd name="connsiteY0" fmla="*/ 7202466 h 7202466"/>
              <a:gd name="connsiteX1" fmla="*/ 2404997 w 8066762"/>
              <a:gd name="connsiteY1" fmla="*/ 7202466 h 7202466"/>
              <a:gd name="connsiteX2" fmla="*/ 263047 w 8066762"/>
              <a:gd name="connsiteY2" fmla="*/ 5498926 h 7202466"/>
              <a:gd name="connsiteX3" fmla="*/ 0 w 8066762"/>
              <a:gd name="connsiteY3" fmla="*/ 0 h 7202466"/>
              <a:gd name="connsiteX4" fmla="*/ 8029184 w 8066762"/>
              <a:gd name="connsiteY4" fmla="*/ 2931091 h 7202466"/>
              <a:gd name="connsiteX5" fmla="*/ 8066762 w 8066762"/>
              <a:gd name="connsiteY5" fmla="*/ 7202466 h 7202466"/>
              <a:gd name="connsiteX0" fmla="*/ 8066762 w 8066762"/>
              <a:gd name="connsiteY0" fmla="*/ 7202466 h 7390356"/>
              <a:gd name="connsiteX1" fmla="*/ 2780778 w 8066762"/>
              <a:gd name="connsiteY1" fmla="*/ 7390356 h 7390356"/>
              <a:gd name="connsiteX2" fmla="*/ 263047 w 8066762"/>
              <a:gd name="connsiteY2" fmla="*/ 5498926 h 7390356"/>
              <a:gd name="connsiteX3" fmla="*/ 0 w 8066762"/>
              <a:gd name="connsiteY3" fmla="*/ 0 h 7390356"/>
              <a:gd name="connsiteX4" fmla="*/ 8029184 w 8066762"/>
              <a:gd name="connsiteY4" fmla="*/ 2931091 h 7390356"/>
              <a:gd name="connsiteX5" fmla="*/ 8066762 w 8066762"/>
              <a:gd name="connsiteY5" fmla="*/ 7202466 h 7390356"/>
              <a:gd name="connsiteX0" fmla="*/ 8066762 w 8066762"/>
              <a:gd name="connsiteY0" fmla="*/ 7202466 h 7452986"/>
              <a:gd name="connsiteX1" fmla="*/ 2730674 w 8066762"/>
              <a:gd name="connsiteY1" fmla="*/ 7452986 h 7452986"/>
              <a:gd name="connsiteX2" fmla="*/ 263047 w 8066762"/>
              <a:gd name="connsiteY2" fmla="*/ 5498926 h 7452986"/>
              <a:gd name="connsiteX3" fmla="*/ 0 w 8066762"/>
              <a:gd name="connsiteY3" fmla="*/ 0 h 7452986"/>
              <a:gd name="connsiteX4" fmla="*/ 8029184 w 8066762"/>
              <a:gd name="connsiteY4" fmla="*/ 2931091 h 7452986"/>
              <a:gd name="connsiteX5" fmla="*/ 8066762 w 8066762"/>
              <a:gd name="connsiteY5" fmla="*/ 7202466 h 7452986"/>
              <a:gd name="connsiteX0" fmla="*/ 8004132 w 8004132"/>
              <a:gd name="connsiteY0" fmla="*/ 5736921 h 5987441"/>
              <a:gd name="connsiteX1" fmla="*/ 2668044 w 8004132"/>
              <a:gd name="connsiteY1" fmla="*/ 5987441 h 5987441"/>
              <a:gd name="connsiteX2" fmla="*/ 200417 w 8004132"/>
              <a:gd name="connsiteY2" fmla="*/ 4033381 h 5987441"/>
              <a:gd name="connsiteX3" fmla="*/ 0 w 8004132"/>
              <a:gd name="connsiteY3" fmla="*/ 0 h 5987441"/>
              <a:gd name="connsiteX4" fmla="*/ 7966554 w 8004132"/>
              <a:gd name="connsiteY4" fmla="*/ 1465546 h 5987441"/>
              <a:gd name="connsiteX5" fmla="*/ 8004132 w 8004132"/>
              <a:gd name="connsiteY5" fmla="*/ 5736921 h 5987441"/>
              <a:gd name="connsiteX0" fmla="*/ 8004132 w 8304757"/>
              <a:gd name="connsiteY0" fmla="*/ 5736921 h 5987441"/>
              <a:gd name="connsiteX1" fmla="*/ 2668044 w 8304757"/>
              <a:gd name="connsiteY1" fmla="*/ 5987441 h 5987441"/>
              <a:gd name="connsiteX2" fmla="*/ 200417 w 8304757"/>
              <a:gd name="connsiteY2" fmla="*/ 4033381 h 5987441"/>
              <a:gd name="connsiteX3" fmla="*/ 0 w 8304757"/>
              <a:gd name="connsiteY3" fmla="*/ 0 h 5987441"/>
              <a:gd name="connsiteX4" fmla="*/ 8304757 w 8304757"/>
              <a:gd name="connsiteY4" fmla="*/ 1 h 5987441"/>
              <a:gd name="connsiteX5" fmla="*/ 8004132 w 8304757"/>
              <a:gd name="connsiteY5" fmla="*/ 5736921 h 5987441"/>
              <a:gd name="connsiteX0" fmla="*/ 8329809 w 8329809"/>
              <a:gd name="connsiteY0" fmla="*/ 7052154 h 7052154"/>
              <a:gd name="connsiteX1" fmla="*/ 2668044 w 8329809"/>
              <a:gd name="connsiteY1" fmla="*/ 5987441 h 7052154"/>
              <a:gd name="connsiteX2" fmla="*/ 200417 w 8329809"/>
              <a:gd name="connsiteY2" fmla="*/ 4033381 h 7052154"/>
              <a:gd name="connsiteX3" fmla="*/ 0 w 8329809"/>
              <a:gd name="connsiteY3" fmla="*/ 0 h 7052154"/>
              <a:gd name="connsiteX4" fmla="*/ 8304757 w 8329809"/>
              <a:gd name="connsiteY4" fmla="*/ 1 h 7052154"/>
              <a:gd name="connsiteX5" fmla="*/ 8329809 w 8329809"/>
              <a:gd name="connsiteY5" fmla="*/ 7052154 h 7052154"/>
              <a:gd name="connsiteX0" fmla="*/ 8329809 w 8329809"/>
              <a:gd name="connsiteY0" fmla="*/ 7052154 h 7052154"/>
              <a:gd name="connsiteX1" fmla="*/ 4108537 w 8329809"/>
              <a:gd name="connsiteY1" fmla="*/ 7002049 h 7052154"/>
              <a:gd name="connsiteX2" fmla="*/ 200417 w 8329809"/>
              <a:gd name="connsiteY2" fmla="*/ 4033381 h 7052154"/>
              <a:gd name="connsiteX3" fmla="*/ 0 w 8329809"/>
              <a:gd name="connsiteY3" fmla="*/ 0 h 7052154"/>
              <a:gd name="connsiteX4" fmla="*/ 8304757 w 8329809"/>
              <a:gd name="connsiteY4" fmla="*/ 1 h 7052154"/>
              <a:gd name="connsiteX5" fmla="*/ 8329809 w 8329809"/>
              <a:gd name="connsiteY5" fmla="*/ 7052154 h 7052154"/>
              <a:gd name="connsiteX0" fmla="*/ 8129392 w 8129392"/>
              <a:gd name="connsiteY0" fmla="*/ 7052153 h 7052153"/>
              <a:gd name="connsiteX1" fmla="*/ 3908120 w 8129392"/>
              <a:gd name="connsiteY1" fmla="*/ 7002048 h 7052153"/>
              <a:gd name="connsiteX2" fmla="*/ 0 w 8129392"/>
              <a:gd name="connsiteY2" fmla="*/ 4033380 h 7052153"/>
              <a:gd name="connsiteX3" fmla="*/ 3242579 w 8129392"/>
              <a:gd name="connsiteY3" fmla="*/ 18660 h 7052153"/>
              <a:gd name="connsiteX4" fmla="*/ 8104340 w 8129392"/>
              <a:gd name="connsiteY4" fmla="*/ 0 h 7052153"/>
              <a:gd name="connsiteX5" fmla="*/ 8129392 w 8129392"/>
              <a:gd name="connsiteY5" fmla="*/ 7052153 h 7052153"/>
              <a:gd name="connsiteX0" fmla="*/ 8129392 w 8129392"/>
              <a:gd name="connsiteY0" fmla="*/ 7052153 h 7052153"/>
              <a:gd name="connsiteX1" fmla="*/ 3908120 w 8129392"/>
              <a:gd name="connsiteY1" fmla="*/ 7002048 h 7052153"/>
              <a:gd name="connsiteX2" fmla="*/ 0 w 8129392"/>
              <a:gd name="connsiteY2" fmla="*/ 4033380 h 7052153"/>
              <a:gd name="connsiteX3" fmla="*/ 3382538 w 8129392"/>
              <a:gd name="connsiteY3" fmla="*/ 55982 h 7052153"/>
              <a:gd name="connsiteX4" fmla="*/ 8104340 w 8129392"/>
              <a:gd name="connsiteY4" fmla="*/ 0 h 7052153"/>
              <a:gd name="connsiteX5" fmla="*/ 8129392 w 8129392"/>
              <a:gd name="connsiteY5" fmla="*/ 7052153 h 7052153"/>
              <a:gd name="connsiteX0" fmla="*/ 8129392 w 8129392"/>
              <a:gd name="connsiteY0" fmla="*/ 7052153 h 7052153"/>
              <a:gd name="connsiteX1" fmla="*/ 5391688 w 8129392"/>
              <a:gd name="connsiteY1" fmla="*/ 3493738 h 7052153"/>
              <a:gd name="connsiteX2" fmla="*/ 0 w 8129392"/>
              <a:gd name="connsiteY2" fmla="*/ 4033380 h 7052153"/>
              <a:gd name="connsiteX3" fmla="*/ 3382538 w 8129392"/>
              <a:gd name="connsiteY3" fmla="*/ 55982 h 7052153"/>
              <a:gd name="connsiteX4" fmla="*/ 8104340 w 8129392"/>
              <a:gd name="connsiteY4" fmla="*/ 0 h 7052153"/>
              <a:gd name="connsiteX5" fmla="*/ 8129392 w 8129392"/>
              <a:gd name="connsiteY5" fmla="*/ 7052153 h 7052153"/>
              <a:gd name="connsiteX0" fmla="*/ 8129392 w 8129392"/>
              <a:gd name="connsiteY0" fmla="*/ 7052153 h 7052153"/>
              <a:gd name="connsiteX1" fmla="*/ 8116227 w 8129392"/>
              <a:gd name="connsiteY1" fmla="*/ 3251142 h 7052153"/>
              <a:gd name="connsiteX2" fmla="*/ 0 w 8129392"/>
              <a:gd name="connsiteY2" fmla="*/ 4033380 h 7052153"/>
              <a:gd name="connsiteX3" fmla="*/ 3382538 w 8129392"/>
              <a:gd name="connsiteY3" fmla="*/ 55982 h 7052153"/>
              <a:gd name="connsiteX4" fmla="*/ 8104340 w 8129392"/>
              <a:gd name="connsiteY4" fmla="*/ 0 h 7052153"/>
              <a:gd name="connsiteX5" fmla="*/ 8129392 w 8129392"/>
              <a:gd name="connsiteY5" fmla="*/ 7052153 h 7052153"/>
              <a:gd name="connsiteX0" fmla="*/ 8104340 w 8927176"/>
              <a:gd name="connsiteY0" fmla="*/ 0 h 4033380"/>
              <a:gd name="connsiteX1" fmla="*/ 8116227 w 8927176"/>
              <a:gd name="connsiteY1" fmla="*/ 3251142 h 4033380"/>
              <a:gd name="connsiteX2" fmla="*/ 0 w 8927176"/>
              <a:gd name="connsiteY2" fmla="*/ 4033380 h 4033380"/>
              <a:gd name="connsiteX3" fmla="*/ 3382538 w 8927176"/>
              <a:gd name="connsiteY3" fmla="*/ 55982 h 4033380"/>
              <a:gd name="connsiteX4" fmla="*/ 8104340 w 8927176"/>
              <a:gd name="connsiteY4" fmla="*/ 0 h 4033380"/>
              <a:gd name="connsiteX0" fmla="*/ 8104340 w 8927176"/>
              <a:gd name="connsiteY0" fmla="*/ 0 h 4033380"/>
              <a:gd name="connsiteX1" fmla="*/ 8116227 w 8927176"/>
              <a:gd name="connsiteY1" fmla="*/ 3251142 h 4033380"/>
              <a:gd name="connsiteX2" fmla="*/ 0 w 8927176"/>
              <a:gd name="connsiteY2" fmla="*/ 4033380 h 4033380"/>
              <a:gd name="connsiteX3" fmla="*/ 5929795 w 8927176"/>
              <a:gd name="connsiteY3" fmla="*/ 37320 h 4033380"/>
              <a:gd name="connsiteX4" fmla="*/ 8104340 w 8927176"/>
              <a:gd name="connsiteY4" fmla="*/ 0 h 4033380"/>
              <a:gd name="connsiteX0" fmla="*/ 8104340 w 8927176"/>
              <a:gd name="connsiteY0" fmla="*/ 0 h 4033380"/>
              <a:gd name="connsiteX1" fmla="*/ 8116227 w 8927176"/>
              <a:gd name="connsiteY1" fmla="*/ 3251142 h 4033380"/>
              <a:gd name="connsiteX2" fmla="*/ 0 w 8927176"/>
              <a:gd name="connsiteY2" fmla="*/ 4033380 h 4033380"/>
              <a:gd name="connsiteX3" fmla="*/ 6769550 w 8927176"/>
              <a:gd name="connsiteY3" fmla="*/ 3508307 h 4033380"/>
              <a:gd name="connsiteX4" fmla="*/ 8104340 w 8927176"/>
              <a:gd name="connsiteY4" fmla="*/ 0 h 4033380"/>
              <a:gd name="connsiteX0" fmla="*/ 6769550 w 8116227"/>
              <a:gd name="connsiteY0" fmla="*/ 257165 h 782238"/>
              <a:gd name="connsiteX1" fmla="*/ 8116227 w 8116227"/>
              <a:gd name="connsiteY1" fmla="*/ 0 h 782238"/>
              <a:gd name="connsiteX2" fmla="*/ 0 w 8116227"/>
              <a:gd name="connsiteY2" fmla="*/ 782238 h 782238"/>
              <a:gd name="connsiteX3" fmla="*/ 6769550 w 8116227"/>
              <a:gd name="connsiteY3" fmla="*/ 257165 h 782238"/>
              <a:gd name="connsiteX0" fmla="*/ 8122488 w 8122488"/>
              <a:gd name="connsiteY0" fmla="*/ 145197 h 782238"/>
              <a:gd name="connsiteX1" fmla="*/ 8116227 w 8122488"/>
              <a:gd name="connsiteY1" fmla="*/ 0 h 782238"/>
              <a:gd name="connsiteX2" fmla="*/ 0 w 8122488"/>
              <a:gd name="connsiteY2" fmla="*/ 782238 h 782238"/>
              <a:gd name="connsiteX3" fmla="*/ 8122488 w 8122488"/>
              <a:gd name="connsiteY3" fmla="*/ 145197 h 782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22488" h="782238">
                <a:moveTo>
                  <a:pt x="8122488" y="145197"/>
                </a:moveTo>
                <a:lnTo>
                  <a:pt x="8116227" y="0"/>
                </a:lnTo>
                <a:lnTo>
                  <a:pt x="0" y="782238"/>
                </a:lnTo>
                <a:lnTo>
                  <a:pt x="8122488" y="145197"/>
                </a:lnTo>
                <a:close/>
              </a:path>
            </a:pathLst>
          </a:custGeom>
          <a:gradFill>
            <a:gsLst>
              <a:gs pos="0">
                <a:srgbClr val="FF0000"/>
              </a:gs>
              <a:gs pos="24000">
                <a:srgbClr val="FF0000"/>
              </a:gs>
              <a:gs pos="78000">
                <a:srgbClr val="FF0000">
                  <a:alpha val="0"/>
                </a:srgb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489047F-213D-7F4A-8ACA-451BB650E4DE}"/>
              </a:ext>
            </a:extLst>
          </p:cNvPr>
          <p:cNvCxnSpPr>
            <a:cxnSpLocks/>
            <a:stCxn id="5" idx="1"/>
          </p:cNvCxnSpPr>
          <p:nvPr/>
        </p:nvCxnSpPr>
        <p:spPr>
          <a:xfrm flipV="1">
            <a:off x="4051426" y="3601616"/>
            <a:ext cx="3907586" cy="37147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9C8BC54-1D01-E34B-BB97-FAD92A5942E7}"/>
              </a:ext>
            </a:extLst>
          </p:cNvPr>
          <p:cNvCxnSpPr>
            <a:cxnSpLocks/>
            <a:stCxn id="5" idx="1"/>
          </p:cNvCxnSpPr>
          <p:nvPr/>
        </p:nvCxnSpPr>
        <p:spPr>
          <a:xfrm flipV="1">
            <a:off x="4051426" y="3638939"/>
            <a:ext cx="4374117" cy="33415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52C3F2-2227-CC47-936F-E6B3991845E3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Efficient Diagonal Finding</a:t>
            </a: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8C11D0F-EA79-9745-8F41-C49F7BBCB69E}"/>
              </a:ext>
            </a:extLst>
          </p:cNvPr>
          <p:cNvSpPr/>
          <p:nvPr/>
        </p:nvSpPr>
        <p:spPr>
          <a:xfrm>
            <a:off x="4017722" y="2699953"/>
            <a:ext cx="3505200" cy="2412265"/>
          </a:xfrm>
          <a:custGeom>
            <a:avLst/>
            <a:gdLst>
              <a:gd name="connsiteX0" fmla="*/ 0 w 2186152"/>
              <a:gd name="connsiteY0" fmla="*/ 241737 h 1513489"/>
              <a:gd name="connsiteX1" fmla="*/ 21021 w 2186152"/>
              <a:gd name="connsiteY1" fmla="*/ 798786 h 1513489"/>
              <a:gd name="connsiteX2" fmla="*/ 851338 w 2186152"/>
              <a:gd name="connsiteY2" fmla="*/ 1429406 h 1513489"/>
              <a:gd name="connsiteX3" fmla="*/ 1156138 w 2186152"/>
              <a:gd name="connsiteY3" fmla="*/ 693682 h 1513489"/>
              <a:gd name="connsiteX4" fmla="*/ 2186152 w 2186152"/>
              <a:gd name="connsiteY4" fmla="*/ 1513489 h 1513489"/>
              <a:gd name="connsiteX5" fmla="*/ 1839311 w 2186152"/>
              <a:gd name="connsiteY5" fmla="*/ 294289 h 1513489"/>
              <a:gd name="connsiteX6" fmla="*/ 1608083 w 2186152"/>
              <a:gd name="connsiteY6" fmla="*/ 620110 h 1513489"/>
              <a:gd name="connsiteX7" fmla="*/ 1240221 w 2186152"/>
              <a:gd name="connsiteY7" fmla="*/ 0 h 1513489"/>
              <a:gd name="connsiteX8" fmla="*/ 409904 w 2186152"/>
              <a:gd name="connsiteY8" fmla="*/ 346841 h 1513489"/>
              <a:gd name="connsiteX9" fmla="*/ 0 w 2186152"/>
              <a:gd name="connsiteY9" fmla="*/ 241737 h 1513489"/>
              <a:gd name="connsiteX0" fmla="*/ 0 w 2186152"/>
              <a:gd name="connsiteY0" fmla="*/ 241737 h 1513489"/>
              <a:gd name="connsiteX1" fmla="*/ 21021 w 2186152"/>
              <a:gd name="connsiteY1" fmla="*/ 798786 h 1513489"/>
              <a:gd name="connsiteX2" fmla="*/ 851338 w 2186152"/>
              <a:gd name="connsiteY2" fmla="*/ 1429406 h 1513489"/>
              <a:gd name="connsiteX3" fmla="*/ 1156138 w 2186152"/>
              <a:gd name="connsiteY3" fmla="*/ 693682 h 1513489"/>
              <a:gd name="connsiteX4" fmla="*/ 2186152 w 2186152"/>
              <a:gd name="connsiteY4" fmla="*/ 1513489 h 1513489"/>
              <a:gd name="connsiteX5" fmla="*/ 1839311 w 2186152"/>
              <a:gd name="connsiteY5" fmla="*/ 294289 h 1513489"/>
              <a:gd name="connsiteX6" fmla="*/ 1616396 w 2186152"/>
              <a:gd name="connsiteY6" fmla="*/ 669987 h 1513489"/>
              <a:gd name="connsiteX7" fmla="*/ 1240221 w 2186152"/>
              <a:gd name="connsiteY7" fmla="*/ 0 h 1513489"/>
              <a:gd name="connsiteX8" fmla="*/ 409904 w 2186152"/>
              <a:gd name="connsiteY8" fmla="*/ 346841 h 1513489"/>
              <a:gd name="connsiteX9" fmla="*/ 0 w 2186152"/>
              <a:gd name="connsiteY9" fmla="*/ 241737 h 1513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6152" h="1513489">
                <a:moveTo>
                  <a:pt x="0" y="241737"/>
                </a:moveTo>
                <a:lnTo>
                  <a:pt x="21021" y="798786"/>
                </a:lnTo>
                <a:lnTo>
                  <a:pt x="851338" y="1429406"/>
                </a:lnTo>
                <a:lnTo>
                  <a:pt x="1156138" y="693682"/>
                </a:lnTo>
                <a:lnTo>
                  <a:pt x="2186152" y="1513489"/>
                </a:lnTo>
                <a:lnTo>
                  <a:pt x="1839311" y="294289"/>
                </a:lnTo>
                <a:lnTo>
                  <a:pt x="1616396" y="669987"/>
                </a:lnTo>
                <a:lnTo>
                  <a:pt x="1240221" y="0"/>
                </a:lnTo>
                <a:lnTo>
                  <a:pt x="409904" y="346841"/>
                </a:lnTo>
                <a:lnTo>
                  <a:pt x="0" y="241737"/>
                </a:lnTo>
                <a:close/>
              </a:path>
            </a:pathLst>
          </a:cu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82352F8-3DF3-3443-8962-24928347F058}"/>
              </a:ext>
            </a:extLst>
          </p:cNvPr>
          <p:cNvCxnSpPr>
            <a:cxnSpLocks/>
            <a:stCxn id="5" idx="8"/>
            <a:endCxn id="5" idx="1"/>
          </p:cNvCxnSpPr>
          <p:nvPr/>
        </p:nvCxnSpPr>
        <p:spPr>
          <a:xfrm flipH="1">
            <a:off x="4051426" y="3252763"/>
            <a:ext cx="623522" cy="720330"/>
          </a:xfrm>
          <a:prstGeom prst="line">
            <a:avLst/>
          </a:prstGeom>
          <a:ln w="53975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F89D308-9D89-6540-968E-B30DA4986C81}"/>
              </a:ext>
            </a:extLst>
          </p:cNvPr>
          <p:cNvCxnSpPr>
            <a:cxnSpLocks/>
            <a:stCxn id="5" idx="3"/>
            <a:endCxn id="5" idx="1"/>
          </p:cNvCxnSpPr>
          <p:nvPr/>
        </p:nvCxnSpPr>
        <p:spPr>
          <a:xfrm flipH="1">
            <a:off x="4051426" y="3805574"/>
            <a:ext cx="1820007" cy="167519"/>
          </a:xfrm>
          <a:prstGeom prst="line">
            <a:avLst/>
          </a:prstGeom>
          <a:ln w="53975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120B711-65E3-C74F-A08D-4318B1676424}"/>
              </a:ext>
            </a:extLst>
          </p:cNvPr>
          <p:cNvCxnSpPr>
            <a:cxnSpLocks/>
            <a:stCxn id="5" idx="7"/>
            <a:endCxn id="5" idx="1"/>
          </p:cNvCxnSpPr>
          <p:nvPr/>
        </p:nvCxnSpPr>
        <p:spPr>
          <a:xfrm flipH="1">
            <a:off x="4051426" y="2699953"/>
            <a:ext cx="1954823" cy="1273140"/>
          </a:xfrm>
          <a:prstGeom prst="line">
            <a:avLst/>
          </a:prstGeom>
          <a:ln w="53975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71A20A3-D75F-BB47-86C6-23054688B5C9}"/>
              </a:ext>
            </a:extLst>
          </p:cNvPr>
          <p:cNvCxnSpPr>
            <a:cxnSpLocks/>
          </p:cNvCxnSpPr>
          <p:nvPr/>
        </p:nvCxnSpPr>
        <p:spPr>
          <a:xfrm flipH="1" flipV="1">
            <a:off x="4051427" y="3973093"/>
            <a:ext cx="3471495" cy="1139125"/>
          </a:xfrm>
          <a:prstGeom prst="line">
            <a:avLst/>
          </a:prstGeom>
          <a:ln w="53975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78113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52C3F2-2227-CC47-936F-E6B3991845E3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Efficient Diagonal Finding</a:t>
            </a: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8C11D0F-EA79-9745-8F41-C49F7BBCB69E}"/>
              </a:ext>
            </a:extLst>
          </p:cNvPr>
          <p:cNvSpPr/>
          <p:nvPr/>
        </p:nvSpPr>
        <p:spPr>
          <a:xfrm>
            <a:off x="4017722" y="2699953"/>
            <a:ext cx="3505200" cy="2412265"/>
          </a:xfrm>
          <a:custGeom>
            <a:avLst/>
            <a:gdLst>
              <a:gd name="connsiteX0" fmla="*/ 0 w 2186152"/>
              <a:gd name="connsiteY0" fmla="*/ 241737 h 1513489"/>
              <a:gd name="connsiteX1" fmla="*/ 21021 w 2186152"/>
              <a:gd name="connsiteY1" fmla="*/ 798786 h 1513489"/>
              <a:gd name="connsiteX2" fmla="*/ 851338 w 2186152"/>
              <a:gd name="connsiteY2" fmla="*/ 1429406 h 1513489"/>
              <a:gd name="connsiteX3" fmla="*/ 1156138 w 2186152"/>
              <a:gd name="connsiteY3" fmla="*/ 693682 h 1513489"/>
              <a:gd name="connsiteX4" fmla="*/ 2186152 w 2186152"/>
              <a:gd name="connsiteY4" fmla="*/ 1513489 h 1513489"/>
              <a:gd name="connsiteX5" fmla="*/ 1839311 w 2186152"/>
              <a:gd name="connsiteY5" fmla="*/ 294289 h 1513489"/>
              <a:gd name="connsiteX6" fmla="*/ 1608083 w 2186152"/>
              <a:gd name="connsiteY6" fmla="*/ 620110 h 1513489"/>
              <a:gd name="connsiteX7" fmla="*/ 1240221 w 2186152"/>
              <a:gd name="connsiteY7" fmla="*/ 0 h 1513489"/>
              <a:gd name="connsiteX8" fmla="*/ 409904 w 2186152"/>
              <a:gd name="connsiteY8" fmla="*/ 346841 h 1513489"/>
              <a:gd name="connsiteX9" fmla="*/ 0 w 2186152"/>
              <a:gd name="connsiteY9" fmla="*/ 241737 h 1513489"/>
              <a:gd name="connsiteX0" fmla="*/ 0 w 2186152"/>
              <a:gd name="connsiteY0" fmla="*/ 241737 h 1513489"/>
              <a:gd name="connsiteX1" fmla="*/ 21021 w 2186152"/>
              <a:gd name="connsiteY1" fmla="*/ 798786 h 1513489"/>
              <a:gd name="connsiteX2" fmla="*/ 851338 w 2186152"/>
              <a:gd name="connsiteY2" fmla="*/ 1429406 h 1513489"/>
              <a:gd name="connsiteX3" fmla="*/ 1156138 w 2186152"/>
              <a:gd name="connsiteY3" fmla="*/ 693682 h 1513489"/>
              <a:gd name="connsiteX4" fmla="*/ 2186152 w 2186152"/>
              <a:gd name="connsiteY4" fmla="*/ 1513489 h 1513489"/>
              <a:gd name="connsiteX5" fmla="*/ 1839311 w 2186152"/>
              <a:gd name="connsiteY5" fmla="*/ 294289 h 1513489"/>
              <a:gd name="connsiteX6" fmla="*/ 1616396 w 2186152"/>
              <a:gd name="connsiteY6" fmla="*/ 669987 h 1513489"/>
              <a:gd name="connsiteX7" fmla="*/ 1240221 w 2186152"/>
              <a:gd name="connsiteY7" fmla="*/ 0 h 1513489"/>
              <a:gd name="connsiteX8" fmla="*/ 409904 w 2186152"/>
              <a:gd name="connsiteY8" fmla="*/ 346841 h 1513489"/>
              <a:gd name="connsiteX9" fmla="*/ 0 w 2186152"/>
              <a:gd name="connsiteY9" fmla="*/ 241737 h 1513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6152" h="1513489">
                <a:moveTo>
                  <a:pt x="0" y="241737"/>
                </a:moveTo>
                <a:lnTo>
                  <a:pt x="21021" y="798786"/>
                </a:lnTo>
                <a:lnTo>
                  <a:pt x="851338" y="1429406"/>
                </a:lnTo>
                <a:lnTo>
                  <a:pt x="1156138" y="693682"/>
                </a:lnTo>
                <a:lnTo>
                  <a:pt x="2186152" y="1513489"/>
                </a:lnTo>
                <a:lnTo>
                  <a:pt x="1839311" y="294289"/>
                </a:lnTo>
                <a:lnTo>
                  <a:pt x="1616396" y="669987"/>
                </a:lnTo>
                <a:lnTo>
                  <a:pt x="1240221" y="0"/>
                </a:lnTo>
                <a:lnTo>
                  <a:pt x="409904" y="346841"/>
                </a:lnTo>
                <a:lnTo>
                  <a:pt x="0" y="241737"/>
                </a:lnTo>
                <a:close/>
              </a:path>
            </a:pathLst>
          </a:cu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82352F8-3DF3-3443-8962-24928347F058}"/>
              </a:ext>
            </a:extLst>
          </p:cNvPr>
          <p:cNvCxnSpPr>
            <a:cxnSpLocks/>
            <a:stCxn id="5" idx="8"/>
            <a:endCxn id="5" idx="1"/>
          </p:cNvCxnSpPr>
          <p:nvPr/>
        </p:nvCxnSpPr>
        <p:spPr>
          <a:xfrm flipH="1">
            <a:off x="4051426" y="3252763"/>
            <a:ext cx="623522" cy="720330"/>
          </a:xfrm>
          <a:prstGeom prst="line">
            <a:avLst/>
          </a:prstGeom>
          <a:ln w="53975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F89D308-9D89-6540-968E-B30DA4986C81}"/>
              </a:ext>
            </a:extLst>
          </p:cNvPr>
          <p:cNvCxnSpPr>
            <a:cxnSpLocks/>
            <a:stCxn id="5" idx="3"/>
            <a:endCxn id="5" idx="1"/>
          </p:cNvCxnSpPr>
          <p:nvPr/>
        </p:nvCxnSpPr>
        <p:spPr>
          <a:xfrm flipH="1">
            <a:off x="4051426" y="3805574"/>
            <a:ext cx="1820007" cy="167519"/>
          </a:xfrm>
          <a:prstGeom prst="line">
            <a:avLst/>
          </a:prstGeom>
          <a:ln w="53975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120B711-65E3-C74F-A08D-4318B1676424}"/>
              </a:ext>
            </a:extLst>
          </p:cNvPr>
          <p:cNvCxnSpPr>
            <a:cxnSpLocks/>
            <a:stCxn id="5" idx="7"/>
            <a:endCxn id="5" idx="1"/>
          </p:cNvCxnSpPr>
          <p:nvPr/>
        </p:nvCxnSpPr>
        <p:spPr>
          <a:xfrm flipH="1">
            <a:off x="4051426" y="2699953"/>
            <a:ext cx="1954823" cy="1273140"/>
          </a:xfrm>
          <a:prstGeom prst="line">
            <a:avLst/>
          </a:prstGeom>
          <a:ln w="53975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78150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CB9E3A8B-E0B3-3944-AF1C-7A47A496A422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Analysis</a:t>
                </a:r>
              </a:p>
              <a:p>
                <a:pPr lvl="1"/>
                <a:r>
                  <a:rPr lang="en-US" dirty="0"/>
                  <a:t>Preprocessing: None</a:t>
                </a:r>
              </a:p>
              <a:p>
                <a:pPr lvl="1"/>
                <a:r>
                  <a:rPr lang="en-US" dirty="0"/>
                  <a:t>Query: Worst case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;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per vertex</a:t>
                </a:r>
              </a:p>
              <a:p>
                <a:pPr lvl="1"/>
                <a:r>
                  <a:rPr lang="en-US" dirty="0"/>
                  <a:t>Storage: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CB9E3A8B-E0B3-3944-AF1C-7A47A496A4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5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8614F-8B2D-4E47-AC57-797C6AE671EA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6B19D9-D7E9-BE4D-AF5E-85E994EB3AF4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Efficient Diagonal Finding</a:t>
            </a: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ADC8E152-B8D3-6A4A-8EAB-47E23A2F6FA5}"/>
              </a:ext>
            </a:extLst>
          </p:cNvPr>
          <p:cNvSpPr/>
          <p:nvPr/>
        </p:nvSpPr>
        <p:spPr>
          <a:xfrm>
            <a:off x="6477000" y="3775809"/>
            <a:ext cx="3505200" cy="2412265"/>
          </a:xfrm>
          <a:custGeom>
            <a:avLst/>
            <a:gdLst>
              <a:gd name="connsiteX0" fmla="*/ 0 w 2186152"/>
              <a:gd name="connsiteY0" fmla="*/ 241737 h 1513489"/>
              <a:gd name="connsiteX1" fmla="*/ 21021 w 2186152"/>
              <a:gd name="connsiteY1" fmla="*/ 798786 h 1513489"/>
              <a:gd name="connsiteX2" fmla="*/ 851338 w 2186152"/>
              <a:gd name="connsiteY2" fmla="*/ 1429406 h 1513489"/>
              <a:gd name="connsiteX3" fmla="*/ 1156138 w 2186152"/>
              <a:gd name="connsiteY3" fmla="*/ 693682 h 1513489"/>
              <a:gd name="connsiteX4" fmla="*/ 2186152 w 2186152"/>
              <a:gd name="connsiteY4" fmla="*/ 1513489 h 1513489"/>
              <a:gd name="connsiteX5" fmla="*/ 1839311 w 2186152"/>
              <a:gd name="connsiteY5" fmla="*/ 294289 h 1513489"/>
              <a:gd name="connsiteX6" fmla="*/ 1608083 w 2186152"/>
              <a:gd name="connsiteY6" fmla="*/ 620110 h 1513489"/>
              <a:gd name="connsiteX7" fmla="*/ 1240221 w 2186152"/>
              <a:gd name="connsiteY7" fmla="*/ 0 h 1513489"/>
              <a:gd name="connsiteX8" fmla="*/ 409904 w 2186152"/>
              <a:gd name="connsiteY8" fmla="*/ 346841 h 1513489"/>
              <a:gd name="connsiteX9" fmla="*/ 0 w 2186152"/>
              <a:gd name="connsiteY9" fmla="*/ 241737 h 1513489"/>
              <a:gd name="connsiteX0" fmla="*/ 0 w 2186152"/>
              <a:gd name="connsiteY0" fmla="*/ 241737 h 1513489"/>
              <a:gd name="connsiteX1" fmla="*/ 21021 w 2186152"/>
              <a:gd name="connsiteY1" fmla="*/ 798786 h 1513489"/>
              <a:gd name="connsiteX2" fmla="*/ 851338 w 2186152"/>
              <a:gd name="connsiteY2" fmla="*/ 1429406 h 1513489"/>
              <a:gd name="connsiteX3" fmla="*/ 1156138 w 2186152"/>
              <a:gd name="connsiteY3" fmla="*/ 693682 h 1513489"/>
              <a:gd name="connsiteX4" fmla="*/ 2186152 w 2186152"/>
              <a:gd name="connsiteY4" fmla="*/ 1513489 h 1513489"/>
              <a:gd name="connsiteX5" fmla="*/ 1839311 w 2186152"/>
              <a:gd name="connsiteY5" fmla="*/ 294289 h 1513489"/>
              <a:gd name="connsiteX6" fmla="*/ 1616396 w 2186152"/>
              <a:gd name="connsiteY6" fmla="*/ 669987 h 1513489"/>
              <a:gd name="connsiteX7" fmla="*/ 1240221 w 2186152"/>
              <a:gd name="connsiteY7" fmla="*/ 0 h 1513489"/>
              <a:gd name="connsiteX8" fmla="*/ 409904 w 2186152"/>
              <a:gd name="connsiteY8" fmla="*/ 346841 h 1513489"/>
              <a:gd name="connsiteX9" fmla="*/ 0 w 2186152"/>
              <a:gd name="connsiteY9" fmla="*/ 241737 h 1513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6152" h="1513489">
                <a:moveTo>
                  <a:pt x="0" y="241737"/>
                </a:moveTo>
                <a:lnTo>
                  <a:pt x="21021" y="798786"/>
                </a:lnTo>
                <a:lnTo>
                  <a:pt x="851338" y="1429406"/>
                </a:lnTo>
                <a:lnTo>
                  <a:pt x="1156138" y="693682"/>
                </a:lnTo>
                <a:lnTo>
                  <a:pt x="2186152" y="1513489"/>
                </a:lnTo>
                <a:lnTo>
                  <a:pt x="1839311" y="294289"/>
                </a:lnTo>
                <a:lnTo>
                  <a:pt x="1616396" y="669987"/>
                </a:lnTo>
                <a:lnTo>
                  <a:pt x="1240221" y="0"/>
                </a:lnTo>
                <a:lnTo>
                  <a:pt x="409904" y="346841"/>
                </a:lnTo>
                <a:lnTo>
                  <a:pt x="0" y="241737"/>
                </a:lnTo>
                <a:close/>
              </a:path>
            </a:pathLst>
          </a:cu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6761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kern="0" dirty="0"/>
              <a:t>Lemma: An internal diagonal exists between </a:t>
            </a:r>
            <a:r>
              <a:rPr lang="en-US" kern="0" dirty="0">
                <a:solidFill>
                  <a:srgbClr val="FF0000"/>
                </a:solidFill>
              </a:rPr>
              <a:t>any</a:t>
            </a:r>
            <a:r>
              <a:rPr lang="en-US" kern="0" dirty="0"/>
              <a:t> two nonadjacent vertices of a polygon P if and only if P is convex polygon.</a:t>
            </a:r>
          </a:p>
          <a:p>
            <a:r>
              <a:rPr lang="en-US" kern="0" dirty="0"/>
              <a:t>Proof: The proof consists of two parts, both established by contradiction.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6CCD756-218B-3846-9399-BE43DA312875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005F8A-A607-F14E-A193-A95A3840FCA5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altLang="en-US"/>
              <a:t>Triangulation Theory: Properties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6504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 anchor="t"/>
          <a:lstStyle/>
          <a:p>
            <a:endParaRPr lang="en-US"/>
          </a:p>
          <a:p>
            <a:endParaRPr lang="en-US" dirty="0"/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E5E106F4-2F02-6C45-9E05-5C70A85FC027}"/>
              </a:ext>
            </a:extLst>
          </p:cNvPr>
          <p:cNvGraphicFramePr>
            <a:graphicFrameLocks noGrp="1"/>
          </p:cNvGraphicFramePr>
          <p:nvPr>
            <p:ph sz="half" idx="10"/>
          </p:nvPr>
        </p:nvGraphicFramePr>
        <p:xfrm>
          <a:off x="4016375" y="2341922"/>
          <a:ext cx="415925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3250">
                  <a:extLst>
                    <a:ext uri="{9D8B030D-6E8A-4147-A177-3AD203B41FA5}">
                      <a16:colId xmlns:a16="http://schemas.microsoft.com/office/drawing/2014/main" val="4213864869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30035642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Number of Sides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3142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Triangle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4135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Quadrilateral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7661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Pentagon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023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Hexagon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8362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Octagon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4151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Nonagon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1352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Decagon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3584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Dodecagon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3730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n-</a:t>
                      </a:r>
                      <a:r>
                        <a:rPr lang="en-US" dirty="0" err="1"/>
                        <a:t>gon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7328176"/>
                  </a:ext>
                </a:extLst>
              </a:tr>
            </a:tbl>
          </a:graphicData>
        </a:graphic>
      </p:graphicFrame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290024F-6EA2-7D46-A601-EB5B723F6FB8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1216888" y="267892"/>
            <a:ext cx="9758225" cy="1103708"/>
          </a:xfrm>
        </p:spPr>
        <p:txBody>
          <a:bodyPr>
            <a:normAutofit fontScale="77500" lnSpcReduction="20000"/>
          </a:bodyPr>
          <a:lstStyle/>
          <a:p>
            <a:r>
              <a:rPr lang="en-US" sz="4000" dirty="0"/>
              <a:t>Classification of Polygons by the Number of Edges</a:t>
            </a:r>
          </a:p>
          <a:p>
            <a:r>
              <a:rPr lang="en-US" dirty="0"/>
              <a:t>Most Common Polygons</a:t>
            </a:r>
          </a:p>
        </p:txBody>
      </p:sp>
    </p:spTree>
    <p:extLst>
      <p:ext uri="{BB962C8B-B14F-4D97-AF65-F5344CB8AC3E}">
        <p14:creationId xmlns:p14="http://schemas.microsoft.com/office/powerpoint/2010/main" val="37422390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The sum of the internal angles of a polygon of n vertices is?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2555D5-2C0C-6247-A462-FC6080BDD3EF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491F05-C4BD-6740-9746-4B39C1FD2610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Sum of Angles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12DC84CE-A04C-5444-AE4C-3FA56BD87469}"/>
                  </a:ext>
                </a:extLst>
              </p:cNvPr>
              <p:cNvSpPr/>
              <p:nvPr/>
            </p:nvSpPr>
            <p:spPr>
              <a:xfrm>
                <a:off x="3935259" y="2497929"/>
                <a:ext cx="4321479" cy="3532340"/>
              </a:xfrm>
              <a:custGeom>
                <a:avLst/>
                <a:gdLst>
                  <a:gd name="connsiteX0" fmla="*/ 0 w 4321479"/>
                  <a:gd name="connsiteY0" fmla="*/ 1027134 h 3532340"/>
                  <a:gd name="connsiteX1" fmla="*/ 112734 w 4321479"/>
                  <a:gd name="connsiteY1" fmla="*/ 2605414 h 3532340"/>
                  <a:gd name="connsiteX2" fmla="*/ 2066794 w 4321479"/>
                  <a:gd name="connsiteY2" fmla="*/ 3532340 h 3532340"/>
                  <a:gd name="connsiteX3" fmla="*/ 1252603 w 4321479"/>
                  <a:gd name="connsiteY3" fmla="*/ 2392471 h 3532340"/>
                  <a:gd name="connsiteX4" fmla="*/ 3607496 w 4321479"/>
                  <a:gd name="connsiteY4" fmla="*/ 3081403 h 3532340"/>
                  <a:gd name="connsiteX5" fmla="*/ 4321479 w 4321479"/>
                  <a:gd name="connsiteY5" fmla="*/ 1966586 h 3532340"/>
                  <a:gd name="connsiteX6" fmla="*/ 3006246 w 4321479"/>
                  <a:gd name="connsiteY6" fmla="*/ 275573 h 3532340"/>
                  <a:gd name="connsiteX7" fmla="*/ 2029216 w 4321479"/>
                  <a:gd name="connsiteY7" fmla="*/ 1402915 h 3532340"/>
                  <a:gd name="connsiteX8" fmla="*/ 914400 w 4321479"/>
                  <a:gd name="connsiteY8" fmla="*/ 0 h 3532340"/>
                  <a:gd name="connsiteX9" fmla="*/ 0 w 4321479"/>
                  <a:gd name="connsiteY9" fmla="*/ 1027134 h 3532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321479" h="3532340">
                    <a:moveTo>
                      <a:pt x="0" y="1027134"/>
                    </a:moveTo>
                    <a:lnTo>
                      <a:pt x="112734" y="2605414"/>
                    </a:lnTo>
                    <a:lnTo>
                      <a:pt x="2066794" y="3532340"/>
                    </a:lnTo>
                    <a:lnTo>
                      <a:pt x="1252603" y="2392471"/>
                    </a:lnTo>
                    <a:lnTo>
                      <a:pt x="3607496" y="3081403"/>
                    </a:lnTo>
                    <a:lnTo>
                      <a:pt x="4321479" y="1966586"/>
                    </a:lnTo>
                    <a:lnTo>
                      <a:pt x="3006246" y="275573"/>
                    </a:lnTo>
                    <a:lnTo>
                      <a:pt x="2029216" y="1402915"/>
                    </a:lnTo>
                    <a:lnTo>
                      <a:pt x="914400" y="0"/>
                    </a:lnTo>
                    <a:lnTo>
                      <a:pt x="0" y="1027134"/>
                    </a:lnTo>
                    <a:close/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12DC84CE-A04C-5444-AE4C-3FA56BD874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5259" y="2497929"/>
                <a:ext cx="4321479" cy="3532340"/>
              </a:xfrm>
              <a:custGeom>
                <a:avLst/>
                <a:gdLst>
                  <a:gd name="connsiteX0" fmla="*/ 0 w 4321479"/>
                  <a:gd name="connsiteY0" fmla="*/ 1027134 h 3532340"/>
                  <a:gd name="connsiteX1" fmla="*/ 112734 w 4321479"/>
                  <a:gd name="connsiteY1" fmla="*/ 2605414 h 3532340"/>
                  <a:gd name="connsiteX2" fmla="*/ 2066794 w 4321479"/>
                  <a:gd name="connsiteY2" fmla="*/ 3532340 h 3532340"/>
                  <a:gd name="connsiteX3" fmla="*/ 1252603 w 4321479"/>
                  <a:gd name="connsiteY3" fmla="*/ 2392471 h 3532340"/>
                  <a:gd name="connsiteX4" fmla="*/ 3607496 w 4321479"/>
                  <a:gd name="connsiteY4" fmla="*/ 3081403 h 3532340"/>
                  <a:gd name="connsiteX5" fmla="*/ 4321479 w 4321479"/>
                  <a:gd name="connsiteY5" fmla="*/ 1966586 h 3532340"/>
                  <a:gd name="connsiteX6" fmla="*/ 3006246 w 4321479"/>
                  <a:gd name="connsiteY6" fmla="*/ 275573 h 3532340"/>
                  <a:gd name="connsiteX7" fmla="*/ 2029216 w 4321479"/>
                  <a:gd name="connsiteY7" fmla="*/ 1402915 h 3532340"/>
                  <a:gd name="connsiteX8" fmla="*/ 914400 w 4321479"/>
                  <a:gd name="connsiteY8" fmla="*/ 0 h 3532340"/>
                  <a:gd name="connsiteX9" fmla="*/ 0 w 4321479"/>
                  <a:gd name="connsiteY9" fmla="*/ 1027134 h 3532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321479" h="3532340">
                    <a:moveTo>
                      <a:pt x="0" y="1027134"/>
                    </a:moveTo>
                    <a:lnTo>
                      <a:pt x="112734" y="2605414"/>
                    </a:lnTo>
                    <a:lnTo>
                      <a:pt x="2066794" y="3532340"/>
                    </a:lnTo>
                    <a:lnTo>
                      <a:pt x="1252603" y="2392471"/>
                    </a:lnTo>
                    <a:lnTo>
                      <a:pt x="3607496" y="3081403"/>
                    </a:lnTo>
                    <a:lnTo>
                      <a:pt x="4321479" y="1966586"/>
                    </a:lnTo>
                    <a:lnTo>
                      <a:pt x="3006246" y="275573"/>
                    </a:lnTo>
                    <a:lnTo>
                      <a:pt x="2029216" y="1402915"/>
                    </a:lnTo>
                    <a:lnTo>
                      <a:pt x="914400" y="0"/>
                    </a:lnTo>
                    <a:lnTo>
                      <a:pt x="0" y="1027134"/>
                    </a:lnTo>
                    <a:close/>
                  </a:path>
                </a:pathLst>
              </a:cu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37546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en-US" dirty="0"/>
              <a:t>Use the Triangle Angle-Sum Theorem to find the sum of the measures of the angles of a polygon.</a:t>
            </a:r>
          </a:p>
          <a:p>
            <a:endParaRPr lang="en-US" dirty="0"/>
          </a:p>
          <a:p>
            <a:r>
              <a:rPr lang="en-US" altLang="en-US" dirty="0"/>
              <a:t>Triangle Angle-Sum Theorem</a:t>
            </a:r>
          </a:p>
          <a:p>
            <a:pPr lvl="1"/>
            <a:r>
              <a:rPr lang="en-US" altLang="en-US" dirty="0"/>
              <a:t>The sum of the measures of the angles of a triangle measure 180º</a:t>
            </a:r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7ECE535-D51E-9B41-BDE7-86FEE51AE1B2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745EFC-94EC-174C-B579-9E9D88F7ECD9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Sum of Angles</a:t>
            </a:r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EB9FA387-7019-E942-BEB0-017C3E2C2D75}"/>
              </a:ext>
            </a:extLst>
          </p:cNvPr>
          <p:cNvSpPr/>
          <p:nvPr/>
        </p:nvSpPr>
        <p:spPr>
          <a:xfrm>
            <a:off x="4083485" y="4471792"/>
            <a:ext cx="3908120" cy="1866378"/>
          </a:xfrm>
          <a:custGeom>
            <a:avLst/>
            <a:gdLst>
              <a:gd name="connsiteX0" fmla="*/ 0 w 3908120"/>
              <a:gd name="connsiteY0" fmla="*/ 764087 h 1866378"/>
              <a:gd name="connsiteX1" fmla="*/ 2605414 w 3908120"/>
              <a:gd name="connsiteY1" fmla="*/ 1866378 h 1866378"/>
              <a:gd name="connsiteX2" fmla="*/ 3908120 w 3908120"/>
              <a:gd name="connsiteY2" fmla="*/ 0 h 1866378"/>
              <a:gd name="connsiteX3" fmla="*/ 0 w 3908120"/>
              <a:gd name="connsiteY3" fmla="*/ 764087 h 1866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08120" h="1866378">
                <a:moveTo>
                  <a:pt x="0" y="764087"/>
                </a:moveTo>
                <a:lnTo>
                  <a:pt x="2605414" y="1866378"/>
                </a:lnTo>
                <a:lnTo>
                  <a:pt x="3908120" y="0"/>
                </a:lnTo>
                <a:lnTo>
                  <a:pt x="0" y="764087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245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Theorem: </a:t>
            </a:r>
            <a:r>
              <a:rPr lang="en-US" altLang="en-US" dirty="0"/>
              <a:t>The sum of the measures of the internal angles of an n-</a:t>
            </a:r>
            <a:r>
              <a:rPr lang="en-US" altLang="en-US" dirty="0" err="1"/>
              <a:t>gon</a:t>
            </a:r>
            <a:r>
              <a:rPr lang="en-US" altLang="en-US" dirty="0"/>
              <a:t> is (n - 2) *180.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Proof by induction</a:t>
            </a:r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76E52268-FC04-6540-9F50-5025AF6E47E2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745EFC-94EC-174C-B579-9E9D88F7ECD9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Sum of Angles</a:t>
            </a:r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0C86DB1D-9DA1-374F-8004-E8340D66C9AB}"/>
              </a:ext>
            </a:extLst>
          </p:cNvPr>
          <p:cNvSpPr/>
          <p:nvPr/>
        </p:nvSpPr>
        <p:spPr>
          <a:xfrm>
            <a:off x="5965521" y="2743200"/>
            <a:ext cx="4321479" cy="3532340"/>
          </a:xfrm>
          <a:custGeom>
            <a:avLst/>
            <a:gdLst>
              <a:gd name="connsiteX0" fmla="*/ 0 w 4321479"/>
              <a:gd name="connsiteY0" fmla="*/ 1027134 h 3532340"/>
              <a:gd name="connsiteX1" fmla="*/ 112734 w 4321479"/>
              <a:gd name="connsiteY1" fmla="*/ 2605414 h 3532340"/>
              <a:gd name="connsiteX2" fmla="*/ 2066794 w 4321479"/>
              <a:gd name="connsiteY2" fmla="*/ 3532340 h 3532340"/>
              <a:gd name="connsiteX3" fmla="*/ 1252603 w 4321479"/>
              <a:gd name="connsiteY3" fmla="*/ 2392471 h 3532340"/>
              <a:gd name="connsiteX4" fmla="*/ 3607496 w 4321479"/>
              <a:gd name="connsiteY4" fmla="*/ 3081403 h 3532340"/>
              <a:gd name="connsiteX5" fmla="*/ 4321479 w 4321479"/>
              <a:gd name="connsiteY5" fmla="*/ 1966586 h 3532340"/>
              <a:gd name="connsiteX6" fmla="*/ 3006246 w 4321479"/>
              <a:gd name="connsiteY6" fmla="*/ 275573 h 3532340"/>
              <a:gd name="connsiteX7" fmla="*/ 2029216 w 4321479"/>
              <a:gd name="connsiteY7" fmla="*/ 1402915 h 3532340"/>
              <a:gd name="connsiteX8" fmla="*/ 914400 w 4321479"/>
              <a:gd name="connsiteY8" fmla="*/ 0 h 3532340"/>
              <a:gd name="connsiteX9" fmla="*/ 0 w 4321479"/>
              <a:gd name="connsiteY9" fmla="*/ 1027134 h 3532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321479" h="3532340">
                <a:moveTo>
                  <a:pt x="0" y="1027134"/>
                </a:moveTo>
                <a:lnTo>
                  <a:pt x="112734" y="2605414"/>
                </a:lnTo>
                <a:lnTo>
                  <a:pt x="2066794" y="3532340"/>
                </a:lnTo>
                <a:lnTo>
                  <a:pt x="1252603" y="2392471"/>
                </a:lnTo>
                <a:lnTo>
                  <a:pt x="3607496" y="3081403"/>
                </a:lnTo>
                <a:lnTo>
                  <a:pt x="4321479" y="1966586"/>
                </a:lnTo>
                <a:lnTo>
                  <a:pt x="3006246" y="275573"/>
                </a:lnTo>
                <a:lnTo>
                  <a:pt x="2029216" y="1402915"/>
                </a:lnTo>
                <a:lnTo>
                  <a:pt x="914400" y="0"/>
                </a:lnTo>
                <a:lnTo>
                  <a:pt x="0" y="1027134"/>
                </a:lnTo>
                <a:close/>
              </a:path>
            </a:pathLst>
          </a:cu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A45A62A-BCDD-6F41-8411-067164BCC478}"/>
              </a:ext>
            </a:extLst>
          </p:cNvPr>
          <p:cNvCxnSpPr>
            <a:stCxn id="8" idx="3"/>
            <a:endCxn id="8" idx="1"/>
          </p:cNvCxnSpPr>
          <p:nvPr/>
        </p:nvCxnSpPr>
        <p:spPr>
          <a:xfrm flipH="1">
            <a:off x="6078255" y="5135671"/>
            <a:ext cx="1139869" cy="21294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D6B6169-8D24-A849-830F-ADA8E24F907B}"/>
              </a:ext>
            </a:extLst>
          </p:cNvPr>
          <p:cNvCxnSpPr>
            <a:cxnSpLocks/>
            <a:stCxn id="8" idx="3"/>
            <a:endCxn id="8" idx="0"/>
          </p:cNvCxnSpPr>
          <p:nvPr/>
        </p:nvCxnSpPr>
        <p:spPr>
          <a:xfrm flipH="1" flipV="1">
            <a:off x="5965521" y="3770334"/>
            <a:ext cx="1252603" cy="136533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C42AB2E-F801-204C-98B0-DEDF0C733026}"/>
              </a:ext>
            </a:extLst>
          </p:cNvPr>
          <p:cNvCxnSpPr>
            <a:cxnSpLocks/>
            <a:stCxn id="8" idx="3"/>
            <a:endCxn id="8" idx="8"/>
          </p:cNvCxnSpPr>
          <p:nvPr/>
        </p:nvCxnSpPr>
        <p:spPr>
          <a:xfrm flipH="1" flipV="1">
            <a:off x="6879921" y="2743200"/>
            <a:ext cx="338203" cy="239247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F10F087-1A7B-6F4A-AD37-5F5ABFC1655E}"/>
              </a:ext>
            </a:extLst>
          </p:cNvPr>
          <p:cNvCxnSpPr>
            <a:cxnSpLocks/>
            <a:stCxn id="8" idx="3"/>
            <a:endCxn id="8" idx="7"/>
          </p:cNvCxnSpPr>
          <p:nvPr/>
        </p:nvCxnSpPr>
        <p:spPr>
          <a:xfrm flipV="1">
            <a:off x="7218124" y="4146115"/>
            <a:ext cx="776613" cy="98955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5045008-8F53-6748-BC0E-9C1DEBC2920D}"/>
              </a:ext>
            </a:extLst>
          </p:cNvPr>
          <p:cNvCxnSpPr>
            <a:cxnSpLocks/>
            <a:stCxn id="8" idx="4"/>
            <a:endCxn id="8" idx="6"/>
          </p:cNvCxnSpPr>
          <p:nvPr/>
        </p:nvCxnSpPr>
        <p:spPr>
          <a:xfrm flipH="1" flipV="1">
            <a:off x="8971767" y="3018773"/>
            <a:ext cx="601250" cy="280583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0906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US" altLang="en-US" dirty="0"/>
                  <a:t>Edges – the line segments </a:t>
                </a:r>
                <a14:m>
                  <m:oMath xmlns:m="http://schemas.openxmlformats.org/officeDocument/2006/math">
                    <m:r>
                      <a:rPr lang="en-US" altLang="en-US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en-US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en-US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en-US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en-US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en-US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en-US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en-US" dirty="0"/>
              </a:p>
              <a:p>
                <a:r>
                  <a:rPr lang="en-US" altLang="en-US" dirty="0"/>
                  <a:t>Vertices –the points where adjacent edges meet</a:t>
                </a:r>
              </a:p>
              <a:p>
                <a:pPr lvl="1"/>
                <a:r>
                  <a:rPr lang="en-US" altLang="en-US" dirty="0"/>
                  <a:t>Start at any vertex and list the vertices consecutively in a counterclockwise direction 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en-US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en-US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en-US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dirty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en-US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en-US" dirty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en-US" dirty="0"/>
                  <a:t>)</a:t>
                </a:r>
              </a:p>
              <a:p>
                <a:r>
                  <a:rPr lang="en-US" altLang="en-US" dirty="0"/>
                  <a:t>Angles</a:t>
                </a:r>
              </a:p>
              <a:p>
                <a:pPr lvl="1"/>
                <a:r>
                  <a:rPr lang="en-US" altLang="en-US" dirty="0"/>
                  <a:t>Name by angle naming convention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en-US">
                        <a:latin typeface="Cambria Math" panose="02040503050406030204" pitchFamily="18" charset="0"/>
                      </a:rPr>
                      <m:t>∡</m:t>
                    </m:r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en-US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en-US">
                        <a:latin typeface="Cambria Math" panose="02040503050406030204" pitchFamily="18" charset="0"/>
                      </a:rPr>
                      <m:t>, ∡</m:t>
                    </m:r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en-US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>
                        <a:latin typeface="Cambria Math" panose="02040503050406030204" pitchFamily="18" charset="0"/>
                      </a:rPr>
                      <m:t>,…, ∡</m:t>
                    </m:r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en-US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en-US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en-US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5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704AC8-5273-DD4C-9FF6-08A55D25CFE6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A20BB83-301E-1F49-9281-8E9EC39C36DB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/>
              <a:t>Polygon </a:t>
            </a:r>
            <a:endParaRPr lang="en-US" dirty="0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569855D1-C4F7-BA41-8B51-48FCC6E3D3E4}"/>
              </a:ext>
            </a:extLst>
          </p:cNvPr>
          <p:cNvGrpSpPr/>
          <p:nvPr/>
        </p:nvGrpSpPr>
        <p:grpSpPr>
          <a:xfrm>
            <a:off x="8382000" y="3962400"/>
            <a:ext cx="2645226" cy="2417614"/>
            <a:chOff x="8022774" y="4059386"/>
            <a:chExt cx="2645226" cy="2417614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D3EA0DEC-98FF-8F43-AEDC-7E778FA380AA}"/>
                </a:ext>
              </a:extLst>
            </p:cNvPr>
            <p:cNvSpPr/>
            <p:nvPr/>
          </p:nvSpPr>
          <p:spPr>
            <a:xfrm>
              <a:off x="8386558" y="4388236"/>
              <a:ext cx="1933780" cy="1783964"/>
            </a:xfrm>
            <a:custGeom>
              <a:avLst/>
              <a:gdLst>
                <a:gd name="connsiteX0" fmla="*/ 50800 w 1188720"/>
                <a:gd name="connsiteY0" fmla="*/ 0 h 1056640"/>
                <a:gd name="connsiteX1" fmla="*/ 0 w 1188720"/>
                <a:gd name="connsiteY1" fmla="*/ 721360 h 1056640"/>
                <a:gd name="connsiteX2" fmla="*/ 650240 w 1188720"/>
                <a:gd name="connsiteY2" fmla="*/ 1056640 h 1056640"/>
                <a:gd name="connsiteX3" fmla="*/ 1188720 w 1188720"/>
                <a:gd name="connsiteY3" fmla="*/ 690880 h 1056640"/>
                <a:gd name="connsiteX4" fmla="*/ 436880 w 1188720"/>
                <a:gd name="connsiteY4" fmla="*/ 20320 h 1056640"/>
                <a:gd name="connsiteX5" fmla="*/ 50800 w 1188720"/>
                <a:gd name="connsiteY5" fmla="*/ 0 h 1056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8720" h="1056640">
                  <a:moveTo>
                    <a:pt x="50800" y="0"/>
                  </a:moveTo>
                  <a:lnTo>
                    <a:pt x="0" y="721360"/>
                  </a:lnTo>
                  <a:lnTo>
                    <a:pt x="650240" y="1056640"/>
                  </a:lnTo>
                  <a:lnTo>
                    <a:pt x="1188720" y="690880"/>
                  </a:lnTo>
                  <a:lnTo>
                    <a:pt x="436880" y="20320"/>
                  </a:lnTo>
                  <a:lnTo>
                    <a:pt x="50800" y="0"/>
                  </a:lnTo>
                  <a:close/>
                </a:path>
              </a:pathLst>
            </a:custGeom>
            <a:ln w="25400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Circular Arrow 27">
              <a:extLst>
                <a:ext uri="{FF2B5EF4-FFF2-40B4-BE49-F238E27FC236}">
                  <a16:creationId xmlns:a16="http://schemas.microsoft.com/office/drawing/2014/main" id="{8BCC61B9-8FE1-E04E-BA53-1B7BA2AED540}"/>
                </a:ext>
              </a:extLst>
            </p:cNvPr>
            <p:cNvSpPr/>
            <p:nvPr/>
          </p:nvSpPr>
          <p:spPr>
            <a:xfrm rot="2583672" flipH="1">
              <a:off x="8675098" y="4841110"/>
              <a:ext cx="898729" cy="1007677"/>
            </a:xfrm>
            <a:prstGeom prst="circular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30D7E4D8-D5FC-2449-8817-FA3007250EFA}"/>
                    </a:ext>
                  </a:extLst>
                </p:cNvPr>
                <p:cNvSpPr txBox="1"/>
                <p:nvPr/>
              </p:nvSpPr>
              <p:spPr>
                <a:xfrm>
                  <a:off x="10384974" y="5486400"/>
                  <a:ext cx="28302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b="0" dirty="0"/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30D7E4D8-D5FC-2449-8817-FA3007250E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84974" y="5486400"/>
                  <a:ext cx="283026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8696" r="-4348" b="-130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F8C9BDC2-0019-5648-8D93-44FD0196C84C}"/>
                    </a:ext>
                  </a:extLst>
                </p:cNvPr>
                <p:cNvSpPr txBox="1"/>
                <p:nvPr/>
              </p:nvSpPr>
              <p:spPr>
                <a:xfrm>
                  <a:off x="9171095" y="4114800"/>
                  <a:ext cx="27770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b="0" dirty="0"/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F8C9BDC2-0019-5648-8D93-44FD0196C8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71095" y="4114800"/>
                  <a:ext cx="277705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8696" r="-4348" b="-130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07270FE8-7478-274C-83F0-1F31C1156C92}"/>
                    </a:ext>
                  </a:extLst>
                </p:cNvPr>
                <p:cNvSpPr txBox="1"/>
                <p:nvPr/>
              </p:nvSpPr>
              <p:spPr>
                <a:xfrm>
                  <a:off x="8022774" y="5486400"/>
                  <a:ext cx="28302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b="0" dirty="0"/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07270FE8-7478-274C-83F0-1F31C1156C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22774" y="5486400"/>
                  <a:ext cx="283026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13636" r="-4545" b="-130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989D8E3D-DDDC-D54F-B3A6-49F7999171A4}"/>
                    </a:ext>
                  </a:extLst>
                </p:cNvPr>
                <p:cNvSpPr txBox="1"/>
                <p:nvPr/>
              </p:nvSpPr>
              <p:spPr>
                <a:xfrm>
                  <a:off x="8172484" y="4059386"/>
                  <a:ext cx="28302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b="0" dirty="0"/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989D8E3D-DDDC-D54F-B3A6-49F7999171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72484" y="4059386"/>
                  <a:ext cx="283026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13636" r="-4545" b="-90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F7FD9A53-F5B7-7B4C-9C45-F8DDC5367D4B}"/>
                    </a:ext>
                  </a:extLst>
                </p:cNvPr>
                <p:cNvSpPr txBox="1"/>
                <p:nvPr/>
              </p:nvSpPr>
              <p:spPr>
                <a:xfrm>
                  <a:off x="9412677" y="6200001"/>
                  <a:ext cx="27315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b="0" dirty="0"/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F7FD9A53-F5B7-7B4C-9C45-F8DDC5367D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12677" y="6200001"/>
                  <a:ext cx="273152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4348" r="-4348" b="-1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FB9CDB13-E458-4A40-9BC0-264FC139ABB1}"/>
                    </a:ext>
                  </a:extLst>
                </p:cNvPr>
                <p:cNvSpPr txBox="1"/>
                <p:nvPr/>
              </p:nvSpPr>
              <p:spPr>
                <a:xfrm>
                  <a:off x="9796790" y="4700295"/>
                  <a:ext cx="26731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b="0" dirty="0"/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FB9CDB13-E458-4A40-9BC0-264FC139AB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96790" y="4700295"/>
                  <a:ext cx="267316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9091" r="-4545" b="-130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BAC23092-5A17-204E-AB17-72DC22AEB46C}"/>
                    </a:ext>
                  </a:extLst>
                </p:cNvPr>
                <p:cNvSpPr txBox="1"/>
                <p:nvPr/>
              </p:nvSpPr>
              <p:spPr>
                <a:xfrm>
                  <a:off x="8656328" y="4085311"/>
                  <a:ext cx="26199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b="0" dirty="0"/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BAC23092-5A17-204E-AB17-72DC22AEB46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56328" y="4085311"/>
                  <a:ext cx="261995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9091" r="-4545" b="-869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9F9266B3-7A7A-EE4C-8850-D32D1294AFD9}"/>
                    </a:ext>
                  </a:extLst>
                </p:cNvPr>
                <p:cNvSpPr txBox="1"/>
                <p:nvPr/>
              </p:nvSpPr>
              <p:spPr>
                <a:xfrm>
                  <a:off x="8662693" y="5876254"/>
                  <a:ext cx="26731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b="0" dirty="0"/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9F9266B3-7A7A-EE4C-8850-D32D1294AF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62693" y="5876254"/>
                  <a:ext cx="267317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4545" r="-4545" b="-130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886A07AA-5BE2-E640-B376-231339383ABE}"/>
                    </a:ext>
                  </a:extLst>
                </p:cNvPr>
                <p:cNvSpPr txBox="1"/>
                <p:nvPr/>
              </p:nvSpPr>
              <p:spPr>
                <a:xfrm>
                  <a:off x="8070673" y="4728096"/>
                  <a:ext cx="26731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b="0" dirty="0"/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886A07AA-5BE2-E640-B376-231339383A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70673" y="4728096"/>
                  <a:ext cx="267317" cy="276999"/>
                </a:xfrm>
                <a:prstGeom prst="rect">
                  <a:avLst/>
                </a:prstGeom>
                <a:blipFill>
                  <a:blip r:embed="rId11"/>
                  <a:stretch>
                    <a:fillRect l="-13636" b="-1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036A116B-8DED-234F-9FCE-EE5627907376}"/>
                    </a:ext>
                  </a:extLst>
                </p:cNvPr>
                <p:cNvSpPr txBox="1"/>
                <p:nvPr/>
              </p:nvSpPr>
              <p:spPr>
                <a:xfrm>
                  <a:off x="9907287" y="5839788"/>
                  <a:ext cx="26731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b="0" dirty="0"/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036A116B-8DED-234F-9FCE-EE562790737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07287" y="5839788"/>
                  <a:ext cx="267317" cy="276999"/>
                </a:xfrm>
                <a:prstGeom prst="rect">
                  <a:avLst/>
                </a:prstGeom>
                <a:blipFill>
                  <a:blip r:embed="rId12"/>
                  <a:stretch>
                    <a:fillRect l="-9091" r="-4545" b="-130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9F00E72D-55C1-9D4F-A71B-A9A5ABC576EB}"/>
                </a:ext>
              </a:extLst>
            </p:cNvPr>
            <p:cNvSpPr/>
            <p:nvPr/>
          </p:nvSpPr>
          <p:spPr>
            <a:xfrm>
              <a:off x="10210800" y="5486400"/>
              <a:ext cx="137160" cy="13716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85F75D0B-2A50-4F4C-B4EE-2A94307F57B1}"/>
                </a:ext>
              </a:extLst>
            </p:cNvPr>
            <p:cNvSpPr/>
            <p:nvPr/>
          </p:nvSpPr>
          <p:spPr>
            <a:xfrm>
              <a:off x="9067800" y="4358640"/>
              <a:ext cx="137160" cy="13716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C13556ED-94B9-EF4D-A02E-3BC3AE62EB75}"/>
                </a:ext>
              </a:extLst>
            </p:cNvPr>
            <p:cNvSpPr/>
            <p:nvPr/>
          </p:nvSpPr>
          <p:spPr>
            <a:xfrm>
              <a:off x="9376542" y="6096000"/>
              <a:ext cx="137160" cy="13716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5BC696E-1105-6848-BDC4-584BB19955C7}"/>
                </a:ext>
              </a:extLst>
            </p:cNvPr>
            <p:cNvSpPr/>
            <p:nvPr/>
          </p:nvSpPr>
          <p:spPr>
            <a:xfrm>
              <a:off x="8321922" y="5562600"/>
              <a:ext cx="137160" cy="13716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065D29C4-4E51-024A-B989-E83B4A3A8CAF}"/>
                </a:ext>
              </a:extLst>
            </p:cNvPr>
            <p:cNvSpPr/>
            <p:nvPr/>
          </p:nvSpPr>
          <p:spPr>
            <a:xfrm>
              <a:off x="8397240" y="4343400"/>
              <a:ext cx="137160" cy="13716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064874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71011" name="Rectangle 3"/>
              <p:cNvSpPr>
                <a:spLocks noGrp="1" noChangeArrowheads="1"/>
              </p:cNvSpPr>
              <p:nvPr>
                <p:ph sz="half"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altLang="en-US" b="1" dirty="0"/>
                  <a:t>Theorem</a:t>
                </a:r>
                <a:r>
                  <a:rPr lang="en-US" altLang="en-US" dirty="0"/>
                  <a:t>: Every triangulation of an n-vertex polygon P uses </a:t>
                </a:r>
                <a14:m>
                  <m:oMath xmlns:m="http://schemas.openxmlformats.org/officeDocument/2006/math">
                    <m:r>
                      <a:rPr lang="en-US" altLang="en-US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−3 </m:t>
                    </m:r>
                  </m:oMath>
                </a14:m>
                <a:r>
                  <a:rPr lang="en-US" altLang="en-US" dirty="0"/>
                  <a:t>diagonals and consists of </a:t>
                </a:r>
                <a14:m>
                  <m:oMath xmlns:m="http://schemas.openxmlformats.org/officeDocument/2006/math">
                    <m:r>
                      <a:rPr lang="en-US" altLang="en-US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−2 </m:t>
                    </m:r>
                  </m:oMath>
                </a14:m>
                <a:r>
                  <a:rPr lang="en-US" altLang="en-US" dirty="0"/>
                  <a:t>triangles.</a:t>
                </a:r>
              </a:p>
              <a:p>
                <a:pPr lvl="1"/>
                <a:r>
                  <a:rPr lang="en-US" altLang="en-US" dirty="0"/>
                  <a:t>Proof by induction:</a:t>
                </a:r>
              </a:p>
              <a:p>
                <a:pPr lvl="2"/>
                <a:r>
                  <a:rPr lang="en-US" dirty="0"/>
                  <a:t>Base case 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Assume true for any polygon 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&lt; 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sides</a:t>
                </a:r>
              </a:p>
              <a:p>
                <a:pPr lvl="2"/>
                <a:r>
                  <a:rPr lang="en-US" dirty="0"/>
                  <a:t>Given a 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sided polygon partition it into two (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)  by adding a diagonal</a:t>
                </a:r>
              </a:p>
              <a:p>
                <a:pPr marL="914400" lvl="2" indent="0">
                  <a:buNone/>
                </a:pPr>
                <a:r>
                  <a:rPr lang="en-US" dirty="0"/>
                  <a:t>	Total number of diagonals: </a:t>
                </a:r>
              </a:p>
              <a:p>
                <a:pPr marL="914400" lvl="2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1 − 3 ) + (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2 − 3) + 1 = (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1 + 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2 − 2 ) – 3 = 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−3</m:t>
                    </m:r>
                  </m:oMath>
                </a14:m>
                <a:endParaRPr lang="en-US" dirty="0"/>
              </a:p>
              <a:p>
                <a:pPr marL="914400" lvl="2" indent="0">
                  <a:buNone/>
                </a:pPr>
                <a:r>
                  <a:rPr lang="en-US" dirty="0"/>
                  <a:t>	Total number of triangles: </a:t>
                </a:r>
              </a:p>
              <a:p>
                <a:pPr marL="914400" lvl="2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1 − 2) + (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2 − 2) = (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1 + 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2) – 4 = 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+2 – 4 = 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−2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7101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284" r="-2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6E802F-B90C-1B4A-AEBB-8E0E7D3258FC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FE2776-364B-AB4D-A943-1800AA517958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altLang="en-US" dirty="0"/>
              <a:t>Triangulation Theory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7838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1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A55AD0-CD21-8B45-B8E8-3D7996EE9C20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FE2776-364B-AB4D-A943-1800AA517958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altLang="en-US" dirty="0"/>
              <a:t>Triangulation Example</a:t>
            </a:r>
            <a:endParaRPr lang="en-US" dirty="0"/>
          </a:p>
        </p:txBody>
      </p:sp>
      <p:grpSp>
        <p:nvGrpSpPr>
          <p:cNvPr id="44036" name="Group 4"/>
          <p:cNvGrpSpPr>
            <a:grpSpLocks noChangeAspect="1"/>
          </p:cNvGrpSpPr>
          <p:nvPr/>
        </p:nvGrpSpPr>
        <p:grpSpPr bwMode="auto">
          <a:xfrm>
            <a:off x="1402025" y="2895600"/>
            <a:ext cx="3165536" cy="2033885"/>
            <a:chOff x="3355" y="1076"/>
            <a:chExt cx="1655" cy="1144"/>
          </a:xfrm>
        </p:grpSpPr>
        <p:sp>
          <p:nvSpPr>
            <p:cNvPr id="171013" name="Freeform 5"/>
            <p:cNvSpPr>
              <a:spLocks/>
            </p:cNvSpPr>
            <p:nvPr/>
          </p:nvSpPr>
          <p:spPr bwMode="auto">
            <a:xfrm>
              <a:off x="3355" y="1076"/>
              <a:ext cx="1655" cy="1144"/>
            </a:xfrm>
            <a:custGeom>
              <a:avLst/>
              <a:gdLst>
                <a:gd name="T0" fmla="*/ 0 w 2000"/>
                <a:gd name="T1" fmla="*/ 226 h 1266"/>
                <a:gd name="T2" fmla="*/ 1027 w 2000"/>
                <a:gd name="T3" fmla="*/ 695 h 1266"/>
                <a:gd name="T4" fmla="*/ 905 w 2000"/>
                <a:gd name="T5" fmla="*/ 0 h 1266"/>
                <a:gd name="T6" fmla="*/ 1732 w 2000"/>
                <a:gd name="T7" fmla="*/ 355 h 1266"/>
                <a:gd name="T8" fmla="*/ 2000 w 2000"/>
                <a:gd name="T9" fmla="*/ 834 h 1266"/>
                <a:gd name="T10" fmla="*/ 1644 w 2000"/>
                <a:gd name="T11" fmla="*/ 789 h 1266"/>
                <a:gd name="T12" fmla="*/ 1235 w 2000"/>
                <a:gd name="T13" fmla="*/ 1266 h 1266"/>
                <a:gd name="T14" fmla="*/ 477 w 2000"/>
                <a:gd name="T15" fmla="*/ 1189 h 1266"/>
                <a:gd name="T16" fmla="*/ 688 w 2000"/>
                <a:gd name="T17" fmla="*/ 933 h 1266"/>
                <a:gd name="T18" fmla="*/ 0 w 2000"/>
                <a:gd name="T19" fmla="*/ 226 h 1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00" h="1266">
                  <a:moveTo>
                    <a:pt x="0" y="226"/>
                  </a:moveTo>
                  <a:lnTo>
                    <a:pt x="1027" y="695"/>
                  </a:lnTo>
                  <a:lnTo>
                    <a:pt x="905" y="0"/>
                  </a:lnTo>
                  <a:lnTo>
                    <a:pt x="1732" y="355"/>
                  </a:lnTo>
                  <a:lnTo>
                    <a:pt x="2000" y="834"/>
                  </a:lnTo>
                  <a:lnTo>
                    <a:pt x="1644" y="789"/>
                  </a:lnTo>
                  <a:lnTo>
                    <a:pt x="1235" y="1266"/>
                  </a:lnTo>
                  <a:lnTo>
                    <a:pt x="477" y="1189"/>
                  </a:lnTo>
                  <a:lnTo>
                    <a:pt x="688" y="933"/>
                  </a:lnTo>
                  <a:lnTo>
                    <a:pt x="0" y="226"/>
                  </a:lnTo>
                  <a:close/>
                </a:path>
              </a:pathLst>
            </a:custGeom>
            <a:solidFill>
              <a:srgbClr val="00CC00"/>
            </a:solidFill>
            <a:ln w="127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171014" name="Line 6"/>
            <p:cNvSpPr>
              <a:spLocks noChangeShapeType="1"/>
            </p:cNvSpPr>
            <p:nvPr/>
          </p:nvSpPr>
          <p:spPr bwMode="auto">
            <a:xfrm flipV="1">
              <a:off x="4189" y="1411"/>
              <a:ext cx="601" cy="278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171015" name="Line 7"/>
            <p:cNvSpPr>
              <a:spLocks noChangeShapeType="1"/>
            </p:cNvSpPr>
            <p:nvPr/>
          </p:nvSpPr>
          <p:spPr bwMode="auto">
            <a:xfrm flipH="1">
              <a:off x="4686" y="1407"/>
              <a:ext cx="99" cy="389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171016" name="Line 8"/>
            <p:cNvSpPr>
              <a:spLocks noChangeShapeType="1"/>
            </p:cNvSpPr>
            <p:nvPr/>
          </p:nvSpPr>
          <p:spPr bwMode="auto">
            <a:xfrm>
              <a:off x="4192" y="1692"/>
              <a:ext cx="501" cy="111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171017" name="Line 9"/>
            <p:cNvSpPr>
              <a:spLocks noChangeShapeType="1"/>
            </p:cNvSpPr>
            <p:nvPr/>
          </p:nvSpPr>
          <p:spPr bwMode="auto">
            <a:xfrm flipV="1">
              <a:off x="3921" y="1688"/>
              <a:ext cx="267" cy="233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171018" name="Line 10"/>
            <p:cNvSpPr>
              <a:spLocks noChangeShapeType="1"/>
            </p:cNvSpPr>
            <p:nvPr/>
          </p:nvSpPr>
          <p:spPr bwMode="auto">
            <a:xfrm flipH="1" flipV="1">
              <a:off x="4206" y="1684"/>
              <a:ext cx="144" cy="511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171019" name="Line 11"/>
            <p:cNvSpPr>
              <a:spLocks noChangeShapeType="1"/>
            </p:cNvSpPr>
            <p:nvPr/>
          </p:nvSpPr>
          <p:spPr bwMode="auto">
            <a:xfrm flipH="1" flipV="1">
              <a:off x="3902" y="1902"/>
              <a:ext cx="455" cy="311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endParaRPr>
            </a:p>
          </p:txBody>
        </p:sp>
      </p:grpSp>
      <p:grpSp>
        <p:nvGrpSpPr>
          <p:cNvPr id="44037" name="Group 20"/>
          <p:cNvGrpSpPr>
            <a:grpSpLocks noChangeAspect="1"/>
          </p:cNvGrpSpPr>
          <p:nvPr/>
        </p:nvGrpSpPr>
        <p:grpSpPr bwMode="auto">
          <a:xfrm>
            <a:off x="7391400" y="2895600"/>
            <a:ext cx="3079505" cy="2057401"/>
            <a:chOff x="3118" y="2971"/>
            <a:chExt cx="1655" cy="1144"/>
          </a:xfrm>
        </p:grpSpPr>
        <p:sp>
          <p:nvSpPr>
            <p:cNvPr id="171021" name="Freeform 13"/>
            <p:cNvSpPr>
              <a:spLocks/>
            </p:cNvSpPr>
            <p:nvPr/>
          </p:nvSpPr>
          <p:spPr bwMode="auto">
            <a:xfrm>
              <a:off x="3118" y="2971"/>
              <a:ext cx="1655" cy="1144"/>
            </a:xfrm>
            <a:custGeom>
              <a:avLst/>
              <a:gdLst>
                <a:gd name="T0" fmla="*/ 0 w 2000"/>
                <a:gd name="T1" fmla="*/ 226 h 1266"/>
                <a:gd name="T2" fmla="*/ 1027 w 2000"/>
                <a:gd name="T3" fmla="*/ 695 h 1266"/>
                <a:gd name="T4" fmla="*/ 905 w 2000"/>
                <a:gd name="T5" fmla="*/ 0 h 1266"/>
                <a:gd name="T6" fmla="*/ 1732 w 2000"/>
                <a:gd name="T7" fmla="*/ 355 h 1266"/>
                <a:gd name="T8" fmla="*/ 2000 w 2000"/>
                <a:gd name="T9" fmla="*/ 834 h 1266"/>
                <a:gd name="T10" fmla="*/ 1644 w 2000"/>
                <a:gd name="T11" fmla="*/ 789 h 1266"/>
                <a:gd name="T12" fmla="*/ 1235 w 2000"/>
                <a:gd name="T13" fmla="*/ 1266 h 1266"/>
                <a:gd name="T14" fmla="*/ 477 w 2000"/>
                <a:gd name="T15" fmla="*/ 1189 h 1266"/>
                <a:gd name="T16" fmla="*/ 688 w 2000"/>
                <a:gd name="T17" fmla="*/ 933 h 1266"/>
                <a:gd name="T18" fmla="*/ 0 w 2000"/>
                <a:gd name="T19" fmla="*/ 226 h 1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00" h="1266">
                  <a:moveTo>
                    <a:pt x="0" y="226"/>
                  </a:moveTo>
                  <a:lnTo>
                    <a:pt x="1027" y="695"/>
                  </a:lnTo>
                  <a:lnTo>
                    <a:pt x="905" y="0"/>
                  </a:lnTo>
                  <a:lnTo>
                    <a:pt x="1732" y="355"/>
                  </a:lnTo>
                  <a:lnTo>
                    <a:pt x="2000" y="834"/>
                  </a:lnTo>
                  <a:lnTo>
                    <a:pt x="1644" y="789"/>
                  </a:lnTo>
                  <a:lnTo>
                    <a:pt x="1235" y="1266"/>
                  </a:lnTo>
                  <a:lnTo>
                    <a:pt x="477" y="1189"/>
                  </a:lnTo>
                  <a:lnTo>
                    <a:pt x="688" y="933"/>
                  </a:lnTo>
                  <a:lnTo>
                    <a:pt x="0" y="226"/>
                  </a:lnTo>
                  <a:close/>
                </a:path>
              </a:pathLst>
            </a:custGeom>
            <a:solidFill>
              <a:srgbClr val="00CC00"/>
            </a:solidFill>
            <a:ln w="127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171022" name="Line 14"/>
            <p:cNvSpPr>
              <a:spLocks noChangeShapeType="1"/>
            </p:cNvSpPr>
            <p:nvPr/>
          </p:nvSpPr>
          <p:spPr bwMode="auto">
            <a:xfrm>
              <a:off x="3886" y="2974"/>
              <a:ext cx="578" cy="70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171023" name="Line 15"/>
            <p:cNvSpPr>
              <a:spLocks noChangeShapeType="1"/>
            </p:cNvSpPr>
            <p:nvPr/>
          </p:nvSpPr>
          <p:spPr bwMode="auto">
            <a:xfrm>
              <a:off x="3870" y="2980"/>
              <a:ext cx="890" cy="734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171024" name="Line 16"/>
            <p:cNvSpPr>
              <a:spLocks noChangeShapeType="1"/>
            </p:cNvSpPr>
            <p:nvPr/>
          </p:nvSpPr>
          <p:spPr bwMode="auto">
            <a:xfrm flipV="1">
              <a:off x="3655" y="3687"/>
              <a:ext cx="835" cy="123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171025" name="Line 17"/>
            <p:cNvSpPr>
              <a:spLocks noChangeShapeType="1"/>
            </p:cNvSpPr>
            <p:nvPr/>
          </p:nvSpPr>
          <p:spPr bwMode="auto">
            <a:xfrm flipV="1">
              <a:off x="3717" y="3572"/>
              <a:ext cx="267" cy="233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171026" name="Line 18"/>
            <p:cNvSpPr>
              <a:spLocks noChangeShapeType="1"/>
            </p:cNvSpPr>
            <p:nvPr/>
          </p:nvSpPr>
          <p:spPr bwMode="auto">
            <a:xfrm flipH="1" flipV="1">
              <a:off x="3958" y="3590"/>
              <a:ext cx="556" cy="99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171027" name="Line 19"/>
            <p:cNvSpPr>
              <a:spLocks noChangeShapeType="1"/>
            </p:cNvSpPr>
            <p:nvPr/>
          </p:nvSpPr>
          <p:spPr bwMode="auto">
            <a:xfrm flipH="1">
              <a:off x="3531" y="3678"/>
              <a:ext cx="944" cy="353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endParaRPr>
            </a:p>
          </p:txBody>
        </p:sp>
      </p:grpSp>
      <p:sp>
        <p:nvSpPr>
          <p:cNvPr id="171029" name="Text Box 21"/>
          <p:cNvSpPr txBox="1">
            <a:spLocks noChangeArrowheads="1"/>
          </p:cNvSpPr>
          <p:nvPr/>
        </p:nvSpPr>
        <p:spPr bwMode="auto">
          <a:xfrm>
            <a:off x="4876203" y="3430741"/>
            <a:ext cx="2206554" cy="1200329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en-US" dirty="0">
                <a:solidFill>
                  <a:schemeClr val="bg1"/>
                </a:solidFill>
                <a:latin typeface="Arial" panose="020B0604020202020204" pitchFamily="34" charset="0"/>
              </a:rPr>
              <a:t>9 vertices</a:t>
            </a:r>
          </a:p>
          <a:p>
            <a:pPr>
              <a:spcBef>
                <a:spcPct val="50000"/>
              </a:spcBef>
              <a:defRPr/>
            </a:pPr>
            <a:r>
              <a:rPr lang="en-US" altLang="en-US" dirty="0">
                <a:solidFill>
                  <a:schemeClr val="bg1"/>
                </a:solidFill>
                <a:latin typeface="Arial" panose="020B0604020202020204" pitchFamily="34" charset="0"/>
              </a:rPr>
              <a:t>7 triangles</a:t>
            </a:r>
          </a:p>
          <a:p>
            <a:pPr>
              <a:spcBef>
                <a:spcPct val="50000"/>
              </a:spcBef>
              <a:defRPr/>
            </a:pPr>
            <a:r>
              <a:rPr lang="en-US" altLang="en-US" dirty="0">
                <a:solidFill>
                  <a:schemeClr val="bg1"/>
                </a:solidFill>
                <a:latin typeface="Arial" panose="020B0604020202020204" pitchFamily="34" charset="0"/>
              </a:rPr>
              <a:t>6 diagonals</a:t>
            </a:r>
          </a:p>
        </p:txBody>
      </p:sp>
    </p:spTree>
    <p:extLst>
      <p:ext uri="{BB962C8B-B14F-4D97-AF65-F5344CB8AC3E}">
        <p14:creationId xmlns:p14="http://schemas.microsoft.com/office/powerpoint/2010/main" val="13991005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7EB1329-13E1-8340-905D-BE81D342889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What is the area of the polygon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D8980-218D-324F-9BAC-E9FAD52CA700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065868-0E71-6C48-8374-EE9FBF1DEED6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Area of a Polygon</a:t>
            </a: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E7CB69CD-9D31-E240-A5EF-7F65779A4E62}"/>
              </a:ext>
            </a:extLst>
          </p:cNvPr>
          <p:cNvSpPr/>
          <p:nvPr/>
        </p:nvSpPr>
        <p:spPr>
          <a:xfrm>
            <a:off x="3935259" y="2792260"/>
            <a:ext cx="4321479" cy="3532340"/>
          </a:xfrm>
          <a:custGeom>
            <a:avLst/>
            <a:gdLst>
              <a:gd name="connsiteX0" fmla="*/ 0 w 4321479"/>
              <a:gd name="connsiteY0" fmla="*/ 1027134 h 3532340"/>
              <a:gd name="connsiteX1" fmla="*/ 112734 w 4321479"/>
              <a:gd name="connsiteY1" fmla="*/ 2605414 h 3532340"/>
              <a:gd name="connsiteX2" fmla="*/ 2066794 w 4321479"/>
              <a:gd name="connsiteY2" fmla="*/ 3532340 h 3532340"/>
              <a:gd name="connsiteX3" fmla="*/ 1252603 w 4321479"/>
              <a:gd name="connsiteY3" fmla="*/ 2392471 h 3532340"/>
              <a:gd name="connsiteX4" fmla="*/ 3607496 w 4321479"/>
              <a:gd name="connsiteY4" fmla="*/ 3081403 h 3532340"/>
              <a:gd name="connsiteX5" fmla="*/ 4321479 w 4321479"/>
              <a:gd name="connsiteY5" fmla="*/ 1966586 h 3532340"/>
              <a:gd name="connsiteX6" fmla="*/ 3006246 w 4321479"/>
              <a:gd name="connsiteY6" fmla="*/ 275573 h 3532340"/>
              <a:gd name="connsiteX7" fmla="*/ 2029216 w 4321479"/>
              <a:gd name="connsiteY7" fmla="*/ 1402915 h 3532340"/>
              <a:gd name="connsiteX8" fmla="*/ 914400 w 4321479"/>
              <a:gd name="connsiteY8" fmla="*/ 0 h 3532340"/>
              <a:gd name="connsiteX9" fmla="*/ 0 w 4321479"/>
              <a:gd name="connsiteY9" fmla="*/ 1027134 h 3532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321479" h="3532340">
                <a:moveTo>
                  <a:pt x="0" y="1027134"/>
                </a:moveTo>
                <a:lnTo>
                  <a:pt x="112734" y="2605414"/>
                </a:lnTo>
                <a:lnTo>
                  <a:pt x="2066794" y="3532340"/>
                </a:lnTo>
                <a:lnTo>
                  <a:pt x="1252603" y="2392471"/>
                </a:lnTo>
                <a:lnTo>
                  <a:pt x="3607496" y="3081403"/>
                </a:lnTo>
                <a:lnTo>
                  <a:pt x="4321479" y="1966586"/>
                </a:lnTo>
                <a:lnTo>
                  <a:pt x="3006246" y="275573"/>
                </a:lnTo>
                <a:lnTo>
                  <a:pt x="2029216" y="1402915"/>
                </a:lnTo>
                <a:lnTo>
                  <a:pt x="914400" y="0"/>
                </a:lnTo>
                <a:lnTo>
                  <a:pt x="0" y="1027134"/>
                </a:lnTo>
                <a:close/>
              </a:path>
            </a:pathLst>
          </a:cu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0262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29113E2-A02C-814E-9367-6FFD81BE8896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F26D21-64C3-5846-8A19-BD07751FD52D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>
            <a:normAutofit/>
          </a:bodyPr>
          <a:lstStyle/>
          <a:p>
            <a:r>
              <a:rPr lang="en-US" dirty="0"/>
              <a:t>Area of a triangle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22B62DA-0768-8F48-B6F1-C656AF667F06}"/>
              </a:ext>
            </a:extLst>
          </p:cNvPr>
          <p:cNvGrpSpPr/>
          <p:nvPr/>
        </p:nvGrpSpPr>
        <p:grpSpPr>
          <a:xfrm>
            <a:off x="1883591" y="1143000"/>
            <a:ext cx="3400102" cy="2180034"/>
            <a:chOff x="2543498" y="1553766"/>
            <a:chExt cx="3400102" cy="21800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DCFA635-ABA8-A343-AA41-5575CEF20C77}"/>
                </a:ext>
              </a:extLst>
            </p:cNvPr>
            <p:cNvCxnSpPr/>
            <p:nvPr/>
          </p:nvCxnSpPr>
          <p:spPr>
            <a:xfrm>
              <a:off x="2889251" y="3341367"/>
              <a:ext cx="3054349" cy="16196"/>
            </a:xfrm>
            <a:prstGeom prst="line">
              <a:avLst/>
            </a:prstGeom>
            <a:ln w="349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90EFC248-154A-3E4E-81D3-9B5438EDF24F}"/>
                </a:ext>
              </a:extLst>
            </p:cNvPr>
            <p:cNvCxnSpPr>
              <a:cxnSpLocks/>
            </p:cNvCxnSpPr>
            <p:nvPr/>
          </p:nvCxnSpPr>
          <p:spPr>
            <a:xfrm>
              <a:off x="5395911" y="1874520"/>
              <a:ext cx="0" cy="1554480"/>
            </a:xfrm>
            <a:prstGeom prst="line">
              <a:avLst/>
            </a:prstGeom>
            <a:ln w="349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DBC8D13E-5FE4-3640-B528-EE931BCA258B}"/>
                </a:ext>
              </a:extLst>
            </p:cNvPr>
            <p:cNvSpPr/>
            <p:nvPr/>
          </p:nvSpPr>
          <p:spPr>
            <a:xfrm>
              <a:off x="2853726" y="1905000"/>
              <a:ext cx="2510972" cy="1445986"/>
            </a:xfrm>
            <a:custGeom>
              <a:avLst/>
              <a:gdLst>
                <a:gd name="connsiteX0" fmla="*/ 0 w 2510972"/>
                <a:gd name="connsiteY0" fmla="*/ 1436914 h 1436914"/>
                <a:gd name="connsiteX1" fmla="*/ 1669143 w 2510972"/>
                <a:gd name="connsiteY1" fmla="*/ 1407886 h 1436914"/>
                <a:gd name="connsiteX2" fmla="*/ 2510972 w 2510972"/>
                <a:gd name="connsiteY2" fmla="*/ 0 h 1436914"/>
                <a:gd name="connsiteX3" fmla="*/ 0 w 2510972"/>
                <a:gd name="connsiteY3" fmla="*/ 1436914 h 1436914"/>
                <a:gd name="connsiteX0" fmla="*/ 0 w 2510972"/>
                <a:gd name="connsiteY0" fmla="*/ 1436914 h 1445986"/>
                <a:gd name="connsiteX1" fmla="*/ 1722483 w 2510972"/>
                <a:gd name="connsiteY1" fmla="*/ 1445986 h 1445986"/>
                <a:gd name="connsiteX2" fmla="*/ 2510972 w 2510972"/>
                <a:gd name="connsiteY2" fmla="*/ 0 h 1445986"/>
                <a:gd name="connsiteX3" fmla="*/ 0 w 2510972"/>
                <a:gd name="connsiteY3" fmla="*/ 1436914 h 1445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10972" h="1445986">
                  <a:moveTo>
                    <a:pt x="0" y="1436914"/>
                  </a:moveTo>
                  <a:lnTo>
                    <a:pt x="1722483" y="1445986"/>
                  </a:lnTo>
                  <a:lnTo>
                    <a:pt x="2510972" y="0"/>
                  </a:lnTo>
                  <a:lnTo>
                    <a:pt x="0" y="1436914"/>
                  </a:lnTo>
                  <a:close/>
                </a:path>
              </a:pathLst>
            </a:custGeom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65C020B8-FDA7-4E4D-8CF3-18E1199EC95E}"/>
                    </a:ext>
                  </a:extLst>
                </p:cNvPr>
                <p:cNvSpPr txBox="1"/>
                <p:nvPr/>
              </p:nvSpPr>
              <p:spPr>
                <a:xfrm>
                  <a:off x="2543498" y="3226713"/>
                  <a:ext cx="412742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sz="2200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65C020B8-FDA7-4E4D-8CF3-18E1199EC9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43498" y="3226713"/>
                  <a:ext cx="412742" cy="43088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A8FABB0B-B384-F940-B998-F00AB14FCF8F}"/>
                    </a:ext>
                  </a:extLst>
                </p:cNvPr>
                <p:cNvSpPr txBox="1"/>
                <p:nvPr/>
              </p:nvSpPr>
              <p:spPr>
                <a:xfrm>
                  <a:off x="4388923" y="3302913"/>
                  <a:ext cx="407291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sz="2200" dirty="0"/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A8FABB0B-B384-F940-B998-F00AB14FCF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8923" y="3302913"/>
                  <a:ext cx="407291" cy="43088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72474536-C39B-0D41-886F-06189EF4D8F5}"/>
                    </a:ext>
                  </a:extLst>
                </p:cNvPr>
                <p:cNvSpPr txBox="1"/>
                <p:nvPr/>
              </p:nvSpPr>
              <p:spPr>
                <a:xfrm>
                  <a:off x="5328503" y="1553766"/>
                  <a:ext cx="387606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en-US" sz="2200" dirty="0"/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72474536-C39B-0D41-886F-06189EF4D8F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28503" y="1553766"/>
                  <a:ext cx="387606" cy="43088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59D52686-6019-B049-AEFD-82F0F6C915AC}"/>
                    </a:ext>
                  </a:extLst>
                </p:cNvPr>
                <p:cNvSpPr txBox="1"/>
                <p:nvPr/>
              </p:nvSpPr>
              <p:spPr>
                <a:xfrm>
                  <a:off x="5175736" y="3302913"/>
                  <a:ext cx="421269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lang="en-US" sz="2200" dirty="0"/>
                </a:p>
              </p:txBody>
            </p:sp>
          </mc:Choice>
          <mc:Fallback xmlns="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59D52686-6019-B049-AEFD-82F0F6C915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75736" y="3302913"/>
                  <a:ext cx="421269" cy="43088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8CBA2FED-BF9E-484F-ADBA-B6CB70A415EC}"/>
                  </a:ext>
                </a:extLst>
              </p:cNvPr>
              <p:cNvSpPr txBox="1"/>
              <p:nvPr/>
            </p:nvSpPr>
            <p:spPr>
              <a:xfrm>
                <a:off x="6324600" y="1955617"/>
                <a:ext cx="408022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𝑎𝑟𝑒𝑎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=0.5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d>
                        <m:dPr>
                          <m:begChr m:val="|"/>
                          <m:endChr m:val="|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8CBA2FED-BF9E-484F-ADBA-B6CB70A415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4600" y="1955617"/>
                <a:ext cx="4080220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1DA32359-3CE7-1448-A6AB-3FCF5AB19F75}"/>
                  </a:ext>
                </a:extLst>
              </p:cNvPr>
              <p:cNvSpPr txBox="1"/>
              <p:nvPr/>
            </p:nvSpPr>
            <p:spPr>
              <a:xfrm>
                <a:off x="5117921" y="4768627"/>
                <a:ext cx="6630598" cy="6214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𝑎𝑟𝑒𝑎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𝑏𝑙𝑢𝑒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𝑔𝑟𝑒𝑒𝑛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acc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acc>
                            </m:e>
                          </m:d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1DA32359-3CE7-1448-A6AB-3FCF5AB19F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7921" y="4768627"/>
                <a:ext cx="6630598" cy="621452"/>
              </a:xfrm>
              <a:prstGeom prst="rect">
                <a:avLst/>
              </a:prstGeom>
              <a:blipFill>
                <a:blip r:embed="rId7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Freeform 49">
            <a:extLst>
              <a:ext uri="{FF2B5EF4-FFF2-40B4-BE49-F238E27FC236}">
                <a16:creationId xmlns:a16="http://schemas.microsoft.com/office/drawing/2014/main" id="{95145A64-A3D3-5243-B224-6105A633DEE4}"/>
              </a:ext>
            </a:extLst>
          </p:cNvPr>
          <p:cNvSpPr/>
          <p:nvPr/>
        </p:nvSpPr>
        <p:spPr>
          <a:xfrm>
            <a:off x="1941202" y="4008834"/>
            <a:ext cx="2510972" cy="1445986"/>
          </a:xfrm>
          <a:custGeom>
            <a:avLst/>
            <a:gdLst>
              <a:gd name="connsiteX0" fmla="*/ 0 w 2510972"/>
              <a:gd name="connsiteY0" fmla="*/ 1436914 h 1436914"/>
              <a:gd name="connsiteX1" fmla="*/ 1669143 w 2510972"/>
              <a:gd name="connsiteY1" fmla="*/ 1407886 h 1436914"/>
              <a:gd name="connsiteX2" fmla="*/ 2510972 w 2510972"/>
              <a:gd name="connsiteY2" fmla="*/ 0 h 1436914"/>
              <a:gd name="connsiteX3" fmla="*/ 0 w 2510972"/>
              <a:gd name="connsiteY3" fmla="*/ 1436914 h 1436914"/>
              <a:gd name="connsiteX0" fmla="*/ 0 w 2510972"/>
              <a:gd name="connsiteY0" fmla="*/ 1436914 h 1445986"/>
              <a:gd name="connsiteX1" fmla="*/ 1722483 w 2510972"/>
              <a:gd name="connsiteY1" fmla="*/ 1445986 h 1445986"/>
              <a:gd name="connsiteX2" fmla="*/ 2510972 w 2510972"/>
              <a:gd name="connsiteY2" fmla="*/ 0 h 1445986"/>
              <a:gd name="connsiteX3" fmla="*/ 0 w 2510972"/>
              <a:gd name="connsiteY3" fmla="*/ 1436914 h 1445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0972" h="1445986">
                <a:moveTo>
                  <a:pt x="0" y="1436914"/>
                </a:moveTo>
                <a:lnTo>
                  <a:pt x="1722483" y="1445986"/>
                </a:lnTo>
                <a:lnTo>
                  <a:pt x="2510972" y="0"/>
                </a:lnTo>
                <a:lnTo>
                  <a:pt x="0" y="1436914"/>
                </a:lnTo>
                <a:close/>
              </a:path>
            </a:pathLst>
          </a:custGeom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E221A696-696A-C44B-AE5B-E8A4857EA230}"/>
                  </a:ext>
                </a:extLst>
              </p:cNvPr>
              <p:cNvSpPr txBox="1"/>
              <p:nvPr/>
            </p:nvSpPr>
            <p:spPr>
              <a:xfrm>
                <a:off x="1630974" y="5330547"/>
                <a:ext cx="438389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E221A696-696A-C44B-AE5B-E8A4857EA2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0974" y="5330547"/>
                <a:ext cx="438389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10E15CF0-0546-8640-9644-B8C8794B79EE}"/>
                  </a:ext>
                </a:extLst>
              </p:cNvPr>
              <p:cNvSpPr txBox="1"/>
              <p:nvPr/>
            </p:nvSpPr>
            <p:spPr>
              <a:xfrm>
                <a:off x="3476399" y="5406747"/>
                <a:ext cx="425565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10E15CF0-0546-8640-9644-B8C8794B79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6399" y="5406747"/>
                <a:ext cx="425565" cy="4308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13E23C22-04BB-A741-8627-236CCD205FD7}"/>
                  </a:ext>
                </a:extLst>
              </p:cNvPr>
              <p:cNvSpPr txBox="1"/>
              <p:nvPr/>
            </p:nvSpPr>
            <p:spPr>
              <a:xfrm>
                <a:off x="4415979" y="3657600"/>
                <a:ext cx="422359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13E23C22-04BB-A741-8627-236CCD205F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5979" y="3657600"/>
                <a:ext cx="422359" cy="43088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Freeform 55">
            <a:extLst>
              <a:ext uri="{FF2B5EF4-FFF2-40B4-BE49-F238E27FC236}">
                <a16:creationId xmlns:a16="http://schemas.microsoft.com/office/drawing/2014/main" id="{6DD7A45B-D99A-B146-A56E-B8F10E6CC63F}"/>
              </a:ext>
            </a:extLst>
          </p:cNvPr>
          <p:cNvSpPr/>
          <p:nvPr/>
        </p:nvSpPr>
        <p:spPr>
          <a:xfrm rot="10800000">
            <a:off x="3661228" y="4015154"/>
            <a:ext cx="2510972" cy="1445986"/>
          </a:xfrm>
          <a:custGeom>
            <a:avLst/>
            <a:gdLst>
              <a:gd name="connsiteX0" fmla="*/ 0 w 2510972"/>
              <a:gd name="connsiteY0" fmla="*/ 1436914 h 1436914"/>
              <a:gd name="connsiteX1" fmla="*/ 1669143 w 2510972"/>
              <a:gd name="connsiteY1" fmla="*/ 1407886 h 1436914"/>
              <a:gd name="connsiteX2" fmla="*/ 2510972 w 2510972"/>
              <a:gd name="connsiteY2" fmla="*/ 0 h 1436914"/>
              <a:gd name="connsiteX3" fmla="*/ 0 w 2510972"/>
              <a:gd name="connsiteY3" fmla="*/ 1436914 h 1436914"/>
              <a:gd name="connsiteX0" fmla="*/ 0 w 2510972"/>
              <a:gd name="connsiteY0" fmla="*/ 1436914 h 1445986"/>
              <a:gd name="connsiteX1" fmla="*/ 1722483 w 2510972"/>
              <a:gd name="connsiteY1" fmla="*/ 1445986 h 1445986"/>
              <a:gd name="connsiteX2" fmla="*/ 2510972 w 2510972"/>
              <a:gd name="connsiteY2" fmla="*/ 0 h 1445986"/>
              <a:gd name="connsiteX3" fmla="*/ 0 w 2510972"/>
              <a:gd name="connsiteY3" fmla="*/ 1436914 h 1445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0972" h="1445986">
                <a:moveTo>
                  <a:pt x="0" y="1436914"/>
                </a:moveTo>
                <a:lnTo>
                  <a:pt x="1722483" y="1445986"/>
                </a:lnTo>
                <a:lnTo>
                  <a:pt x="2510972" y="0"/>
                </a:lnTo>
                <a:lnTo>
                  <a:pt x="0" y="1436914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49B5DFA-D72E-054E-8986-38F6D9DDD4EF}"/>
              </a:ext>
            </a:extLst>
          </p:cNvPr>
          <p:cNvCxnSpPr>
            <a:stCxn id="50" idx="0"/>
            <a:endCxn id="50" idx="2"/>
          </p:cNvCxnSpPr>
          <p:nvPr/>
        </p:nvCxnSpPr>
        <p:spPr>
          <a:xfrm flipV="1">
            <a:off x="1941202" y="4008834"/>
            <a:ext cx="2510972" cy="1436914"/>
          </a:xfrm>
          <a:prstGeom prst="straightConnector1">
            <a:avLst/>
          </a:prstGeom>
          <a:ln w="50800" cap="rnd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41BF9D27-EC41-214C-9C46-579BDE63B139}"/>
              </a:ext>
            </a:extLst>
          </p:cNvPr>
          <p:cNvCxnSpPr>
            <a:cxnSpLocks/>
            <a:stCxn id="50" idx="0"/>
            <a:endCxn id="50" idx="1"/>
          </p:cNvCxnSpPr>
          <p:nvPr/>
        </p:nvCxnSpPr>
        <p:spPr>
          <a:xfrm>
            <a:off x="1941202" y="5445748"/>
            <a:ext cx="1722483" cy="9072"/>
          </a:xfrm>
          <a:prstGeom prst="straightConnector1">
            <a:avLst/>
          </a:prstGeom>
          <a:ln w="50800" cap="rnd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62334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Area of the polygon can be found by adding the areas of a triangulation</a:t>
            </a:r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62F456E-6050-9F47-B9E8-D44421E6CAF0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745EFC-94EC-174C-B579-9E9D88F7ECD9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Sum of Areas</a:t>
            </a:r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0C86DB1D-9DA1-374F-8004-E8340D66C9AB}"/>
              </a:ext>
            </a:extLst>
          </p:cNvPr>
          <p:cNvSpPr/>
          <p:nvPr/>
        </p:nvSpPr>
        <p:spPr>
          <a:xfrm>
            <a:off x="3935259" y="2792260"/>
            <a:ext cx="4321479" cy="3532340"/>
          </a:xfrm>
          <a:custGeom>
            <a:avLst/>
            <a:gdLst>
              <a:gd name="connsiteX0" fmla="*/ 0 w 4321479"/>
              <a:gd name="connsiteY0" fmla="*/ 1027134 h 3532340"/>
              <a:gd name="connsiteX1" fmla="*/ 112734 w 4321479"/>
              <a:gd name="connsiteY1" fmla="*/ 2605414 h 3532340"/>
              <a:gd name="connsiteX2" fmla="*/ 2066794 w 4321479"/>
              <a:gd name="connsiteY2" fmla="*/ 3532340 h 3532340"/>
              <a:gd name="connsiteX3" fmla="*/ 1252603 w 4321479"/>
              <a:gd name="connsiteY3" fmla="*/ 2392471 h 3532340"/>
              <a:gd name="connsiteX4" fmla="*/ 3607496 w 4321479"/>
              <a:gd name="connsiteY4" fmla="*/ 3081403 h 3532340"/>
              <a:gd name="connsiteX5" fmla="*/ 4321479 w 4321479"/>
              <a:gd name="connsiteY5" fmla="*/ 1966586 h 3532340"/>
              <a:gd name="connsiteX6" fmla="*/ 3006246 w 4321479"/>
              <a:gd name="connsiteY6" fmla="*/ 275573 h 3532340"/>
              <a:gd name="connsiteX7" fmla="*/ 2029216 w 4321479"/>
              <a:gd name="connsiteY7" fmla="*/ 1402915 h 3532340"/>
              <a:gd name="connsiteX8" fmla="*/ 914400 w 4321479"/>
              <a:gd name="connsiteY8" fmla="*/ 0 h 3532340"/>
              <a:gd name="connsiteX9" fmla="*/ 0 w 4321479"/>
              <a:gd name="connsiteY9" fmla="*/ 1027134 h 3532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321479" h="3532340">
                <a:moveTo>
                  <a:pt x="0" y="1027134"/>
                </a:moveTo>
                <a:lnTo>
                  <a:pt x="112734" y="2605414"/>
                </a:lnTo>
                <a:lnTo>
                  <a:pt x="2066794" y="3532340"/>
                </a:lnTo>
                <a:lnTo>
                  <a:pt x="1252603" y="2392471"/>
                </a:lnTo>
                <a:lnTo>
                  <a:pt x="3607496" y="3081403"/>
                </a:lnTo>
                <a:lnTo>
                  <a:pt x="4321479" y="1966586"/>
                </a:lnTo>
                <a:lnTo>
                  <a:pt x="3006246" y="275573"/>
                </a:lnTo>
                <a:lnTo>
                  <a:pt x="2029216" y="1402915"/>
                </a:lnTo>
                <a:lnTo>
                  <a:pt x="914400" y="0"/>
                </a:lnTo>
                <a:lnTo>
                  <a:pt x="0" y="1027134"/>
                </a:lnTo>
                <a:close/>
              </a:path>
            </a:pathLst>
          </a:cu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A45A62A-BCDD-6F41-8411-067164BCC478}"/>
              </a:ext>
            </a:extLst>
          </p:cNvPr>
          <p:cNvCxnSpPr>
            <a:stCxn id="8" idx="3"/>
            <a:endCxn id="8" idx="1"/>
          </p:cNvCxnSpPr>
          <p:nvPr/>
        </p:nvCxnSpPr>
        <p:spPr>
          <a:xfrm flipH="1">
            <a:off x="4047993" y="5184731"/>
            <a:ext cx="1139869" cy="21294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D6B6169-8D24-A849-830F-ADA8E24F907B}"/>
              </a:ext>
            </a:extLst>
          </p:cNvPr>
          <p:cNvCxnSpPr>
            <a:cxnSpLocks/>
            <a:stCxn id="8" idx="3"/>
            <a:endCxn id="8" idx="0"/>
          </p:cNvCxnSpPr>
          <p:nvPr/>
        </p:nvCxnSpPr>
        <p:spPr>
          <a:xfrm flipH="1" flipV="1">
            <a:off x="3935259" y="3819394"/>
            <a:ext cx="1252603" cy="136533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C42AB2E-F801-204C-98B0-DEDF0C733026}"/>
              </a:ext>
            </a:extLst>
          </p:cNvPr>
          <p:cNvCxnSpPr>
            <a:cxnSpLocks/>
            <a:stCxn id="8" idx="3"/>
            <a:endCxn id="8" idx="8"/>
          </p:cNvCxnSpPr>
          <p:nvPr/>
        </p:nvCxnSpPr>
        <p:spPr>
          <a:xfrm flipH="1" flipV="1">
            <a:off x="4849659" y="2792260"/>
            <a:ext cx="338203" cy="239247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F10F087-1A7B-6F4A-AD37-5F5ABFC1655E}"/>
              </a:ext>
            </a:extLst>
          </p:cNvPr>
          <p:cNvCxnSpPr>
            <a:cxnSpLocks/>
            <a:stCxn id="8" idx="3"/>
            <a:endCxn id="8" idx="7"/>
          </p:cNvCxnSpPr>
          <p:nvPr/>
        </p:nvCxnSpPr>
        <p:spPr>
          <a:xfrm flipV="1">
            <a:off x="5187862" y="4195175"/>
            <a:ext cx="776613" cy="98955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5045008-8F53-6748-BC0E-9C1DEBC2920D}"/>
              </a:ext>
            </a:extLst>
          </p:cNvPr>
          <p:cNvCxnSpPr>
            <a:cxnSpLocks/>
            <a:stCxn id="8" idx="4"/>
            <a:endCxn id="8" idx="6"/>
          </p:cNvCxnSpPr>
          <p:nvPr/>
        </p:nvCxnSpPr>
        <p:spPr>
          <a:xfrm flipH="1" flipV="1">
            <a:off x="6941505" y="3067833"/>
            <a:ext cx="601250" cy="280583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81715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45B083-4F83-4C4D-BC02-DFC7C5DC7562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dirty="0" smtClean="0">
                          <a:latin typeface="Cambria Math" panose="02040503050406030204" pitchFamily="18" charset="0"/>
                        </a:rPr>
                        <m:t>𝐴𝑟𝑒𝑎</m:t>
                      </m:r>
                      <m:r>
                        <a:rPr lang="en-US" sz="3200" i="1" dirty="0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sz="3200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3200" i="1" dirty="0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3200" i="1" dirty="0" smtClean="0">
                          <a:latin typeface="Cambria Math" panose="02040503050406030204" pitchFamily="18" charset="0"/>
                        </a:rPr>
                        <m:t>𝐴𝑟𝑒𝑎</m:t>
                      </m:r>
                      <m:r>
                        <a:rPr lang="en-US" sz="32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i="1" dirty="0" err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3200" i="1" dirty="0" err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3200" i="1" dirty="0" err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3200" i="1" dirty="0" err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3200" i="1" dirty="0" err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𝐴𝑟𝑒𝑎</m:t>
                      </m:r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i="1" dirty="0" err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3200" i="1" dirty="0" err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3200" i="1" dirty="0" err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3200" i="1" dirty="0" err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3200" i="1" dirty="0" err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𝐴𝑟𝑒𝑎</m:t>
                      </m:r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i="1" dirty="0" err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3200" i="1" dirty="0" err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3200" i="1" dirty="0" err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3200" i="1" dirty="0" err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3200" i="1" dirty="0" err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45B083-4F83-4C4D-BC02-DFC7C5DC75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2BDEF1-3ED2-874F-A94D-990E7E14106D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A24685B-E142-3C44-90F2-FA4D13BF3CE2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Another way of computing area</a:t>
            </a:r>
          </a:p>
        </p:txBody>
      </p:sp>
      <p:sp>
        <p:nvSpPr>
          <p:cNvPr id="52229" name="Freeform 1029"/>
          <p:cNvSpPr>
            <a:spLocks/>
          </p:cNvSpPr>
          <p:nvPr/>
        </p:nvSpPr>
        <p:spPr bwMode="auto">
          <a:xfrm>
            <a:off x="5130800" y="3444875"/>
            <a:ext cx="2103438" cy="1295400"/>
          </a:xfrm>
          <a:custGeom>
            <a:avLst/>
            <a:gdLst>
              <a:gd name="T0" fmla="*/ 0 w 1325"/>
              <a:gd name="T1" fmla="*/ 2147483647 h 816"/>
              <a:gd name="T2" fmla="*/ 2147483647 w 1325"/>
              <a:gd name="T3" fmla="*/ 0 h 816"/>
              <a:gd name="T4" fmla="*/ 2147483647 w 1325"/>
              <a:gd name="T5" fmla="*/ 2147483647 h 816"/>
              <a:gd name="T6" fmla="*/ 0 w 1325"/>
              <a:gd name="T7" fmla="*/ 2147483647 h 816"/>
              <a:gd name="T8" fmla="*/ 0 60000 65536"/>
              <a:gd name="T9" fmla="*/ 0 60000 65536"/>
              <a:gd name="T10" fmla="*/ 0 60000 65536"/>
              <a:gd name="T11" fmla="*/ 0 60000 65536"/>
              <a:gd name="T12" fmla="*/ 0 w 1325"/>
              <a:gd name="T13" fmla="*/ 0 h 816"/>
              <a:gd name="T14" fmla="*/ 1325 w 1325"/>
              <a:gd name="T15" fmla="*/ 816 h 81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325" h="816">
                <a:moveTo>
                  <a:pt x="0" y="816"/>
                </a:moveTo>
                <a:lnTo>
                  <a:pt x="638" y="0"/>
                </a:lnTo>
                <a:lnTo>
                  <a:pt x="1325" y="386"/>
                </a:lnTo>
                <a:lnTo>
                  <a:pt x="0" y="816"/>
                </a:lnTo>
                <a:close/>
              </a:path>
            </a:pathLst>
          </a:cu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230" name="Oval 1030"/>
          <p:cNvSpPr>
            <a:spLocks noChangeArrowheads="1"/>
          </p:cNvSpPr>
          <p:nvPr/>
        </p:nvSpPr>
        <p:spPr bwMode="auto">
          <a:xfrm>
            <a:off x="7669213" y="5592762"/>
            <a:ext cx="88900" cy="889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 anchor="ctr"/>
          <a:lstStyle/>
          <a:p>
            <a:endParaRPr lang="en-US" sz="2400"/>
          </a:p>
        </p:txBody>
      </p:sp>
      <p:cxnSp>
        <p:nvCxnSpPr>
          <p:cNvPr id="52231" name="AutoShape 1031"/>
          <p:cNvCxnSpPr>
            <a:cxnSpLocks noChangeShapeType="1"/>
            <a:stCxn id="52230" idx="1"/>
            <a:endCxn id="52229" idx="2"/>
          </p:cNvCxnSpPr>
          <p:nvPr/>
        </p:nvCxnSpPr>
        <p:spPr bwMode="auto">
          <a:xfrm flipH="1" flipV="1">
            <a:off x="7253289" y="4057650"/>
            <a:ext cx="428625" cy="1528762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dash"/>
            <a:miter lim="800000"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232" name="AutoShape 1032"/>
          <p:cNvCxnSpPr>
            <a:cxnSpLocks noChangeShapeType="1"/>
            <a:stCxn id="52230" idx="1"/>
            <a:endCxn id="52229" idx="3"/>
          </p:cNvCxnSpPr>
          <p:nvPr/>
        </p:nvCxnSpPr>
        <p:spPr bwMode="auto">
          <a:xfrm flipH="1" flipV="1">
            <a:off x="5111751" y="4740276"/>
            <a:ext cx="2570163" cy="846137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dash"/>
            <a:miter lim="800000"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233" name="AutoShape 1033"/>
          <p:cNvCxnSpPr>
            <a:cxnSpLocks noChangeShapeType="1"/>
            <a:stCxn id="52230" idx="1"/>
            <a:endCxn id="52229" idx="1"/>
          </p:cNvCxnSpPr>
          <p:nvPr/>
        </p:nvCxnSpPr>
        <p:spPr bwMode="auto">
          <a:xfrm flipH="1" flipV="1">
            <a:off x="6143625" y="3425826"/>
            <a:ext cx="1538288" cy="2160587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dash"/>
            <a:miter lim="800000"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2234" name="Text Box 1034"/>
          <p:cNvSpPr txBox="1">
            <a:spLocks noChangeArrowheads="1"/>
          </p:cNvSpPr>
          <p:nvPr/>
        </p:nvSpPr>
        <p:spPr bwMode="auto">
          <a:xfrm>
            <a:off x="7816850" y="5334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" charset="0"/>
              </a:defRPr>
            </a:lvl9pPr>
          </a:lstStyle>
          <a:p>
            <a:pPr eaLnBrk="1" hangingPunct="1"/>
            <a:r>
              <a:rPr lang="en-US" sz="2400"/>
              <a:t>p</a:t>
            </a:r>
          </a:p>
        </p:txBody>
      </p:sp>
      <p:sp>
        <p:nvSpPr>
          <p:cNvPr id="52235" name="Text Box 1035"/>
          <p:cNvSpPr txBox="1">
            <a:spLocks noChangeArrowheads="1"/>
          </p:cNvSpPr>
          <p:nvPr/>
        </p:nvSpPr>
        <p:spPr bwMode="auto">
          <a:xfrm>
            <a:off x="4852989" y="4640262"/>
            <a:ext cx="3190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" charset="0"/>
              </a:defRPr>
            </a:lvl9pPr>
          </a:lstStyle>
          <a:p>
            <a:pPr eaLnBrk="1" hangingPunct="1"/>
            <a:r>
              <a:rPr lang="en-US" sz="2400"/>
              <a:t>a</a:t>
            </a:r>
          </a:p>
        </p:txBody>
      </p:sp>
      <p:sp>
        <p:nvSpPr>
          <p:cNvPr id="52236" name="Text Box 1036"/>
          <p:cNvSpPr txBox="1">
            <a:spLocks noChangeArrowheads="1"/>
          </p:cNvSpPr>
          <p:nvPr/>
        </p:nvSpPr>
        <p:spPr bwMode="auto">
          <a:xfrm>
            <a:off x="7453313" y="371792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" charset="0"/>
              </a:defRPr>
            </a:lvl9pPr>
          </a:lstStyle>
          <a:p>
            <a:pPr eaLnBrk="1" hangingPunct="1"/>
            <a:r>
              <a:rPr lang="en-US" sz="2400"/>
              <a:t>b</a:t>
            </a:r>
          </a:p>
        </p:txBody>
      </p:sp>
      <p:sp>
        <p:nvSpPr>
          <p:cNvPr id="52237" name="Text Box 1037"/>
          <p:cNvSpPr txBox="1">
            <a:spLocks noChangeArrowheads="1"/>
          </p:cNvSpPr>
          <p:nvPr/>
        </p:nvSpPr>
        <p:spPr bwMode="auto">
          <a:xfrm>
            <a:off x="5988050" y="2981325"/>
            <a:ext cx="319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" charset="0"/>
              </a:defRPr>
            </a:lvl9pPr>
          </a:lstStyle>
          <a:p>
            <a:pPr eaLnBrk="1" hangingPunct="1"/>
            <a:r>
              <a:rPr lang="en-US" sz="2400"/>
              <a:t>c</a:t>
            </a:r>
          </a:p>
        </p:txBody>
      </p:sp>
      <p:sp>
        <p:nvSpPr>
          <p:cNvPr id="52241" name="Freeform 1041"/>
          <p:cNvSpPr>
            <a:spLocks/>
          </p:cNvSpPr>
          <p:nvPr/>
        </p:nvSpPr>
        <p:spPr bwMode="auto">
          <a:xfrm>
            <a:off x="6134101" y="3444876"/>
            <a:ext cx="1554163" cy="2147887"/>
          </a:xfrm>
          <a:custGeom>
            <a:avLst/>
            <a:gdLst>
              <a:gd name="T0" fmla="*/ 0 w 979"/>
              <a:gd name="T1" fmla="*/ 0 h 1353"/>
              <a:gd name="T2" fmla="*/ 2147483647 w 979"/>
              <a:gd name="T3" fmla="*/ 2147483647 h 1353"/>
              <a:gd name="T4" fmla="*/ 2147483647 w 979"/>
              <a:gd name="T5" fmla="*/ 2147483647 h 1353"/>
              <a:gd name="T6" fmla="*/ 0 w 979"/>
              <a:gd name="T7" fmla="*/ 0 h 1353"/>
              <a:gd name="T8" fmla="*/ 0 60000 65536"/>
              <a:gd name="T9" fmla="*/ 0 60000 65536"/>
              <a:gd name="T10" fmla="*/ 0 60000 65536"/>
              <a:gd name="T11" fmla="*/ 0 60000 65536"/>
              <a:gd name="T12" fmla="*/ 0 w 979"/>
              <a:gd name="T13" fmla="*/ 0 h 1353"/>
              <a:gd name="T14" fmla="*/ 979 w 979"/>
              <a:gd name="T15" fmla="*/ 1353 h 135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79" h="1353">
                <a:moveTo>
                  <a:pt x="0" y="0"/>
                </a:moveTo>
                <a:lnTo>
                  <a:pt x="979" y="1353"/>
                </a:lnTo>
                <a:lnTo>
                  <a:pt x="688" y="358"/>
                </a:lnTo>
                <a:lnTo>
                  <a:pt x="0" y="0"/>
                </a:lnTo>
                <a:close/>
              </a:path>
            </a:pathLst>
          </a:custGeom>
          <a:solidFill>
            <a:srgbClr val="99CC00">
              <a:alpha val="50195"/>
            </a:srgbClr>
          </a:solidFill>
          <a:ln w="38100">
            <a:solidFill>
              <a:schemeClr val="tx1"/>
            </a:solidFill>
            <a:prstDash val="dash"/>
            <a:miter lim="800000"/>
            <a:headEnd/>
            <a:tailEnd type="none" w="lg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242" name="Freeform 1042"/>
          <p:cNvSpPr>
            <a:spLocks/>
          </p:cNvSpPr>
          <p:nvPr/>
        </p:nvSpPr>
        <p:spPr bwMode="auto">
          <a:xfrm>
            <a:off x="5113339" y="3444875"/>
            <a:ext cx="2555875" cy="2139950"/>
          </a:xfrm>
          <a:custGeom>
            <a:avLst/>
            <a:gdLst>
              <a:gd name="T0" fmla="*/ 0 w 1610"/>
              <a:gd name="T1" fmla="*/ 2147483647 h 1348"/>
              <a:gd name="T2" fmla="*/ 2147483647 w 1610"/>
              <a:gd name="T3" fmla="*/ 0 h 1348"/>
              <a:gd name="T4" fmla="*/ 2147483647 w 1610"/>
              <a:gd name="T5" fmla="*/ 2147483647 h 1348"/>
              <a:gd name="T6" fmla="*/ 0 w 1610"/>
              <a:gd name="T7" fmla="*/ 2147483647 h 1348"/>
              <a:gd name="T8" fmla="*/ 0 60000 65536"/>
              <a:gd name="T9" fmla="*/ 0 60000 65536"/>
              <a:gd name="T10" fmla="*/ 0 60000 65536"/>
              <a:gd name="T11" fmla="*/ 0 60000 65536"/>
              <a:gd name="T12" fmla="*/ 0 w 1610"/>
              <a:gd name="T13" fmla="*/ 0 h 1348"/>
              <a:gd name="T14" fmla="*/ 1610 w 1610"/>
              <a:gd name="T15" fmla="*/ 1348 h 134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610" h="1348">
                <a:moveTo>
                  <a:pt x="0" y="833"/>
                </a:moveTo>
                <a:lnTo>
                  <a:pt x="649" y="0"/>
                </a:lnTo>
                <a:lnTo>
                  <a:pt x="1610" y="1348"/>
                </a:lnTo>
                <a:lnTo>
                  <a:pt x="0" y="833"/>
                </a:lnTo>
                <a:close/>
              </a:path>
            </a:pathLst>
          </a:custGeom>
          <a:solidFill>
            <a:srgbClr val="99CC00">
              <a:alpha val="50195"/>
            </a:srgbClr>
          </a:solidFill>
          <a:ln w="38100">
            <a:solidFill>
              <a:schemeClr val="tx1"/>
            </a:solidFill>
            <a:prstDash val="dash"/>
            <a:miter lim="800000"/>
            <a:headEnd/>
            <a:tailEnd type="none" w="lg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243" name="Freeform 1043"/>
          <p:cNvSpPr>
            <a:spLocks/>
          </p:cNvSpPr>
          <p:nvPr/>
        </p:nvSpPr>
        <p:spPr bwMode="auto">
          <a:xfrm>
            <a:off x="5113338" y="4003676"/>
            <a:ext cx="2565400" cy="1589087"/>
          </a:xfrm>
          <a:custGeom>
            <a:avLst/>
            <a:gdLst>
              <a:gd name="T0" fmla="*/ 0 w 1616"/>
              <a:gd name="T1" fmla="*/ 2147483647 h 1001"/>
              <a:gd name="T2" fmla="*/ 2147483647 w 1616"/>
              <a:gd name="T3" fmla="*/ 0 h 1001"/>
              <a:gd name="T4" fmla="*/ 2147483647 w 1616"/>
              <a:gd name="T5" fmla="*/ 2147483647 h 1001"/>
              <a:gd name="T6" fmla="*/ 0 w 1616"/>
              <a:gd name="T7" fmla="*/ 2147483647 h 1001"/>
              <a:gd name="T8" fmla="*/ 0 60000 65536"/>
              <a:gd name="T9" fmla="*/ 0 60000 65536"/>
              <a:gd name="T10" fmla="*/ 0 60000 65536"/>
              <a:gd name="T11" fmla="*/ 0 60000 65536"/>
              <a:gd name="T12" fmla="*/ 0 w 1616"/>
              <a:gd name="T13" fmla="*/ 0 h 1001"/>
              <a:gd name="T14" fmla="*/ 1616 w 1616"/>
              <a:gd name="T15" fmla="*/ 1001 h 100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616" h="1001">
                <a:moveTo>
                  <a:pt x="0" y="487"/>
                </a:moveTo>
                <a:lnTo>
                  <a:pt x="1348" y="0"/>
                </a:lnTo>
                <a:lnTo>
                  <a:pt x="1616" y="1001"/>
                </a:lnTo>
                <a:lnTo>
                  <a:pt x="0" y="487"/>
                </a:lnTo>
                <a:close/>
              </a:path>
            </a:pathLst>
          </a:custGeom>
          <a:solidFill>
            <a:srgbClr val="FF0000">
              <a:alpha val="50195"/>
            </a:srgbClr>
          </a:solidFill>
          <a:ln w="38100">
            <a:solidFill>
              <a:schemeClr val="tx1"/>
            </a:solidFill>
            <a:prstDash val="dash"/>
            <a:miter lim="800000"/>
            <a:headEnd/>
            <a:tailEnd type="none" w="lg" len="med"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859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30" grpId="0" animBg="1"/>
      <p:bldP spid="52234" grpId="0" autoUpdateAnimBg="0"/>
      <p:bldP spid="52241" grpId="0" animBg="1"/>
      <p:bldP spid="52242" grpId="0" animBg="1"/>
      <p:bldP spid="52243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Theorem: Let a polygon (convex or non-convex) P have vertices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mtClean="0">
                          <a:latin typeface="Cambria Math" panose="02040503050406030204" pitchFamily="18" charset="0"/>
                        </a:rPr>
                        <m:t>𝐴𝑟𝑒𝑎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lang="en-US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+…+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 algn="ctr">
                  <a:buNone/>
                </a:pPr>
                <a:endParaRPr lang="en-US" dirty="0"/>
              </a:p>
              <a:p>
                <a:r>
                  <a:rPr lang="en-US" dirty="0"/>
                  <a:t>Proof is by induction</a:t>
                </a: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5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571C53-0E34-2444-9E1B-DF9D7677426A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8F5C34-5F6F-1B49-8F3D-BD7B4324973D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Area of Polygon</a:t>
            </a:r>
          </a:p>
        </p:txBody>
      </p:sp>
    </p:spTree>
    <p:extLst>
      <p:ext uri="{BB962C8B-B14F-4D97-AF65-F5344CB8AC3E}">
        <p14:creationId xmlns:p14="http://schemas.microsoft.com/office/powerpoint/2010/main" val="246908906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549735B-4A24-0842-8B95-7E1CA58A5736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Heron’s formula: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𝐴𝑟𝑒𝑎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𝑠𝑞𝑟𝑡</m:t>
                    </m:r>
                    <m:d>
                      <m:d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ctrlP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d>
                          <m:dPr>
                            <m:ctrlP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d>
                          <m:dPr>
                            <m:ctrlP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</m:d>
                  </m:oMath>
                </a14:m>
                <a:endParaRPr lang="en-US" altLang="zh-TW" dirty="0"/>
              </a:p>
              <a:p>
                <a:pPr lvl="1"/>
                <a:r>
                  <a:rPr lang="en-US" altLang="zh-TW" dirty="0"/>
                  <a:t>where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 dirty="0" err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TW" i="1" dirty="0" err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TW" i="1" dirty="0" err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TW" i="1" dirty="0" err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TW" i="1" dirty="0" err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altLang="zh-TW" i="1" dirty="0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en-US" altLang="zh-TW" dirty="0"/>
                  <a:t> is the </a:t>
                </a:r>
                <a:r>
                  <a:rPr lang="en-US" altLang="zh-TW" dirty="0" err="1"/>
                  <a:t>semiperimeter</a:t>
                </a:r>
                <a:endParaRPr lang="en-US" altLang="zh-TW" dirty="0"/>
              </a:p>
              <a:p>
                <a:pPr lvl="1"/>
                <a:endParaRPr lang="en-US" altLang="zh-TW" dirty="0"/>
              </a:p>
              <a:p>
                <a:pPr lvl="1"/>
                <a:endParaRPr lang="en-US" altLang="zh-TW" dirty="0"/>
              </a:p>
              <a:p>
                <a:pPr lvl="1"/>
                <a:endParaRPr lang="en-US" altLang="zh-TW" dirty="0"/>
              </a:p>
              <a:p>
                <a:pPr lvl="1"/>
                <a:endParaRPr lang="en-US" altLang="zh-TW" dirty="0"/>
              </a:p>
              <a:p>
                <a:pPr lvl="1"/>
                <a:endParaRPr lang="zh-TW" alt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549735B-4A24-0842-8B95-7E1CA58A57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5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9CF28D4-B565-754E-9D80-947B107103C2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CB44FC-4313-BA42-94D4-D93436DAFFD0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altLang="zh-TW" dirty="0"/>
              <a:t>Area of triangle</a:t>
            </a:r>
            <a:endParaRPr lang="en-US" dirty="0"/>
          </a:p>
        </p:txBody>
      </p:sp>
      <p:sp>
        <p:nvSpPr>
          <p:cNvPr id="34820" name="Slide Number Placeholder 3">
            <a:extLst>
              <a:ext uri="{FF2B5EF4-FFF2-40B4-BE49-F238E27FC236}">
                <a16:creationId xmlns:a16="http://schemas.microsoft.com/office/drawing/2014/main" id="{86FD5CF5-D714-C148-BBB8-1F89BE870C5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11176000" y="1588"/>
            <a:ext cx="1016000" cy="366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C65DDD81-BA44-FB48-AB4D-477269BBB340}" type="slidenum">
              <a:rPr kumimoji="0" lang="zh-TW" altLang="en-US">
                <a:solidFill>
                  <a:srgbClr val="FFFFFF"/>
                </a:solidFill>
                <a:ea typeface="微軟正黑體" panose="020B0604030504040204" pitchFamily="34" charset="-120"/>
              </a:rPr>
              <a:pPr eaLnBrk="1" hangingPunct="1"/>
              <a:t>37</a:t>
            </a:fld>
            <a:endParaRPr kumimoji="0" lang="zh-TW" altLang="en-US">
              <a:solidFill>
                <a:srgbClr val="FFFFFF"/>
              </a:solidFill>
              <a:ea typeface="微軟正黑體" panose="020B0604030504040204" pitchFamily="34" charset="-120"/>
            </a:endParaRPr>
          </a:p>
        </p:txBody>
      </p:sp>
      <p:grpSp>
        <p:nvGrpSpPr>
          <p:cNvPr id="34821" name="Group 11">
            <a:extLst>
              <a:ext uri="{FF2B5EF4-FFF2-40B4-BE49-F238E27FC236}">
                <a16:creationId xmlns:a16="http://schemas.microsoft.com/office/drawing/2014/main" id="{8C8DB560-DDF3-AD45-8121-92611A0832C5}"/>
              </a:ext>
            </a:extLst>
          </p:cNvPr>
          <p:cNvGrpSpPr>
            <a:grpSpLocks/>
          </p:cNvGrpSpPr>
          <p:nvPr/>
        </p:nvGrpSpPr>
        <p:grpSpPr bwMode="auto">
          <a:xfrm>
            <a:off x="8197537" y="3352800"/>
            <a:ext cx="2851463" cy="2196029"/>
            <a:chOff x="5572132" y="3755897"/>
            <a:chExt cx="3503569" cy="3128161"/>
          </a:xfrm>
        </p:grpSpPr>
        <p:sp>
          <p:nvSpPr>
            <p:cNvPr id="5" name="Isosceles Triangle 4">
              <a:extLst>
                <a:ext uri="{FF2B5EF4-FFF2-40B4-BE49-F238E27FC236}">
                  <a16:creationId xmlns:a16="http://schemas.microsoft.com/office/drawing/2014/main" id="{C58E1861-7797-AA43-A3BA-84664B8FA26D}"/>
                </a:ext>
              </a:extLst>
            </p:cNvPr>
            <p:cNvSpPr/>
            <p:nvPr/>
          </p:nvSpPr>
          <p:spPr>
            <a:xfrm rot="20902169">
              <a:off x="5665758" y="4190073"/>
              <a:ext cx="2787333" cy="1928919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/>
            </a:p>
          </p:txBody>
        </p:sp>
        <p:sp>
          <p:nvSpPr>
            <p:cNvPr id="34823" name="TextBox 5">
              <a:extLst>
                <a:ext uri="{FF2B5EF4-FFF2-40B4-BE49-F238E27FC236}">
                  <a16:creationId xmlns:a16="http://schemas.microsoft.com/office/drawing/2014/main" id="{572ED1C8-FBCB-0140-BD7F-3377EBF698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37653" y="3755897"/>
              <a:ext cx="415978" cy="526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/>
                <a:t>A</a:t>
              </a:r>
              <a:endParaRPr lang="zh-TW" altLang="en-US"/>
            </a:p>
          </p:txBody>
        </p:sp>
        <p:sp>
          <p:nvSpPr>
            <p:cNvPr id="34824" name="TextBox 6">
              <a:extLst>
                <a:ext uri="{FF2B5EF4-FFF2-40B4-BE49-F238E27FC236}">
                  <a16:creationId xmlns:a16="http://schemas.microsoft.com/office/drawing/2014/main" id="{11340248-609C-0044-9A9A-77E4506C78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2132" y="6357958"/>
              <a:ext cx="415978" cy="526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/>
                <a:t>B</a:t>
              </a:r>
              <a:endParaRPr lang="zh-TW" altLang="en-US"/>
            </a:p>
          </p:txBody>
        </p:sp>
        <p:sp>
          <p:nvSpPr>
            <p:cNvPr id="34825" name="TextBox 7">
              <a:extLst>
                <a:ext uri="{FF2B5EF4-FFF2-40B4-BE49-F238E27FC236}">
                  <a16:creationId xmlns:a16="http://schemas.microsoft.com/office/drawing/2014/main" id="{3193585A-AED4-624E-87C3-1FFA4843F2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43966" y="5715016"/>
              <a:ext cx="431735" cy="526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/>
                <a:t>C</a:t>
              </a:r>
              <a:endParaRPr lang="zh-TW" altLang="en-US"/>
            </a:p>
          </p:txBody>
        </p:sp>
        <p:sp>
          <p:nvSpPr>
            <p:cNvPr id="34826" name="TextBox 8">
              <a:extLst>
                <a:ext uri="{FF2B5EF4-FFF2-40B4-BE49-F238E27FC236}">
                  <a16:creationId xmlns:a16="http://schemas.microsoft.com/office/drawing/2014/main" id="{CBE1BBB5-A024-904A-8F65-0AB61EFACE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86644" y="6072206"/>
              <a:ext cx="384465" cy="526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/>
                <a:t>a</a:t>
              </a:r>
              <a:endParaRPr lang="zh-TW" altLang="en-US"/>
            </a:p>
          </p:txBody>
        </p:sp>
        <p:sp>
          <p:nvSpPr>
            <p:cNvPr id="34827" name="TextBox 9">
              <a:extLst>
                <a:ext uri="{FF2B5EF4-FFF2-40B4-BE49-F238E27FC236}">
                  <a16:creationId xmlns:a16="http://schemas.microsoft.com/office/drawing/2014/main" id="{EE32AB47-9EEF-A246-B40C-18F88D92D2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86710" y="4714884"/>
              <a:ext cx="384465" cy="526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/>
                <a:t>b</a:t>
              </a:r>
              <a:endParaRPr lang="zh-TW" altLang="en-US"/>
            </a:p>
          </p:txBody>
        </p:sp>
        <p:sp>
          <p:nvSpPr>
            <p:cNvPr id="34828" name="TextBox 10">
              <a:extLst>
                <a:ext uri="{FF2B5EF4-FFF2-40B4-BE49-F238E27FC236}">
                  <a16:creationId xmlns:a16="http://schemas.microsoft.com/office/drawing/2014/main" id="{D36C7451-0213-824D-B7F0-353E430A75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00760" y="5000637"/>
              <a:ext cx="368708" cy="526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/>
                <a:t>c</a:t>
              </a:r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08231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2237C7-E0F9-0741-A0A8-8A2A4A3AA1CD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pPr eaLnBrk="1" hangingPunct="1"/>
                <a:r>
                  <a:rPr lang="en-US" altLang="zh-TW" dirty="0"/>
                  <a:t>What if only the vertices of the triangle are given?</a:t>
                </a:r>
              </a:p>
              <a:p>
                <a:pPr eaLnBrk="1" hangingPunct="1"/>
                <a:r>
                  <a:rPr lang="en-US" altLang="zh-TW" dirty="0"/>
                  <a:t>Given 3 vertices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), (</m:t>
                    </m:r>
                    <m:sSub>
                      <m:sSub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), (</m:t>
                    </m:r>
                    <m:sSub>
                      <m:sSub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TW" dirty="0"/>
              </a:p>
              <a:p>
                <a:pPr eaLnBrk="1" hangingPunct="1"/>
                <a:endParaRPr lang="en-US" altLang="zh-TW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0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𝐴𝑟𝑒𝑎</m:t>
                      </m:r>
                      <m:r>
                        <a:rPr lang="en-US" altLang="zh-TW" sz="30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=</m:t>
                      </m:r>
                      <m:f>
                        <m:fPr>
                          <m:ctrlPr>
                            <a:rPr lang="en-US" altLang="zh-TW" sz="30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altLang="zh-TW" sz="300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3000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3000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3000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TW" sz="30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en-US" altLang="zh-TW" sz="3000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3000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TW" sz="3000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TW" sz="30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TW" sz="3000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3000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3000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TW" sz="30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en-US" altLang="zh-TW" sz="3000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3000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TW" sz="3000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altLang="zh-TW" sz="30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TW" sz="3000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3000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3000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altLang="zh-TW" sz="30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en-US" altLang="zh-TW" sz="3000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3000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TW" sz="3000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TW" sz="30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TW" sz="3000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3000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3000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TW" sz="30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en-US" altLang="zh-TW" sz="3000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3000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TW" sz="3000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TW" sz="30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TW" sz="3000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3000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3000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altLang="zh-TW" sz="30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en-US" altLang="zh-TW" sz="3000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3000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TW" sz="3000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TW" sz="30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TW" sz="3000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3000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3000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TW" sz="30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en-US" altLang="zh-TW" sz="3000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3000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TW" sz="3000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altLang="zh-TW" sz="30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altLang="zh-TW" sz="3000" dirty="0">
                  <a:solidFill>
                    <a:srgbClr val="FF0000"/>
                  </a:solidFill>
                </a:endParaRPr>
              </a:p>
              <a:p>
                <a:endParaRPr lang="en-US" altLang="zh-TW" dirty="0">
                  <a:solidFill>
                    <a:srgbClr val="FF0000"/>
                  </a:solidFill>
                </a:endParaRPr>
              </a:p>
              <a:p>
                <a:pPr lvl="1"/>
                <a:r>
                  <a:rPr lang="en-US" altLang="zh-TW" dirty="0"/>
                  <a:t>Note: abs can be omitted if the vertices are in </a:t>
                </a:r>
                <a:r>
                  <a:rPr lang="en-US" altLang="zh-TW" b="1" dirty="0"/>
                  <a:t>counterclockwise</a:t>
                </a:r>
                <a:r>
                  <a:rPr lang="en-US" altLang="zh-TW" dirty="0"/>
                  <a:t> order. If the vertices are in clockwise order, the difference evaluates to a negative quantity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2237C7-E0F9-0741-A0A8-8A2A4A3AA1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517" r="-583" b="-21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00B2834-8C7D-5945-9543-BA49B3E5B083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FA067D-F19A-9646-843D-7F521081E056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altLang="zh-TW" dirty="0"/>
              <a:t>Area of triangle</a:t>
            </a:r>
            <a:endParaRPr lang="en-US" dirty="0"/>
          </a:p>
        </p:txBody>
      </p:sp>
      <p:sp>
        <p:nvSpPr>
          <p:cNvPr id="35844" name="Slide Number Placeholder 3">
            <a:extLst>
              <a:ext uri="{FF2B5EF4-FFF2-40B4-BE49-F238E27FC236}">
                <a16:creationId xmlns:a16="http://schemas.microsoft.com/office/drawing/2014/main" id="{ECA4EA48-75B5-B54D-94A7-FADF2C4A88F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11176000" y="1588"/>
            <a:ext cx="1016000" cy="366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C8850393-B90A-3B4F-9EB8-8479C92E7700}" type="slidenum">
              <a:rPr kumimoji="0" lang="zh-TW" altLang="en-US">
                <a:solidFill>
                  <a:srgbClr val="FFFFFF"/>
                </a:solidFill>
                <a:ea typeface="微軟正黑體" panose="020B0604030504040204" pitchFamily="34" charset="-120"/>
              </a:rPr>
              <a:pPr eaLnBrk="1" hangingPunct="1"/>
              <a:t>38</a:t>
            </a:fld>
            <a:endParaRPr kumimoji="0" lang="zh-TW" altLang="en-US">
              <a:solidFill>
                <a:srgbClr val="FFFFFF"/>
              </a:solidFill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77936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Content Placeholder 2">
            <a:extLst>
              <a:ext uri="{FF2B5EF4-FFF2-40B4-BE49-F238E27FC236}">
                <a16:creationId xmlns:a16="http://schemas.microsoft.com/office/drawing/2014/main" id="{1D0A31C9-D352-4047-8144-1F0E0709852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That hard-to-memorize expression can be written this way:</a:t>
            </a:r>
          </a:p>
          <a:p>
            <a:pPr eaLnBrk="1" hangingPunct="1"/>
            <a:endParaRPr lang="en-US" altLang="zh-TW" dirty="0"/>
          </a:p>
          <a:p>
            <a:pPr eaLnBrk="1" hangingPunct="1"/>
            <a:endParaRPr lang="en-US" altLang="zh-TW" dirty="0"/>
          </a:p>
          <a:p>
            <a:pPr eaLnBrk="1" hangingPunct="1"/>
            <a:r>
              <a:rPr lang="en-US" altLang="zh-TW" dirty="0"/>
              <a:t>Area = ½ * </a:t>
            </a:r>
            <a:endParaRPr lang="zh-TW" alt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B64D74A-99EE-C043-90CA-36A6A803A55E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8F487-1B50-ED4C-87D4-F6537F4AF61E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altLang="zh-TW" dirty="0"/>
              <a:t>Area of triangle</a:t>
            </a:r>
            <a:endParaRPr lang="en-US" dirty="0"/>
          </a:p>
        </p:txBody>
      </p:sp>
      <p:sp>
        <p:nvSpPr>
          <p:cNvPr id="36868" name="Slide Number Placeholder 3">
            <a:extLst>
              <a:ext uri="{FF2B5EF4-FFF2-40B4-BE49-F238E27FC236}">
                <a16:creationId xmlns:a16="http://schemas.microsoft.com/office/drawing/2014/main" id="{C0F258B1-31BC-6548-97F1-DE6EC20A663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11176000" y="1588"/>
            <a:ext cx="1016000" cy="366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98006E4F-9038-A946-A055-EA341BE3CDA4}" type="slidenum">
              <a:rPr kumimoji="0" lang="zh-TW" altLang="en-US">
                <a:solidFill>
                  <a:srgbClr val="FFFFFF"/>
                </a:solidFill>
                <a:ea typeface="微軟正黑體" panose="020B0604030504040204" pitchFamily="34" charset="-120"/>
              </a:rPr>
              <a:pPr eaLnBrk="1" hangingPunct="1"/>
              <a:t>39</a:t>
            </a:fld>
            <a:endParaRPr kumimoji="0" lang="zh-TW" altLang="en-US">
              <a:solidFill>
                <a:srgbClr val="FFFFFF"/>
              </a:solidFill>
              <a:ea typeface="微軟正黑體" panose="020B0604030504040204" pitchFamily="34" charset="-12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F984250-53E8-2E4C-B5C7-64A5D0E08DE8}"/>
              </a:ext>
            </a:extLst>
          </p:cNvPr>
          <p:cNvGraphicFramePr>
            <a:graphicFrameLocks noGrp="1"/>
          </p:cNvGraphicFramePr>
          <p:nvPr/>
        </p:nvGraphicFramePr>
        <p:xfrm>
          <a:off x="4381500" y="3571876"/>
          <a:ext cx="1214438" cy="1482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2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72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681"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</a:rPr>
                        <a:t>x1</a:t>
                      </a: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00" marB="45700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</a:rPr>
                        <a:t>y1</a:t>
                      </a: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00" marB="4570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</a:rPr>
                        <a:t>x2</a:t>
                      </a: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00" marB="45700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</a:rPr>
                        <a:t>y2</a:t>
                      </a: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00" marB="4570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</a:rPr>
                        <a:t>x3</a:t>
                      </a: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00" marB="45700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</a:rPr>
                        <a:t>y3</a:t>
                      </a: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00" marB="4570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</a:rPr>
                        <a:t>x1</a:t>
                      </a: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00" marB="45700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</a:rPr>
                        <a:t>y1</a:t>
                      </a: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00" marB="4570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34D06C5-FFD2-D94E-81BD-D1199121302D}"/>
              </a:ext>
            </a:extLst>
          </p:cNvPr>
          <p:cNvCxnSpPr/>
          <p:nvPr/>
        </p:nvCxnSpPr>
        <p:spPr>
          <a:xfrm rot="5400000">
            <a:off x="3523457" y="4358482"/>
            <a:ext cx="1571625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F66B3E3-C0C2-6045-AC2B-B26AF31BA9F5}"/>
              </a:ext>
            </a:extLst>
          </p:cNvPr>
          <p:cNvCxnSpPr/>
          <p:nvPr/>
        </p:nvCxnSpPr>
        <p:spPr>
          <a:xfrm rot="5400000">
            <a:off x="4668045" y="4356895"/>
            <a:ext cx="1571625" cy="15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3D6EDDD-95EE-9E4C-B098-A78781A0C59D}"/>
              </a:ext>
            </a:extLst>
          </p:cNvPr>
          <p:cNvCxnSpPr/>
          <p:nvPr/>
        </p:nvCxnSpPr>
        <p:spPr>
          <a:xfrm>
            <a:off x="4738688" y="3786188"/>
            <a:ext cx="1071562" cy="85725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E5D8903-D26D-4A44-A611-2937E76FAA8C}"/>
              </a:ext>
            </a:extLst>
          </p:cNvPr>
          <p:cNvCxnSpPr/>
          <p:nvPr/>
        </p:nvCxnSpPr>
        <p:spPr>
          <a:xfrm>
            <a:off x="4738688" y="4143375"/>
            <a:ext cx="1071562" cy="85725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4B4F58D-7422-F841-835F-CDC07A0CFC3E}"/>
              </a:ext>
            </a:extLst>
          </p:cNvPr>
          <p:cNvCxnSpPr/>
          <p:nvPr/>
        </p:nvCxnSpPr>
        <p:spPr>
          <a:xfrm>
            <a:off x="4738688" y="4500563"/>
            <a:ext cx="1071562" cy="85725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891" name="Group 18">
            <a:extLst>
              <a:ext uri="{FF2B5EF4-FFF2-40B4-BE49-F238E27FC236}">
                <a16:creationId xmlns:a16="http://schemas.microsoft.com/office/drawing/2014/main" id="{021ABAE5-3965-EB48-BF89-ED07B212EB78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4738688" y="3286126"/>
            <a:ext cx="1071562" cy="1571625"/>
            <a:chOff x="3367078" y="3938590"/>
            <a:chExt cx="1071570" cy="1571636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96F49F9-A824-814C-BC02-6607D14B4F2A}"/>
                </a:ext>
              </a:extLst>
            </p:cNvPr>
            <p:cNvCxnSpPr/>
            <p:nvPr/>
          </p:nvCxnSpPr>
          <p:spPr>
            <a:xfrm>
              <a:off x="3367078" y="3938590"/>
              <a:ext cx="1071570" cy="857256"/>
            </a:xfrm>
            <a:prstGeom prst="straightConnector1">
              <a:avLst/>
            </a:prstGeom>
            <a:ln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D95E339C-BC70-E944-B300-DB016371C04E}"/>
                </a:ext>
              </a:extLst>
            </p:cNvPr>
            <p:cNvCxnSpPr/>
            <p:nvPr/>
          </p:nvCxnSpPr>
          <p:spPr>
            <a:xfrm>
              <a:off x="3367078" y="4295779"/>
              <a:ext cx="1071570" cy="857256"/>
            </a:xfrm>
            <a:prstGeom prst="straightConnector1">
              <a:avLst/>
            </a:prstGeom>
            <a:ln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7B34749E-9C32-894F-8B71-6DC98C9C1D1F}"/>
                </a:ext>
              </a:extLst>
            </p:cNvPr>
            <p:cNvCxnSpPr/>
            <p:nvPr/>
          </p:nvCxnSpPr>
          <p:spPr>
            <a:xfrm>
              <a:off x="3367078" y="4652970"/>
              <a:ext cx="1071570" cy="857256"/>
            </a:xfrm>
            <a:prstGeom prst="straightConnector1">
              <a:avLst/>
            </a:prstGeom>
            <a:ln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892" name="TextBox 19">
            <a:extLst>
              <a:ext uri="{FF2B5EF4-FFF2-40B4-BE49-F238E27FC236}">
                <a16:creationId xmlns:a16="http://schemas.microsoft.com/office/drawing/2014/main" id="{73EEBB16-8118-5743-BE9B-420ED3CE0E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24564" y="3286126"/>
            <a:ext cx="3381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3600" b="1">
                <a:solidFill>
                  <a:srgbClr val="00B0F0"/>
                </a:solidFill>
              </a:rPr>
              <a:t>-</a:t>
            </a:r>
            <a:endParaRPr lang="zh-TW" altLang="en-US" sz="3600" b="1">
              <a:solidFill>
                <a:srgbClr val="00B0F0"/>
              </a:solidFill>
            </a:endParaRPr>
          </a:p>
        </p:txBody>
      </p:sp>
      <p:sp>
        <p:nvSpPr>
          <p:cNvPr id="36893" name="TextBox 20">
            <a:extLst>
              <a:ext uri="{FF2B5EF4-FFF2-40B4-BE49-F238E27FC236}">
                <a16:creationId xmlns:a16="http://schemas.microsoft.com/office/drawing/2014/main" id="{AF706C47-3E0C-7343-AF26-E2E28848CC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3126" y="4714876"/>
            <a:ext cx="4540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3600" b="1">
                <a:solidFill>
                  <a:srgbClr val="FF0000"/>
                </a:solidFill>
              </a:rPr>
              <a:t>+</a:t>
            </a:r>
            <a:endParaRPr lang="zh-TW" altLang="en-US" sz="36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5362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US" kern="0" dirty="0"/>
              <a:t>The line segments that make-up a polygon (called sides or edges) meet only at their endpoints, called vertices (singular: vertex) or less formally "corners"</a:t>
            </a:r>
          </a:p>
          <a:p>
            <a:r>
              <a:rPr lang="en-US" kern="0" dirty="0"/>
              <a:t>Exactly two edges meet at every vertex</a:t>
            </a:r>
          </a:p>
          <a:p>
            <a:r>
              <a:rPr lang="en-US" kern="0" dirty="0"/>
              <a:t>The number of edges always equals the number of vertices.</a:t>
            </a:r>
          </a:p>
          <a:p>
            <a:r>
              <a:rPr lang="en-US" kern="0" dirty="0"/>
              <a:t>Two edges meeting at a corner are required to form an angle that is not straight (180°); otherwise, the line segments will be considered parts of a single edge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AFCCE5C-D878-1943-800B-9E38CC10182B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99C3974-5F92-384E-BF2D-E78A7FC3585C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/>
              <a:t>Properties of polygon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74219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35B09-127D-E647-A01D-C6B27151D39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It turns out the previous formula still works!</a:t>
            </a:r>
          </a:p>
          <a:p>
            <a:pPr eaLnBrk="1" hangingPunct="1"/>
            <a:endParaRPr lang="en-US" altLang="zh-TW"/>
          </a:p>
          <a:p>
            <a:pPr eaLnBrk="1" hangingPunct="1"/>
            <a:endParaRPr lang="en-US" altLang="zh-TW"/>
          </a:p>
          <a:p>
            <a:pPr eaLnBrk="1" hangingPunct="1"/>
            <a:endParaRPr lang="en-US" altLang="zh-TW"/>
          </a:p>
          <a:p>
            <a:pPr eaLnBrk="1" hangingPunct="1"/>
            <a:r>
              <a:rPr lang="en-US" altLang="zh-TW"/>
              <a:t>Area = ½ * </a:t>
            </a:r>
            <a:endParaRPr lang="zh-TW" alt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26267B-A6BB-5040-944C-B6748FBC03C3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1DE6FBE-6715-D142-8733-F877456C6BD8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altLang="zh-TW" dirty="0"/>
              <a:t>Area of convex polygon</a:t>
            </a:r>
            <a:endParaRPr lang="en-US" dirty="0"/>
          </a:p>
        </p:txBody>
      </p:sp>
      <p:sp>
        <p:nvSpPr>
          <p:cNvPr id="37892" name="Slide Number Placeholder 3">
            <a:extLst>
              <a:ext uri="{FF2B5EF4-FFF2-40B4-BE49-F238E27FC236}">
                <a16:creationId xmlns:a16="http://schemas.microsoft.com/office/drawing/2014/main" id="{3E2948DF-7DAC-DC4B-91EC-B4AC1699E81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11176000" y="1588"/>
            <a:ext cx="1016000" cy="366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B9092869-BEB1-084E-9F75-B1D88A5ED24A}" type="slidenum">
              <a:rPr kumimoji="0" lang="zh-TW" altLang="en-US">
                <a:solidFill>
                  <a:srgbClr val="FFFFFF"/>
                </a:solidFill>
                <a:ea typeface="微軟正黑體" panose="020B0604030504040204" pitchFamily="34" charset="-120"/>
              </a:rPr>
              <a:pPr eaLnBrk="1" hangingPunct="1"/>
              <a:t>40</a:t>
            </a:fld>
            <a:endParaRPr kumimoji="0" lang="zh-TW" altLang="en-US">
              <a:solidFill>
                <a:srgbClr val="FFFFFF"/>
              </a:solidFill>
              <a:ea typeface="微軟正黑體" panose="020B0604030504040204" pitchFamily="34" charset="-120"/>
            </a:endParaRPr>
          </a:p>
        </p:txBody>
      </p:sp>
      <p:sp>
        <p:nvSpPr>
          <p:cNvPr id="5" name="Regular Pentagon 4">
            <a:extLst>
              <a:ext uri="{FF2B5EF4-FFF2-40B4-BE49-F238E27FC236}">
                <a16:creationId xmlns:a16="http://schemas.microsoft.com/office/drawing/2014/main" id="{D33BF4D2-D5F4-0A45-B2ED-A3AF1A596D26}"/>
              </a:ext>
            </a:extLst>
          </p:cNvPr>
          <p:cNvSpPr/>
          <p:nvPr/>
        </p:nvSpPr>
        <p:spPr>
          <a:xfrm rot="1469560">
            <a:off x="7240588" y="4092576"/>
            <a:ext cx="2589212" cy="1947863"/>
          </a:xfrm>
          <a:prstGeom prst="pent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37894" name="TextBox 5">
            <a:extLst>
              <a:ext uri="{FF2B5EF4-FFF2-40B4-BE49-F238E27FC236}">
                <a16:creationId xmlns:a16="http://schemas.microsoft.com/office/drawing/2014/main" id="{5F829920-8239-B24F-BA00-22D6714821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53439" y="6286500"/>
            <a:ext cx="9540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/>
              <a:t>(x1, y1)</a:t>
            </a:r>
            <a:endParaRPr lang="zh-TW" altLang="en-US"/>
          </a:p>
        </p:txBody>
      </p:sp>
      <p:sp>
        <p:nvSpPr>
          <p:cNvPr id="37895" name="TextBox 6">
            <a:extLst>
              <a:ext uri="{FF2B5EF4-FFF2-40B4-BE49-F238E27FC236}">
                <a16:creationId xmlns:a16="http://schemas.microsoft.com/office/drawing/2014/main" id="{739F88F3-6F88-6347-BC44-BC4FD960B7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3914" y="5500689"/>
            <a:ext cx="9540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/>
              <a:t>(x2, y2)</a:t>
            </a:r>
            <a:endParaRPr lang="zh-TW" altLang="en-US"/>
          </a:p>
        </p:txBody>
      </p:sp>
      <p:sp>
        <p:nvSpPr>
          <p:cNvPr id="37896" name="TextBox 7">
            <a:extLst>
              <a:ext uri="{FF2B5EF4-FFF2-40B4-BE49-F238E27FC236}">
                <a16:creationId xmlns:a16="http://schemas.microsoft.com/office/drawing/2014/main" id="{37FE061B-8DDE-2A48-B9F8-9B124BCC38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10625" y="3786189"/>
            <a:ext cx="9540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/>
              <a:t>(x3, y3)</a:t>
            </a:r>
            <a:endParaRPr lang="zh-TW" altLang="en-US"/>
          </a:p>
        </p:txBody>
      </p:sp>
      <p:sp>
        <p:nvSpPr>
          <p:cNvPr id="37897" name="TextBox 8">
            <a:extLst>
              <a:ext uri="{FF2B5EF4-FFF2-40B4-BE49-F238E27FC236}">
                <a16:creationId xmlns:a16="http://schemas.microsoft.com/office/drawing/2014/main" id="{F82ACE3F-DD9B-524E-8991-4A3613139E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8939" y="3929064"/>
            <a:ext cx="9540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/>
              <a:t>(x4, y4)</a:t>
            </a:r>
            <a:endParaRPr lang="zh-TW" altLang="en-US"/>
          </a:p>
        </p:txBody>
      </p:sp>
      <p:sp>
        <p:nvSpPr>
          <p:cNvPr id="37898" name="TextBox 9">
            <a:extLst>
              <a:ext uri="{FF2B5EF4-FFF2-40B4-BE49-F238E27FC236}">
                <a16:creationId xmlns:a16="http://schemas.microsoft.com/office/drawing/2014/main" id="{B475EEA0-D7E9-BE4F-B0B6-0A97789F5F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7500" y="5715000"/>
            <a:ext cx="9540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/>
              <a:t>(x5, y5)</a:t>
            </a:r>
            <a:endParaRPr lang="zh-TW" altLang="en-US"/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54195EA6-87D5-2649-94E3-00669074E2C1}"/>
              </a:ext>
            </a:extLst>
          </p:cNvPr>
          <p:cNvGraphicFramePr>
            <a:graphicFrameLocks noGrp="1"/>
          </p:cNvGraphicFramePr>
          <p:nvPr/>
        </p:nvGraphicFramePr>
        <p:xfrm>
          <a:off x="4381500" y="3143251"/>
          <a:ext cx="1214438" cy="22145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2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72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9094"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</a:rPr>
                        <a:t>x1</a:t>
                      </a: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</a:rPr>
                        <a:t>y1</a:t>
                      </a: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094"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</a:rPr>
                        <a:t>x2</a:t>
                      </a: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</a:rPr>
                        <a:t>y2</a:t>
                      </a: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9094"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</a:rPr>
                        <a:t>x3</a:t>
                      </a: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</a:rPr>
                        <a:t>y3</a:t>
                      </a: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094"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</a:rPr>
                        <a:t>x4</a:t>
                      </a: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</a:rPr>
                        <a:t>y4</a:t>
                      </a: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9094"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</a:rPr>
                        <a:t>x5</a:t>
                      </a: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</a:rPr>
                        <a:t>y5</a:t>
                      </a: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9094"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</a:rPr>
                        <a:t>x1</a:t>
                      </a: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</a:rPr>
                        <a:t>y1</a:t>
                      </a: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2" name="Group 49">
            <a:extLst>
              <a:ext uri="{FF2B5EF4-FFF2-40B4-BE49-F238E27FC236}">
                <a16:creationId xmlns:a16="http://schemas.microsoft.com/office/drawing/2014/main" id="{B2AE3497-A78A-3647-9582-A928D4C94601}"/>
              </a:ext>
            </a:extLst>
          </p:cNvPr>
          <p:cNvGrpSpPr>
            <a:grpSpLocks/>
          </p:cNvGrpSpPr>
          <p:nvPr/>
        </p:nvGrpSpPr>
        <p:grpSpPr bwMode="auto">
          <a:xfrm>
            <a:off x="4308476" y="2857500"/>
            <a:ext cx="2098675" cy="2857500"/>
            <a:chOff x="2785256" y="2857496"/>
            <a:chExt cx="2097838" cy="285752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F99EB2C-0C0E-6F4A-96C9-F1A614C61588}"/>
                </a:ext>
              </a:extLst>
            </p:cNvPr>
            <p:cNvCxnSpPr/>
            <p:nvPr/>
          </p:nvCxnSpPr>
          <p:spPr>
            <a:xfrm rot="5400000">
              <a:off x="1643042" y="4287050"/>
              <a:ext cx="2286016" cy="158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57871EB-5C7B-F24D-9DBC-427F169BC380}"/>
                </a:ext>
              </a:extLst>
            </p:cNvPr>
            <p:cNvCxnSpPr/>
            <p:nvPr/>
          </p:nvCxnSpPr>
          <p:spPr>
            <a:xfrm rot="5400000">
              <a:off x="2785586" y="4287050"/>
              <a:ext cx="2286016" cy="158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5A48B7A2-731C-D540-B870-AFC3F662B354}"/>
                </a:ext>
              </a:extLst>
            </p:cNvPr>
            <p:cNvCxnSpPr/>
            <p:nvPr/>
          </p:nvCxnSpPr>
          <p:spPr>
            <a:xfrm>
              <a:off x="3215297" y="3357563"/>
              <a:ext cx="1071135" cy="857256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1FA74BF3-EAE3-484A-9DA7-D32A985B03AB}"/>
                </a:ext>
              </a:extLst>
            </p:cNvPr>
            <p:cNvCxnSpPr/>
            <p:nvPr/>
          </p:nvCxnSpPr>
          <p:spPr>
            <a:xfrm>
              <a:off x="3215297" y="3714752"/>
              <a:ext cx="1071135" cy="857256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A4376E67-5B3E-F14A-BCD7-AF439A75A521}"/>
                </a:ext>
              </a:extLst>
            </p:cNvPr>
            <p:cNvCxnSpPr/>
            <p:nvPr/>
          </p:nvCxnSpPr>
          <p:spPr>
            <a:xfrm>
              <a:off x="3215297" y="4071943"/>
              <a:ext cx="1071135" cy="857256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931" name="TextBox 23">
              <a:extLst>
                <a:ext uri="{FF2B5EF4-FFF2-40B4-BE49-F238E27FC236}">
                  <a16:creationId xmlns:a16="http://schemas.microsoft.com/office/drawing/2014/main" id="{5D87C1D0-19E8-4A4D-A72D-ED921E5BFA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29124" y="4572008"/>
              <a:ext cx="453970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3600" b="1">
                  <a:solidFill>
                    <a:srgbClr val="FF0000"/>
                  </a:solidFill>
                </a:rPr>
                <a:t>+</a:t>
              </a:r>
              <a:endParaRPr lang="zh-TW" altLang="en-US" sz="3600" b="1">
                <a:solidFill>
                  <a:srgbClr val="FF0000"/>
                </a:solidFill>
              </a:endParaRP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7C263E18-7F5A-284E-B719-873DA4CDC4B7}"/>
                </a:ext>
              </a:extLst>
            </p:cNvPr>
            <p:cNvCxnSpPr/>
            <p:nvPr/>
          </p:nvCxnSpPr>
          <p:spPr>
            <a:xfrm>
              <a:off x="3215297" y="4500571"/>
              <a:ext cx="1071135" cy="857256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286DDF67-8703-6C4E-B6A8-916EEB412D3B}"/>
                </a:ext>
              </a:extLst>
            </p:cNvPr>
            <p:cNvCxnSpPr/>
            <p:nvPr/>
          </p:nvCxnSpPr>
          <p:spPr>
            <a:xfrm>
              <a:off x="3215297" y="4857760"/>
              <a:ext cx="1071135" cy="857256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B272F54B-A4F2-9B4A-B213-EA4E953E83E1}"/>
                </a:ext>
              </a:extLst>
            </p:cNvPr>
            <p:cNvCxnSpPr/>
            <p:nvPr/>
          </p:nvCxnSpPr>
          <p:spPr>
            <a:xfrm flipV="1">
              <a:off x="3215297" y="2857496"/>
              <a:ext cx="1071135" cy="857256"/>
            </a:xfrm>
            <a:prstGeom prst="straightConnector1">
              <a:avLst/>
            </a:prstGeom>
            <a:ln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40566A48-E62B-DA43-900E-570747C5E64B}"/>
                </a:ext>
              </a:extLst>
            </p:cNvPr>
            <p:cNvCxnSpPr/>
            <p:nvPr/>
          </p:nvCxnSpPr>
          <p:spPr>
            <a:xfrm flipV="1">
              <a:off x="3215297" y="3214687"/>
              <a:ext cx="1071135" cy="857256"/>
            </a:xfrm>
            <a:prstGeom prst="straightConnector1">
              <a:avLst/>
            </a:prstGeom>
            <a:ln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9CD4EBD9-B6BF-9A47-BB0B-B97BBED66B23}"/>
                </a:ext>
              </a:extLst>
            </p:cNvPr>
            <p:cNvCxnSpPr/>
            <p:nvPr/>
          </p:nvCxnSpPr>
          <p:spPr>
            <a:xfrm flipV="1">
              <a:off x="3215297" y="3571876"/>
              <a:ext cx="1071135" cy="857256"/>
            </a:xfrm>
            <a:prstGeom prst="straightConnector1">
              <a:avLst/>
            </a:prstGeom>
            <a:ln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0202D9D5-9D42-7247-B2EE-947DF8FBB463}"/>
                </a:ext>
              </a:extLst>
            </p:cNvPr>
            <p:cNvCxnSpPr/>
            <p:nvPr/>
          </p:nvCxnSpPr>
          <p:spPr>
            <a:xfrm flipV="1">
              <a:off x="3215297" y="4000504"/>
              <a:ext cx="1071135" cy="857256"/>
            </a:xfrm>
            <a:prstGeom prst="straightConnector1">
              <a:avLst/>
            </a:prstGeom>
            <a:ln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48650947-CDC9-C440-8E3C-6F52F5A2E809}"/>
                </a:ext>
              </a:extLst>
            </p:cNvPr>
            <p:cNvCxnSpPr/>
            <p:nvPr/>
          </p:nvCxnSpPr>
          <p:spPr>
            <a:xfrm flipV="1">
              <a:off x="3215297" y="4357695"/>
              <a:ext cx="1071135" cy="857256"/>
            </a:xfrm>
            <a:prstGeom prst="straightConnector1">
              <a:avLst/>
            </a:prstGeom>
            <a:ln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939" name="TextBox 31">
              <a:extLst>
                <a:ext uri="{FF2B5EF4-FFF2-40B4-BE49-F238E27FC236}">
                  <a16:creationId xmlns:a16="http://schemas.microsoft.com/office/drawing/2014/main" id="{6F5238F4-9071-3B4D-80A0-8AD7780FE8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00562" y="3214686"/>
              <a:ext cx="338554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3600" b="1">
                  <a:solidFill>
                    <a:srgbClr val="00B0F0"/>
                  </a:solidFill>
                </a:rPr>
                <a:t>-</a:t>
              </a:r>
              <a:endParaRPr lang="zh-TW" altLang="en-US" sz="3600" b="1">
                <a:solidFill>
                  <a:srgbClr val="00B0F0"/>
                </a:solidFill>
              </a:endParaRPr>
            </a:p>
          </p:txBody>
        </p:sp>
      </p:grpSp>
      <p:grpSp>
        <p:nvGrpSpPr>
          <p:cNvPr id="4" name="Group 46">
            <a:extLst>
              <a:ext uri="{FF2B5EF4-FFF2-40B4-BE49-F238E27FC236}">
                <a16:creationId xmlns:a16="http://schemas.microsoft.com/office/drawing/2014/main" id="{01F7142B-0939-E64E-9EB4-E8A3DECCB37E}"/>
              </a:ext>
            </a:extLst>
          </p:cNvPr>
          <p:cNvGrpSpPr>
            <a:grpSpLocks/>
          </p:cNvGrpSpPr>
          <p:nvPr/>
        </p:nvGrpSpPr>
        <p:grpSpPr bwMode="auto">
          <a:xfrm>
            <a:off x="7451725" y="4179889"/>
            <a:ext cx="1487488" cy="2103437"/>
            <a:chOff x="5928169" y="4180178"/>
            <a:chExt cx="1486779" cy="2103747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D69614B4-2A71-A744-A503-C78BEAA55908}"/>
                </a:ext>
              </a:extLst>
            </p:cNvPr>
            <p:cNvCxnSpPr>
              <a:stCxn id="5" idx="4"/>
              <a:endCxn id="5" idx="0"/>
            </p:cNvCxnSpPr>
            <p:nvPr/>
          </p:nvCxnSpPr>
          <p:spPr>
            <a:xfrm rot="5400000" flipH="1" flipV="1">
              <a:off x="6323406" y="5192383"/>
              <a:ext cx="2103747" cy="79337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A8D6FE5D-0285-844B-9525-C26545135F00}"/>
                </a:ext>
              </a:extLst>
            </p:cNvPr>
            <p:cNvCxnSpPr>
              <a:stCxn id="5" idx="4"/>
              <a:endCxn id="5" idx="1"/>
            </p:cNvCxnSpPr>
            <p:nvPr/>
          </p:nvCxnSpPr>
          <p:spPr>
            <a:xfrm rot="5400000" flipH="1">
              <a:off x="5649877" y="4598191"/>
              <a:ext cx="1964026" cy="1407442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18849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6274E-321C-6645-B19F-E1908312FE8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Miraculously, the same formula still holds for non-convex polygons!</a:t>
            </a:r>
          </a:p>
          <a:p>
            <a:pPr eaLnBrk="1" hangingPunct="1"/>
            <a:endParaRPr lang="en-US" altLang="zh-TW" dirty="0"/>
          </a:p>
          <a:p>
            <a:pPr eaLnBrk="1" hangingPunct="1"/>
            <a:r>
              <a:rPr lang="en-US" altLang="zh-TW" dirty="0"/>
              <a:t>Area = ½ * …</a:t>
            </a:r>
          </a:p>
          <a:p>
            <a:pPr eaLnBrk="1" hangingPunct="1"/>
            <a:endParaRPr lang="en-US" altLang="zh-TW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BB8DA0-A719-2E43-9A07-AD2FCADABD59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7E068B1-89C1-5640-8192-AC75C425E71B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altLang="zh-TW" dirty="0"/>
              <a:t>Area of (non-convex) polygon</a:t>
            </a:r>
            <a:endParaRPr lang="en-US" dirty="0"/>
          </a:p>
        </p:txBody>
      </p:sp>
      <p:sp>
        <p:nvSpPr>
          <p:cNvPr id="38916" name="Slide Number Placeholder 3">
            <a:extLst>
              <a:ext uri="{FF2B5EF4-FFF2-40B4-BE49-F238E27FC236}">
                <a16:creationId xmlns:a16="http://schemas.microsoft.com/office/drawing/2014/main" id="{BB2BA3CD-85C3-8142-965F-EE117B2D5E9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11176000" y="1588"/>
            <a:ext cx="1016000" cy="366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169BA95B-FBF7-8249-8BA3-5FB40E0A6C3B}" type="slidenum">
              <a:rPr kumimoji="0" lang="zh-TW" altLang="en-US">
                <a:solidFill>
                  <a:srgbClr val="FFFFFF"/>
                </a:solidFill>
                <a:ea typeface="微軟正黑體" panose="020B0604030504040204" pitchFamily="34" charset="-120"/>
              </a:rPr>
              <a:pPr eaLnBrk="1" hangingPunct="1"/>
              <a:t>41</a:t>
            </a:fld>
            <a:endParaRPr kumimoji="0" lang="zh-TW" altLang="en-US">
              <a:solidFill>
                <a:srgbClr val="FFFFFF"/>
              </a:solidFill>
              <a:ea typeface="微軟正黑體" panose="020B0604030504040204" pitchFamily="34" charset="-120"/>
            </a:endParaRPr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CD4AF2F1-E224-934D-AAC1-92C7765ECD59}"/>
              </a:ext>
            </a:extLst>
          </p:cNvPr>
          <p:cNvSpPr/>
          <p:nvPr/>
        </p:nvSpPr>
        <p:spPr>
          <a:xfrm>
            <a:off x="6978316" y="3051208"/>
            <a:ext cx="3647975" cy="2964581"/>
          </a:xfrm>
          <a:custGeom>
            <a:avLst/>
            <a:gdLst>
              <a:gd name="connsiteX0" fmla="*/ 28876 w 3647975"/>
              <a:gd name="connsiteY0" fmla="*/ 933651 h 2964581"/>
              <a:gd name="connsiteX1" fmla="*/ 0 w 3647975"/>
              <a:gd name="connsiteY1" fmla="*/ 2550695 h 2964581"/>
              <a:gd name="connsiteX2" fmla="*/ 2136808 w 3647975"/>
              <a:gd name="connsiteY2" fmla="*/ 2964581 h 2964581"/>
              <a:gd name="connsiteX3" fmla="*/ 1665170 w 3647975"/>
              <a:gd name="connsiteY3" fmla="*/ 1867301 h 2964581"/>
              <a:gd name="connsiteX4" fmla="*/ 3647975 w 3647975"/>
              <a:gd name="connsiteY4" fmla="*/ 2425567 h 2964581"/>
              <a:gd name="connsiteX5" fmla="*/ 3609473 w 3647975"/>
              <a:gd name="connsiteY5" fmla="*/ 991403 h 2964581"/>
              <a:gd name="connsiteX6" fmla="*/ 1732547 w 3647975"/>
              <a:gd name="connsiteY6" fmla="*/ 0 h 2964581"/>
              <a:gd name="connsiteX7" fmla="*/ 1328286 w 3647975"/>
              <a:gd name="connsiteY7" fmla="*/ 1366788 h 2964581"/>
              <a:gd name="connsiteX8" fmla="*/ 28876 w 3647975"/>
              <a:gd name="connsiteY8" fmla="*/ 933651 h 2964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47975" h="2964581">
                <a:moveTo>
                  <a:pt x="28876" y="933651"/>
                </a:moveTo>
                <a:lnTo>
                  <a:pt x="0" y="2550695"/>
                </a:lnTo>
                <a:lnTo>
                  <a:pt x="2136808" y="2964581"/>
                </a:lnTo>
                <a:lnTo>
                  <a:pt x="1665170" y="1867301"/>
                </a:lnTo>
                <a:lnTo>
                  <a:pt x="3647975" y="2425567"/>
                </a:lnTo>
                <a:lnTo>
                  <a:pt x="3609473" y="991403"/>
                </a:lnTo>
                <a:lnTo>
                  <a:pt x="1732547" y="0"/>
                </a:lnTo>
                <a:lnTo>
                  <a:pt x="1328286" y="1366788"/>
                </a:lnTo>
                <a:lnTo>
                  <a:pt x="28876" y="933651"/>
                </a:lnTo>
                <a:close/>
              </a:path>
            </a:pathLst>
          </a:custGeom>
          <a:noFill/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456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Content Placeholder 2">
            <a:extLst>
              <a:ext uri="{FF2B5EF4-FFF2-40B4-BE49-F238E27FC236}">
                <a16:creationId xmlns:a16="http://schemas.microsoft.com/office/drawing/2014/main" id="{B4491749-98D3-464A-892D-3F241C7A0ED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Given a convex polygon and a point, is the point contained inside the polygon?</a:t>
            </a:r>
          </a:p>
          <a:p>
            <a:pPr lvl="1" eaLnBrk="1" hangingPunct="1"/>
            <a:r>
              <a:rPr lang="en-US" altLang="zh-TW" dirty="0"/>
              <a:t>Assume the vertices are given in </a:t>
            </a:r>
            <a:r>
              <a:rPr lang="en-US" altLang="zh-TW" b="1" dirty="0"/>
              <a:t>counterclockwise</a:t>
            </a:r>
            <a:r>
              <a:rPr lang="en-US" altLang="zh-TW" dirty="0"/>
              <a:t> order for convenience</a:t>
            </a:r>
          </a:p>
          <a:p>
            <a:pPr lvl="1" eaLnBrk="1" hangingPunct="1"/>
            <a:endParaRPr lang="en-US" altLang="zh-TW" dirty="0"/>
          </a:p>
          <a:p>
            <a:pPr lvl="1" eaLnBrk="1" hangingPunct="1"/>
            <a:endParaRPr lang="en-US" altLang="zh-TW" dirty="0"/>
          </a:p>
          <a:p>
            <a:pPr lvl="1" eaLnBrk="1" hangingPunct="1"/>
            <a:endParaRPr lang="en-US" altLang="zh-TW" dirty="0"/>
          </a:p>
          <a:p>
            <a:pPr lvl="1" eaLnBrk="1" hangingPunct="1"/>
            <a:endParaRPr lang="zh-TW" alt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45C1921-3AED-874A-8AFC-EE18A53C6BA9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F1278B-8037-474E-8F58-27D430B93C71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altLang="zh-TW" dirty="0"/>
              <a:t>Point inside convex polygon?</a:t>
            </a:r>
            <a:endParaRPr lang="en-US" dirty="0"/>
          </a:p>
        </p:txBody>
      </p:sp>
      <p:sp>
        <p:nvSpPr>
          <p:cNvPr id="39940" name="Slide Number Placeholder 3">
            <a:extLst>
              <a:ext uri="{FF2B5EF4-FFF2-40B4-BE49-F238E27FC236}">
                <a16:creationId xmlns:a16="http://schemas.microsoft.com/office/drawing/2014/main" id="{B0C40C3C-25E7-DA45-BB11-BBD8764D396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11176000" y="1588"/>
            <a:ext cx="1016000" cy="366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806F2A6F-5014-D745-A408-8117FF748122}" type="slidenum">
              <a:rPr kumimoji="0" lang="zh-TW" altLang="en-US">
                <a:solidFill>
                  <a:srgbClr val="FFFFFF"/>
                </a:solidFill>
                <a:ea typeface="微軟正黑體" panose="020B0604030504040204" pitchFamily="34" charset="-120"/>
              </a:rPr>
              <a:pPr eaLnBrk="1" hangingPunct="1"/>
              <a:t>42</a:t>
            </a:fld>
            <a:endParaRPr kumimoji="0" lang="zh-TW" altLang="en-US">
              <a:solidFill>
                <a:srgbClr val="FFFFFF"/>
              </a:solidFill>
              <a:ea typeface="微軟正黑體" panose="020B0604030504040204" pitchFamily="34" charset="-120"/>
            </a:endParaRPr>
          </a:p>
        </p:txBody>
      </p:sp>
      <p:sp>
        <p:nvSpPr>
          <p:cNvPr id="6" name="Regular Pentagon 5">
            <a:extLst>
              <a:ext uri="{FF2B5EF4-FFF2-40B4-BE49-F238E27FC236}">
                <a16:creationId xmlns:a16="http://schemas.microsoft.com/office/drawing/2014/main" id="{6B109486-B72E-3C42-BAD4-6A591AC66AC6}"/>
              </a:ext>
            </a:extLst>
          </p:cNvPr>
          <p:cNvSpPr/>
          <p:nvPr/>
        </p:nvSpPr>
        <p:spPr>
          <a:xfrm rot="1469560">
            <a:off x="4240213" y="4306888"/>
            <a:ext cx="2589212" cy="1947862"/>
          </a:xfrm>
          <a:prstGeom prst="pent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93D6C94-8611-CD4B-925E-C6D3EEE55070}"/>
              </a:ext>
            </a:extLst>
          </p:cNvPr>
          <p:cNvSpPr/>
          <p:nvPr/>
        </p:nvSpPr>
        <p:spPr>
          <a:xfrm>
            <a:off x="5167314" y="5500689"/>
            <a:ext cx="142875" cy="1428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80E3C50-7D8E-624B-B8BD-A9D535C9B89B}"/>
              </a:ext>
            </a:extLst>
          </p:cNvPr>
          <p:cNvSpPr/>
          <p:nvPr/>
        </p:nvSpPr>
        <p:spPr>
          <a:xfrm>
            <a:off x="6881814" y="4929189"/>
            <a:ext cx="142875" cy="1428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7AD32BF-8A0A-AC43-9221-D07BA4EECE9F}"/>
              </a:ext>
            </a:extLst>
          </p:cNvPr>
          <p:cNvSpPr/>
          <p:nvPr/>
        </p:nvSpPr>
        <p:spPr>
          <a:xfrm>
            <a:off x="6310314" y="5929314"/>
            <a:ext cx="142875" cy="1428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94AE8BE-F565-0A4F-BEEF-8B3AC1F1B749}"/>
              </a:ext>
            </a:extLst>
          </p:cNvPr>
          <p:cNvCxnSpPr/>
          <p:nvPr/>
        </p:nvCxnSpPr>
        <p:spPr>
          <a:xfrm>
            <a:off x="4024313" y="5214938"/>
            <a:ext cx="1071562" cy="2857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86FC391-2134-F84E-9135-FEDBD1BAC81B}"/>
              </a:ext>
            </a:extLst>
          </p:cNvPr>
          <p:cNvCxnSpPr/>
          <p:nvPr/>
        </p:nvCxnSpPr>
        <p:spPr>
          <a:xfrm rot="10800000" flipV="1">
            <a:off x="7096126" y="4500564"/>
            <a:ext cx="785813" cy="4286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AECEB97-69BD-1347-B8C3-ABF0335E890A}"/>
              </a:ext>
            </a:extLst>
          </p:cNvPr>
          <p:cNvCxnSpPr/>
          <p:nvPr/>
        </p:nvCxnSpPr>
        <p:spPr>
          <a:xfrm rot="10800000">
            <a:off x="6524626" y="6072188"/>
            <a:ext cx="714375" cy="21431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948" name="TextBox 18">
            <a:extLst>
              <a:ext uri="{FF2B5EF4-FFF2-40B4-BE49-F238E27FC236}">
                <a16:creationId xmlns:a16="http://schemas.microsoft.com/office/drawing/2014/main" id="{3E5DF208-F2F7-2B4A-A36C-EFD7D9D7D2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6913" y="5000625"/>
            <a:ext cx="787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/>
              <a:t>inside</a:t>
            </a:r>
            <a:endParaRPr lang="zh-TW" altLang="en-US"/>
          </a:p>
        </p:txBody>
      </p:sp>
      <p:sp>
        <p:nvSpPr>
          <p:cNvPr id="39949" name="TextBox 19">
            <a:extLst>
              <a:ext uri="{FF2B5EF4-FFF2-40B4-BE49-F238E27FC236}">
                <a16:creationId xmlns:a16="http://schemas.microsoft.com/office/drawing/2014/main" id="{40787453-978C-1F46-9EA6-D2827B23EA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53375" y="4286250"/>
            <a:ext cx="9286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/>
              <a:t>outside</a:t>
            </a:r>
            <a:endParaRPr lang="zh-TW" altLang="en-US"/>
          </a:p>
        </p:txBody>
      </p:sp>
      <p:sp>
        <p:nvSpPr>
          <p:cNvPr id="39950" name="TextBox 20">
            <a:extLst>
              <a:ext uri="{FF2B5EF4-FFF2-40B4-BE49-F238E27FC236}">
                <a16:creationId xmlns:a16="http://schemas.microsoft.com/office/drawing/2014/main" id="{2095194A-F557-144B-84EC-F90151B899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1" y="6215064"/>
            <a:ext cx="32496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/>
              <a:t>inside (definition may change)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45403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EAE22B-F536-4343-A9C5-39751FDF506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A quick question – how to tell if a polygon is convex?</a:t>
            </a:r>
          </a:p>
          <a:p>
            <a:pPr eaLnBrk="1" hangingPunct="1"/>
            <a:r>
              <a:rPr lang="en-US" altLang="zh-TW"/>
              <a:t>Answer: It is convex if and only if every turn (at every vertex) is a left turn</a:t>
            </a:r>
          </a:p>
          <a:p>
            <a:pPr lvl="1" eaLnBrk="1" hangingPunct="1"/>
            <a:r>
              <a:rPr lang="en-US" altLang="zh-TW"/>
              <a:t>Whether a “straight” turn is allowed depends on the problem definition</a:t>
            </a:r>
          </a:p>
          <a:p>
            <a:pPr eaLnBrk="1" hangingPunct="1"/>
            <a:r>
              <a:rPr lang="en-US" altLang="zh-TW"/>
              <a:t>Our crossProd function is so useful</a:t>
            </a:r>
            <a:endParaRPr lang="zh-TW" alt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B8DC740-9B1D-EA41-8186-131230073839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9C130D-BC27-D940-B05C-CEF8FA587EC7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altLang="zh-TW" dirty="0"/>
              <a:t>Detour – Is polygon convex?</a:t>
            </a:r>
            <a:endParaRPr lang="en-US" dirty="0"/>
          </a:p>
        </p:txBody>
      </p:sp>
      <p:sp>
        <p:nvSpPr>
          <p:cNvPr id="40964" name="Slide Number Placeholder 3">
            <a:extLst>
              <a:ext uri="{FF2B5EF4-FFF2-40B4-BE49-F238E27FC236}">
                <a16:creationId xmlns:a16="http://schemas.microsoft.com/office/drawing/2014/main" id="{44BF0650-9BF3-6146-8ABA-9DAF35AF645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11176000" y="1588"/>
            <a:ext cx="1016000" cy="366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42885B07-4164-CC4C-9214-F640CDED2C04}" type="slidenum">
              <a:rPr kumimoji="0" lang="zh-TW" altLang="en-US">
                <a:solidFill>
                  <a:srgbClr val="FFFFFF"/>
                </a:solidFill>
                <a:ea typeface="微軟正黑體" panose="020B0604030504040204" pitchFamily="34" charset="-120"/>
              </a:rPr>
              <a:pPr eaLnBrk="1" hangingPunct="1"/>
              <a:t>43</a:t>
            </a:fld>
            <a:endParaRPr kumimoji="0" lang="zh-TW" altLang="en-US">
              <a:solidFill>
                <a:srgbClr val="FFFFFF"/>
              </a:solidFill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232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9B663-55B3-CA4D-9E90-F73FCEC2394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Consider the turn p </a:t>
            </a:r>
            <a:r>
              <a:rPr lang="en-US" altLang="zh-TW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→ </a:t>
            </a:r>
            <a:r>
              <a:rPr lang="en-US" altLang="zh-TW" dirty="0"/>
              <a:t>p1</a:t>
            </a:r>
            <a:r>
              <a:rPr lang="en-US" altLang="zh-TW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 →</a:t>
            </a:r>
            <a:r>
              <a:rPr lang="en-US" altLang="zh-TW" dirty="0"/>
              <a:t> p2</a:t>
            </a:r>
          </a:p>
          <a:p>
            <a:pPr eaLnBrk="1" hangingPunct="1"/>
            <a:r>
              <a:rPr lang="en-US" altLang="zh-TW" dirty="0"/>
              <a:t>If p does lie inside the polygon, the turn must </a:t>
            </a:r>
            <a:r>
              <a:rPr lang="en-US" altLang="zh-TW" b="1" dirty="0"/>
              <a:t>not</a:t>
            </a:r>
            <a:r>
              <a:rPr lang="en-US" altLang="zh-TW" dirty="0"/>
              <a:t> be a right turn</a:t>
            </a:r>
          </a:p>
          <a:p>
            <a:pPr eaLnBrk="1" hangingPunct="1"/>
            <a:r>
              <a:rPr lang="en-US" altLang="zh-TW" dirty="0"/>
              <a:t>Also holds for other edges (mind the directions)</a:t>
            </a:r>
          </a:p>
          <a:p>
            <a:pPr eaLnBrk="1" hangingPunct="1"/>
            <a:endParaRPr lang="en-US" altLang="zh-TW" dirty="0"/>
          </a:p>
          <a:p>
            <a:pPr eaLnBrk="1" hangingPunct="1"/>
            <a:endParaRPr lang="en-US" altLang="zh-TW" dirty="0"/>
          </a:p>
          <a:p>
            <a:pPr eaLnBrk="1" hangingPunct="1"/>
            <a:endParaRPr lang="en-US" altLang="zh-TW" dirty="0"/>
          </a:p>
          <a:p>
            <a:pPr eaLnBrk="1" hangingPunct="1"/>
            <a:endParaRPr lang="zh-TW" alt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8343172D-5485-0D48-8238-F8584DA06C40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71148ED-0E5E-8842-B295-4A445CF24CBC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altLang="zh-TW" dirty="0"/>
              <a:t>Point inside convex polygon?</a:t>
            </a:r>
            <a:endParaRPr lang="en-US" dirty="0"/>
          </a:p>
        </p:txBody>
      </p:sp>
      <p:sp>
        <p:nvSpPr>
          <p:cNvPr id="41988" name="Slide Number Placeholder 3">
            <a:extLst>
              <a:ext uri="{FF2B5EF4-FFF2-40B4-BE49-F238E27FC236}">
                <a16:creationId xmlns:a16="http://schemas.microsoft.com/office/drawing/2014/main" id="{F85EA75F-EEFD-0A4B-AD44-826EBF74E01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11176000" y="1588"/>
            <a:ext cx="1016000" cy="366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35671885-8E3A-7541-8AF0-A8836183D2BF}" type="slidenum">
              <a:rPr kumimoji="0" lang="zh-TW" altLang="en-US">
                <a:solidFill>
                  <a:srgbClr val="FFFFFF"/>
                </a:solidFill>
                <a:ea typeface="微軟正黑體" panose="020B0604030504040204" pitchFamily="34" charset="-120"/>
              </a:rPr>
              <a:pPr eaLnBrk="1" hangingPunct="1"/>
              <a:t>44</a:t>
            </a:fld>
            <a:endParaRPr kumimoji="0" lang="zh-TW" altLang="en-US">
              <a:solidFill>
                <a:srgbClr val="FFFFFF"/>
              </a:solidFill>
              <a:ea typeface="微軟正黑體" panose="020B0604030504040204" pitchFamily="34" charset="-120"/>
            </a:endParaRPr>
          </a:p>
        </p:txBody>
      </p:sp>
      <p:sp>
        <p:nvSpPr>
          <p:cNvPr id="6" name="Regular Pentagon 5">
            <a:extLst>
              <a:ext uri="{FF2B5EF4-FFF2-40B4-BE49-F238E27FC236}">
                <a16:creationId xmlns:a16="http://schemas.microsoft.com/office/drawing/2014/main" id="{FA6E5AC2-5744-9B42-B791-0EB1EFE862DB}"/>
              </a:ext>
            </a:extLst>
          </p:cNvPr>
          <p:cNvSpPr/>
          <p:nvPr/>
        </p:nvSpPr>
        <p:spPr>
          <a:xfrm rot="1469560">
            <a:off x="4706938" y="4306888"/>
            <a:ext cx="2589212" cy="1947862"/>
          </a:xfrm>
          <a:prstGeom prst="pent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8482A7A-1592-0145-ABF1-431EF27DA4DE}"/>
              </a:ext>
            </a:extLst>
          </p:cNvPr>
          <p:cNvSpPr/>
          <p:nvPr/>
        </p:nvSpPr>
        <p:spPr>
          <a:xfrm>
            <a:off x="5634039" y="5500689"/>
            <a:ext cx="142875" cy="1428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  <p:sp>
        <p:nvSpPr>
          <p:cNvPr id="41991" name="TextBox 14">
            <a:extLst>
              <a:ext uri="{FF2B5EF4-FFF2-40B4-BE49-F238E27FC236}">
                <a16:creationId xmlns:a16="http://schemas.microsoft.com/office/drawing/2014/main" id="{B1B42CBB-DC31-8B4B-8B32-0C2574538C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8925" y="5572125"/>
            <a:ext cx="3127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/>
              <a:t>p</a:t>
            </a:r>
            <a:endParaRPr lang="zh-TW" altLang="en-US"/>
          </a:p>
        </p:txBody>
      </p:sp>
      <p:grpSp>
        <p:nvGrpSpPr>
          <p:cNvPr id="2" name="Group 60">
            <a:extLst>
              <a:ext uri="{FF2B5EF4-FFF2-40B4-BE49-F238E27FC236}">
                <a16:creationId xmlns:a16="http://schemas.microsoft.com/office/drawing/2014/main" id="{D498941E-3471-CD4B-90E2-520F4C220BAD}"/>
              </a:ext>
            </a:extLst>
          </p:cNvPr>
          <p:cNvGrpSpPr>
            <a:grpSpLocks/>
          </p:cNvGrpSpPr>
          <p:nvPr/>
        </p:nvGrpSpPr>
        <p:grpSpPr bwMode="auto">
          <a:xfrm>
            <a:off x="5991226" y="5500688"/>
            <a:ext cx="1819275" cy="1357312"/>
            <a:chOff x="4466949" y="5500726"/>
            <a:chExt cx="1819563" cy="1357298"/>
          </a:xfrm>
        </p:grpSpPr>
        <p:sp>
          <p:nvSpPr>
            <p:cNvPr id="42008" name="TextBox 15">
              <a:extLst>
                <a:ext uri="{FF2B5EF4-FFF2-40B4-BE49-F238E27FC236}">
                  <a16:creationId xmlns:a16="http://schemas.microsoft.com/office/drawing/2014/main" id="{B67104F6-70B2-F748-82FB-2B2B95F9D6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6949" y="6488692"/>
              <a:ext cx="44114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/>
                <a:t>p1</a:t>
              </a:r>
              <a:endParaRPr lang="zh-TW" altLang="en-US"/>
            </a:p>
          </p:txBody>
        </p:sp>
        <p:sp>
          <p:nvSpPr>
            <p:cNvPr id="42009" name="TextBox 16">
              <a:extLst>
                <a:ext uri="{FF2B5EF4-FFF2-40B4-BE49-F238E27FC236}">
                  <a16:creationId xmlns:a16="http://schemas.microsoft.com/office/drawing/2014/main" id="{E8C3051A-F754-0248-BDA3-0C8B76D29C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45366" y="5500726"/>
              <a:ext cx="44114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/>
                <a:t>p2</a:t>
              </a:r>
              <a:endParaRPr lang="zh-TW" altLang="en-US"/>
            </a:p>
          </p:txBody>
        </p:sp>
      </p:grpSp>
      <p:grpSp>
        <p:nvGrpSpPr>
          <p:cNvPr id="4" name="Group 56">
            <a:extLst>
              <a:ext uri="{FF2B5EF4-FFF2-40B4-BE49-F238E27FC236}">
                <a16:creationId xmlns:a16="http://schemas.microsoft.com/office/drawing/2014/main" id="{31C2E952-6F0C-3146-A587-0719573C2379}"/>
              </a:ext>
            </a:extLst>
          </p:cNvPr>
          <p:cNvGrpSpPr>
            <a:grpSpLocks/>
          </p:cNvGrpSpPr>
          <p:nvPr/>
        </p:nvGrpSpPr>
        <p:grpSpPr bwMode="auto">
          <a:xfrm>
            <a:off x="5756275" y="5608638"/>
            <a:ext cx="1519238" cy="889000"/>
            <a:chOff x="4231945" y="5608203"/>
            <a:chExt cx="1519389" cy="890060"/>
          </a:xfrm>
        </p:grpSpPr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9EEDC5BF-E97E-4A48-8AD9-AED2379F17E1}"/>
                </a:ext>
              </a:extLst>
            </p:cNvPr>
            <p:cNvCxnSpPr>
              <a:stCxn id="7" idx="5"/>
            </p:cNvCxnSpPr>
            <p:nvPr/>
          </p:nvCxnSpPr>
          <p:spPr>
            <a:xfrm rot="16200000" flipH="1">
              <a:off x="4079052" y="5775400"/>
              <a:ext cx="875756" cy="5699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E3615236-758A-424D-AF45-330B4DAB5635}"/>
                </a:ext>
              </a:extLst>
            </p:cNvPr>
            <p:cNvCxnSpPr>
              <a:stCxn id="6" idx="4"/>
              <a:endCxn id="6" idx="5"/>
            </p:cNvCxnSpPr>
            <p:nvPr/>
          </p:nvCxnSpPr>
          <p:spPr>
            <a:xfrm rot="5400000" flipH="1" flipV="1">
              <a:off x="4831595" y="5578523"/>
              <a:ext cx="890060" cy="94941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55">
            <a:extLst>
              <a:ext uri="{FF2B5EF4-FFF2-40B4-BE49-F238E27FC236}">
                <a16:creationId xmlns:a16="http://schemas.microsoft.com/office/drawing/2014/main" id="{494DCFCE-2098-F94F-9C32-1777E818AFC2}"/>
              </a:ext>
            </a:extLst>
          </p:cNvPr>
          <p:cNvGrpSpPr>
            <a:grpSpLocks/>
          </p:cNvGrpSpPr>
          <p:nvPr/>
        </p:nvGrpSpPr>
        <p:grpSpPr bwMode="auto">
          <a:xfrm>
            <a:off x="5776913" y="4394200"/>
            <a:ext cx="1498600" cy="1214438"/>
            <a:chOff x="4252869" y="4394517"/>
            <a:chExt cx="1498466" cy="1213686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64636D85-E037-CE43-B3E0-DB9C57A86C87}"/>
                </a:ext>
              </a:extLst>
            </p:cNvPr>
            <p:cNvCxnSpPr>
              <a:stCxn id="6" idx="5"/>
              <a:endCxn id="6" idx="0"/>
            </p:cNvCxnSpPr>
            <p:nvPr/>
          </p:nvCxnSpPr>
          <p:spPr>
            <a:xfrm flipH="1" flipV="1">
              <a:off x="4881463" y="4394517"/>
              <a:ext cx="869872" cy="12136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95FE979B-9AC4-FD44-9B6B-F853D28F2055}"/>
                </a:ext>
              </a:extLst>
            </p:cNvPr>
            <p:cNvCxnSpPr>
              <a:stCxn id="7" idx="6"/>
              <a:endCxn id="6" idx="5"/>
            </p:cNvCxnSpPr>
            <p:nvPr/>
          </p:nvCxnSpPr>
          <p:spPr>
            <a:xfrm>
              <a:off x="4252869" y="5571713"/>
              <a:ext cx="1498466" cy="3649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57">
            <a:extLst>
              <a:ext uri="{FF2B5EF4-FFF2-40B4-BE49-F238E27FC236}">
                <a16:creationId xmlns:a16="http://schemas.microsoft.com/office/drawing/2014/main" id="{92502B35-6592-4549-BD04-B0E24929C7F5}"/>
              </a:ext>
            </a:extLst>
          </p:cNvPr>
          <p:cNvGrpSpPr>
            <a:grpSpLocks/>
          </p:cNvGrpSpPr>
          <p:nvPr/>
        </p:nvGrpSpPr>
        <p:grpSpPr bwMode="auto">
          <a:xfrm>
            <a:off x="4918075" y="4394201"/>
            <a:ext cx="1487488" cy="1127125"/>
            <a:chOff x="3394459" y="4394517"/>
            <a:chExt cx="1486780" cy="1127134"/>
          </a:xfrm>
        </p:grpSpPr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65D1A10C-9B67-074B-A110-30DEA833CDF9}"/>
                </a:ext>
              </a:extLst>
            </p:cNvPr>
            <p:cNvCxnSpPr>
              <a:stCxn id="6" idx="0"/>
              <a:endCxn id="6" idx="1"/>
            </p:cNvCxnSpPr>
            <p:nvPr/>
          </p:nvCxnSpPr>
          <p:spPr>
            <a:xfrm rot="16200000" flipH="1" flipV="1">
              <a:off x="4067998" y="3720978"/>
              <a:ext cx="139701" cy="14867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A1983923-C4EE-9342-BAC8-DCC6F3264119}"/>
                </a:ext>
              </a:extLst>
            </p:cNvPr>
            <p:cNvCxnSpPr>
              <a:stCxn id="7" idx="7"/>
              <a:endCxn id="6" idx="0"/>
            </p:cNvCxnSpPr>
            <p:nvPr/>
          </p:nvCxnSpPr>
          <p:spPr>
            <a:xfrm rot="5400000" flipH="1" flipV="1">
              <a:off x="3993182" y="4633595"/>
              <a:ext cx="1127134" cy="64897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58">
            <a:extLst>
              <a:ext uri="{FF2B5EF4-FFF2-40B4-BE49-F238E27FC236}">
                <a16:creationId xmlns:a16="http://schemas.microsoft.com/office/drawing/2014/main" id="{C76922FF-2777-554D-A06E-55F363FA9882}"/>
              </a:ext>
            </a:extLst>
          </p:cNvPr>
          <p:cNvGrpSpPr>
            <a:grpSpLocks/>
          </p:cNvGrpSpPr>
          <p:nvPr/>
        </p:nvGrpSpPr>
        <p:grpSpPr bwMode="auto">
          <a:xfrm>
            <a:off x="4870451" y="4533901"/>
            <a:ext cx="835025" cy="1300163"/>
            <a:chOff x="3345673" y="4534477"/>
            <a:chExt cx="835759" cy="1300184"/>
          </a:xfrm>
        </p:grpSpPr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57820CCE-FDDD-4149-874E-6141C47D00B2}"/>
                </a:ext>
              </a:extLst>
            </p:cNvPr>
            <p:cNvCxnSpPr>
              <a:stCxn id="6" idx="1"/>
              <a:endCxn id="6" idx="2"/>
            </p:cNvCxnSpPr>
            <p:nvPr/>
          </p:nvCxnSpPr>
          <p:spPr>
            <a:xfrm rot="10800000" flipV="1">
              <a:off x="3345673" y="4534477"/>
              <a:ext cx="49256" cy="13001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C8F6D472-DE24-E547-99E2-6EBE68E73060}"/>
                </a:ext>
              </a:extLst>
            </p:cNvPr>
            <p:cNvCxnSpPr>
              <a:stCxn id="7" idx="0"/>
              <a:endCxn id="6" idx="1"/>
            </p:cNvCxnSpPr>
            <p:nvPr/>
          </p:nvCxnSpPr>
          <p:spPr>
            <a:xfrm rot="16200000" flipV="1">
              <a:off x="3304779" y="4624627"/>
              <a:ext cx="966804" cy="7865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59">
            <a:extLst>
              <a:ext uri="{FF2B5EF4-FFF2-40B4-BE49-F238E27FC236}">
                <a16:creationId xmlns:a16="http://schemas.microsoft.com/office/drawing/2014/main" id="{8188BACA-E8B3-BB45-905C-1A508C5B7739}"/>
              </a:ext>
            </a:extLst>
          </p:cNvPr>
          <p:cNvGrpSpPr>
            <a:grpSpLocks/>
          </p:cNvGrpSpPr>
          <p:nvPr/>
        </p:nvGrpSpPr>
        <p:grpSpPr bwMode="auto">
          <a:xfrm>
            <a:off x="4870450" y="5572126"/>
            <a:ext cx="1455738" cy="925513"/>
            <a:chOff x="3345672" y="5572139"/>
            <a:chExt cx="1456635" cy="926124"/>
          </a:xfrm>
        </p:grpSpPr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FA09DDE9-6E3B-864F-945A-D5623F74E80E}"/>
                </a:ext>
              </a:extLst>
            </p:cNvPr>
            <p:cNvCxnSpPr>
              <a:stCxn id="6" idx="2"/>
              <a:endCxn id="6" idx="4"/>
            </p:cNvCxnSpPr>
            <p:nvPr/>
          </p:nvCxnSpPr>
          <p:spPr>
            <a:xfrm rot="16200000" flipH="1">
              <a:off x="3741982" y="5437939"/>
              <a:ext cx="664013" cy="145663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CA55D818-5E10-CD45-8521-3CAC957AEA8C}"/>
                </a:ext>
              </a:extLst>
            </p:cNvPr>
            <p:cNvCxnSpPr>
              <a:endCxn id="6" idx="2"/>
            </p:cNvCxnSpPr>
            <p:nvPr/>
          </p:nvCxnSpPr>
          <p:spPr>
            <a:xfrm rot="10800000" flipV="1">
              <a:off x="3345672" y="5572139"/>
              <a:ext cx="797416" cy="26211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86649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Content Placeholder 2">
            <a:extLst>
              <a:ext uri="{FF2B5EF4-FFF2-40B4-BE49-F238E27FC236}">
                <a16:creationId xmlns:a16="http://schemas.microsoft.com/office/drawing/2014/main" id="{8933586E-1003-E64A-B779-BC61A9BF08B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Conversely, if p was outside the polygon, there would be a right turn for some edge</a:t>
            </a:r>
          </a:p>
          <a:p>
            <a:pPr eaLnBrk="1" hangingPunct="1"/>
            <a:endParaRPr lang="en-US" altLang="zh-TW" dirty="0"/>
          </a:p>
          <a:p>
            <a:pPr eaLnBrk="1" hangingPunct="1"/>
            <a:endParaRPr lang="en-US" altLang="zh-TW" dirty="0"/>
          </a:p>
          <a:p>
            <a:pPr eaLnBrk="1" hangingPunct="1"/>
            <a:endParaRPr lang="en-US" altLang="zh-TW" dirty="0"/>
          </a:p>
          <a:p>
            <a:pPr eaLnBrk="1" hangingPunct="1"/>
            <a:endParaRPr lang="en-US" altLang="zh-TW" dirty="0"/>
          </a:p>
          <a:p>
            <a:pPr eaLnBrk="1" hangingPunct="1"/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3EA017-0450-1646-A1B2-D1EB0459402C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AB1659-FAE3-B542-A49E-7A142E87482B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altLang="zh-TW" dirty="0"/>
              <a:t>Point inside convex polygon?</a:t>
            </a:r>
            <a:endParaRPr lang="en-US" dirty="0"/>
          </a:p>
        </p:txBody>
      </p:sp>
      <p:sp>
        <p:nvSpPr>
          <p:cNvPr id="43012" name="Slide Number Placeholder 3">
            <a:extLst>
              <a:ext uri="{FF2B5EF4-FFF2-40B4-BE49-F238E27FC236}">
                <a16:creationId xmlns:a16="http://schemas.microsoft.com/office/drawing/2014/main" id="{66232322-E02E-2E4D-BEE5-1A2CA975B89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11176000" y="1588"/>
            <a:ext cx="1016000" cy="366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E78BAC71-34CF-D940-BDF7-6052EC152935}" type="slidenum">
              <a:rPr kumimoji="0" lang="zh-TW" altLang="en-US">
                <a:solidFill>
                  <a:srgbClr val="FFFFFF"/>
                </a:solidFill>
                <a:ea typeface="微軟正黑體" panose="020B0604030504040204" pitchFamily="34" charset="-120"/>
              </a:rPr>
              <a:pPr eaLnBrk="1" hangingPunct="1"/>
              <a:t>45</a:t>
            </a:fld>
            <a:endParaRPr kumimoji="0" lang="zh-TW" altLang="en-US">
              <a:solidFill>
                <a:srgbClr val="FFFFFF"/>
              </a:solidFill>
              <a:ea typeface="微軟正黑體" panose="020B0604030504040204" pitchFamily="34" charset="-120"/>
            </a:endParaRPr>
          </a:p>
        </p:txBody>
      </p:sp>
      <p:sp>
        <p:nvSpPr>
          <p:cNvPr id="6" name="Regular Pentagon 5">
            <a:extLst>
              <a:ext uri="{FF2B5EF4-FFF2-40B4-BE49-F238E27FC236}">
                <a16:creationId xmlns:a16="http://schemas.microsoft.com/office/drawing/2014/main" id="{6A9B3FA8-013E-2C41-89DE-CABD71AFA1E3}"/>
              </a:ext>
            </a:extLst>
          </p:cNvPr>
          <p:cNvSpPr/>
          <p:nvPr/>
        </p:nvSpPr>
        <p:spPr>
          <a:xfrm rot="1469560">
            <a:off x="4706938" y="4306888"/>
            <a:ext cx="2589212" cy="1947862"/>
          </a:xfrm>
          <a:prstGeom prst="pent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0D3416C-0781-014D-AF8A-09AF8D220251}"/>
              </a:ext>
            </a:extLst>
          </p:cNvPr>
          <p:cNvSpPr/>
          <p:nvPr/>
        </p:nvSpPr>
        <p:spPr>
          <a:xfrm>
            <a:off x="6524626" y="3786189"/>
            <a:ext cx="142875" cy="1428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  <p:sp>
        <p:nvSpPr>
          <p:cNvPr id="43015" name="TextBox 14">
            <a:extLst>
              <a:ext uri="{FF2B5EF4-FFF2-40B4-BE49-F238E27FC236}">
                <a16:creationId xmlns:a16="http://schemas.microsoft.com/office/drawing/2014/main" id="{67740BC2-60A6-844F-97B9-8965A8DE23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7500" y="3571875"/>
            <a:ext cx="3127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/>
              <a:t>p</a:t>
            </a:r>
            <a:endParaRPr lang="zh-TW" altLang="en-US"/>
          </a:p>
        </p:txBody>
      </p:sp>
      <p:grpSp>
        <p:nvGrpSpPr>
          <p:cNvPr id="2" name="Group 39">
            <a:extLst>
              <a:ext uri="{FF2B5EF4-FFF2-40B4-BE49-F238E27FC236}">
                <a16:creationId xmlns:a16="http://schemas.microsoft.com/office/drawing/2014/main" id="{C1F215A3-3215-9742-A555-53BEC474467E}"/>
              </a:ext>
            </a:extLst>
          </p:cNvPr>
          <p:cNvGrpSpPr>
            <a:grpSpLocks/>
          </p:cNvGrpSpPr>
          <p:nvPr/>
        </p:nvGrpSpPr>
        <p:grpSpPr bwMode="auto">
          <a:xfrm>
            <a:off x="4918075" y="3908426"/>
            <a:ext cx="1627188" cy="625475"/>
            <a:chOff x="3394459" y="3908142"/>
            <a:chExt cx="1627093" cy="626335"/>
          </a:xfrm>
        </p:grpSpPr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FB336CEC-166C-024E-AB69-180CBDD5B227}"/>
                </a:ext>
              </a:extLst>
            </p:cNvPr>
            <p:cNvCxnSpPr>
              <a:stCxn id="7" idx="3"/>
              <a:endCxn id="6" idx="0"/>
            </p:cNvCxnSpPr>
            <p:nvPr/>
          </p:nvCxnSpPr>
          <p:spPr>
            <a:xfrm rot="5400000">
              <a:off x="4708484" y="4081518"/>
              <a:ext cx="486443" cy="13969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3BB601AD-E1CE-0F4E-BA88-1439B898B6EE}"/>
                </a:ext>
              </a:extLst>
            </p:cNvPr>
            <p:cNvCxnSpPr>
              <a:stCxn id="6" idx="0"/>
              <a:endCxn id="6" idx="1"/>
            </p:cNvCxnSpPr>
            <p:nvPr/>
          </p:nvCxnSpPr>
          <p:spPr>
            <a:xfrm rot="16200000" flipH="1" flipV="1">
              <a:off x="4068214" y="3720830"/>
              <a:ext cx="139892" cy="148740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8117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Content Placeholder 2">
            <a:extLst>
              <a:ext uri="{FF2B5EF4-FFF2-40B4-BE49-F238E27FC236}">
                <a16:creationId xmlns:a16="http://schemas.microsoft.com/office/drawing/2014/main" id="{20ACE3FC-EDF8-EC46-BF7F-E49C298A72D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Conclusion: p is inside the polygon if and only if it makes a </a:t>
            </a:r>
            <a:r>
              <a:rPr lang="en-US" altLang="zh-TW" dirty="0">
                <a:solidFill>
                  <a:srgbClr val="FF0000"/>
                </a:solidFill>
              </a:rPr>
              <a:t>non-left turn</a:t>
            </a:r>
            <a:r>
              <a:rPr lang="en-US" altLang="zh-TW" dirty="0"/>
              <a:t> for </a:t>
            </a:r>
            <a:r>
              <a:rPr lang="en-US" altLang="zh-TW" dirty="0">
                <a:solidFill>
                  <a:srgbClr val="FF0000"/>
                </a:solidFill>
              </a:rPr>
              <a:t>every</a:t>
            </a:r>
            <a:r>
              <a:rPr lang="en-US" altLang="zh-TW" dirty="0"/>
              <a:t> edge (in the counterclockwise direction)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55F6ABF-8B82-6F48-80CC-78573A322CD0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3E5D8-2E01-B647-A6B9-8B396B35ECD2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altLang="zh-TW" dirty="0"/>
              <a:t>Point inside convex polygon</a:t>
            </a:r>
            <a:endParaRPr lang="en-US" dirty="0"/>
          </a:p>
        </p:txBody>
      </p:sp>
      <p:sp>
        <p:nvSpPr>
          <p:cNvPr id="44036" name="Slide Number Placeholder 3">
            <a:extLst>
              <a:ext uri="{FF2B5EF4-FFF2-40B4-BE49-F238E27FC236}">
                <a16:creationId xmlns:a16="http://schemas.microsoft.com/office/drawing/2014/main" id="{0491EBEB-E627-EF48-9020-5E2C0E440DF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11176000" y="1588"/>
            <a:ext cx="1016000" cy="366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D6F62898-FCF7-5649-9A91-6EC4C274E8E9}" type="slidenum">
              <a:rPr kumimoji="0" lang="zh-TW" altLang="en-US">
                <a:solidFill>
                  <a:srgbClr val="FFFFFF"/>
                </a:solidFill>
                <a:ea typeface="微軟正黑體" panose="020B0604030504040204" pitchFamily="34" charset="-120"/>
              </a:rPr>
              <a:pPr eaLnBrk="1" hangingPunct="1"/>
              <a:t>46</a:t>
            </a:fld>
            <a:endParaRPr kumimoji="0" lang="zh-TW" altLang="en-US">
              <a:solidFill>
                <a:srgbClr val="FFFFFF"/>
              </a:solidFill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8520156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080A96-6F8A-D242-A74F-D10A0259008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Such a pain</a:t>
            </a:r>
            <a:endParaRPr lang="zh-TW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4A4269-BA6E-A441-80AF-BE9F6D695567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95EAE67-55EA-9E45-866B-B4E050AC6CB2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altLang="zh-TW" dirty="0"/>
              <a:t>Point inside (non-convex) polygon</a:t>
            </a:r>
            <a:endParaRPr lang="en-US" dirty="0"/>
          </a:p>
        </p:txBody>
      </p:sp>
      <p:sp>
        <p:nvSpPr>
          <p:cNvPr id="45060" name="Slide Number Placeholder 3">
            <a:extLst>
              <a:ext uri="{FF2B5EF4-FFF2-40B4-BE49-F238E27FC236}">
                <a16:creationId xmlns:a16="http://schemas.microsoft.com/office/drawing/2014/main" id="{6F74439B-FA77-3A4E-83FA-E8AFB161B5F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11176000" y="1588"/>
            <a:ext cx="1016000" cy="366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258DC9B0-9F3F-984A-BA66-782010FAD669}" type="slidenum">
              <a:rPr kumimoji="0" lang="zh-TW" altLang="en-US">
                <a:solidFill>
                  <a:srgbClr val="FFFFFF"/>
                </a:solidFill>
                <a:ea typeface="微軟正黑體" panose="020B0604030504040204" pitchFamily="34" charset="-120"/>
              </a:rPr>
              <a:pPr eaLnBrk="1" hangingPunct="1"/>
              <a:t>47</a:t>
            </a:fld>
            <a:endParaRPr kumimoji="0" lang="zh-TW" altLang="en-US">
              <a:solidFill>
                <a:srgbClr val="FFFFFF"/>
              </a:solidFill>
              <a:ea typeface="微軟正黑體" panose="020B0604030504040204" pitchFamily="34" charset="-120"/>
            </a:endParaRPr>
          </a:p>
        </p:txBody>
      </p:sp>
      <p:grpSp>
        <p:nvGrpSpPr>
          <p:cNvPr id="2" name="Group 127">
            <a:extLst>
              <a:ext uri="{FF2B5EF4-FFF2-40B4-BE49-F238E27FC236}">
                <a16:creationId xmlns:a16="http://schemas.microsoft.com/office/drawing/2014/main" id="{3F591BE7-CC70-C648-853D-4F1505FDD406}"/>
              </a:ext>
            </a:extLst>
          </p:cNvPr>
          <p:cNvGrpSpPr>
            <a:grpSpLocks/>
          </p:cNvGrpSpPr>
          <p:nvPr/>
        </p:nvGrpSpPr>
        <p:grpSpPr bwMode="auto">
          <a:xfrm>
            <a:off x="5522914" y="2428875"/>
            <a:ext cx="3716337" cy="4006850"/>
            <a:chOff x="3213884" y="3357562"/>
            <a:chExt cx="2717026" cy="2930546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1F688F4D-D145-EF4F-9CAE-ECFC015B87EA}"/>
                </a:ext>
              </a:extLst>
            </p:cNvPr>
            <p:cNvCxnSpPr/>
            <p:nvPr/>
          </p:nvCxnSpPr>
          <p:spPr>
            <a:xfrm rot="5400000">
              <a:off x="1750352" y="4822255"/>
              <a:ext cx="2928224" cy="11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BB1A3A9-4996-4C42-9B4B-1FD6614448F6}"/>
                </a:ext>
              </a:extLst>
            </p:cNvPr>
            <p:cNvCxnSpPr/>
            <p:nvPr/>
          </p:nvCxnSpPr>
          <p:spPr>
            <a:xfrm rot="5400000">
              <a:off x="5858924" y="3428388"/>
              <a:ext cx="142812" cy="11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30A6148-63E5-1A41-95CF-14AE779B75CA}"/>
                </a:ext>
              </a:extLst>
            </p:cNvPr>
            <p:cNvCxnSpPr/>
            <p:nvPr/>
          </p:nvCxnSpPr>
          <p:spPr>
            <a:xfrm>
              <a:off x="3215044" y="3357562"/>
              <a:ext cx="2714705" cy="116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58464FD-57AE-4A47-A6A4-6B1717412619}"/>
                </a:ext>
              </a:extLst>
            </p:cNvPr>
            <p:cNvCxnSpPr/>
            <p:nvPr/>
          </p:nvCxnSpPr>
          <p:spPr>
            <a:xfrm>
              <a:off x="3215044" y="6286947"/>
              <a:ext cx="2714705" cy="116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CB3FB7B-D97A-3346-9EF4-19E0D000318D}"/>
                </a:ext>
              </a:extLst>
            </p:cNvPr>
            <p:cNvCxnSpPr/>
            <p:nvPr/>
          </p:nvCxnSpPr>
          <p:spPr>
            <a:xfrm rot="5400000">
              <a:off x="2032438" y="4826899"/>
              <a:ext cx="2651889" cy="11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FE97FE6-D07A-9443-A52A-D091C0DD76DA}"/>
                </a:ext>
              </a:extLst>
            </p:cNvPr>
            <p:cNvCxnSpPr/>
            <p:nvPr/>
          </p:nvCxnSpPr>
          <p:spPr>
            <a:xfrm rot="5400000">
              <a:off x="4607869" y="4965067"/>
              <a:ext cx="264376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7F7888C-93FA-8241-8F10-015C757C11B7}"/>
                </a:ext>
              </a:extLst>
            </p:cNvPr>
            <p:cNvCxnSpPr/>
            <p:nvPr/>
          </p:nvCxnSpPr>
          <p:spPr>
            <a:xfrm>
              <a:off x="3357802" y="3500374"/>
              <a:ext cx="2571948" cy="116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16CF602-6E08-4344-A7CB-208352D71C8F}"/>
                </a:ext>
              </a:extLst>
            </p:cNvPr>
            <p:cNvCxnSpPr/>
            <p:nvPr/>
          </p:nvCxnSpPr>
          <p:spPr>
            <a:xfrm>
              <a:off x="3357802" y="6144135"/>
              <a:ext cx="2445439" cy="104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1FCE268-12DF-7B4B-A44A-3E69A3B26947}"/>
                </a:ext>
              </a:extLst>
            </p:cNvPr>
            <p:cNvCxnSpPr/>
            <p:nvPr/>
          </p:nvCxnSpPr>
          <p:spPr>
            <a:xfrm rot="5400000">
              <a:off x="2318006" y="4826900"/>
              <a:ext cx="2366265" cy="116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64562AA-17B4-A443-BA79-F1C1C1ACB7C5}"/>
                </a:ext>
              </a:extLst>
            </p:cNvPr>
            <p:cNvCxnSpPr/>
            <p:nvPr/>
          </p:nvCxnSpPr>
          <p:spPr>
            <a:xfrm rot="5400000">
              <a:off x="4607924" y="4965067"/>
              <a:ext cx="2356976" cy="11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D1E79F0-B0E2-804F-AFF0-1B674F42ACC7}"/>
                </a:ext>
              </a:extLst>
            </p:cNvPr>
            <p:cNvCxnSpPr/>
            <p:nvPr/>
          </p:nvCxnSpPr>
          <p:spPr>
            <a:xfrm>
              <a:off x="3500558" y="3643186"/>
              <a:ext cx="2429191" cy="116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2047805-BA4E-8849-BCD1-1E1FE45D8696}"/>
                </a:ext>
              </a:extLst>
            </p:cNvPr>
            <p:cNvCxnSpPr/>
            <p:nvPr/>
          </p:nvCxnSpPr>
          <p:spPr>
            <a:xfrm>
              <a:off x="3500558" y="6001324"/>
              <a:ext cx="2166890" cy="1044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74C3590-A74D-514C-AEAA-5F722814A63F}"/>
                </a:ext>
              </a:extLst>
            </p:cNvPr>
            <p:cNvCxnSpPr/>
            <p:nvPr/>
          </p:nvCxnSpPr>
          <p:spPr>
            <a:xfrm rot="5400000">
              <a:off x="2602995" y="4826319"/>
              <a:ext cx="2081802" cy="11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12D8BC5-DB03-8F46-A657-F194A22B150B}"/>
                </a:ext>
              </a:extLst>
            </p:cNvPr>
            <p:cNvCxnSpPr/>
            <p:nvPr/>
          </p:nvCxnSpPr>
          <p:spPr>
            <a:xfrm rot="5400000">
              <a:off x="4602754" y="4969130"/>
              <a:ext cx="2081803" cy="116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BB5304E-71F7-3747-BD53-2698A3E51A02}"/>
                </a:ext>
              </a:extLst>
            </p:cNvPr>
            <p:cNvCxnSpPr/>
            <p:nvPr/>
          </p:nvCxnSpPr>
          <p:spPr>
            <a:xfrm>
              <a:off x="3643316" y="3785998"/>
              <a:ext cx="2143677" cy="232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F66DC98-6916-F743-838C-1AC7A331207D}"/>
                </a:ext>
              </a:extLst>
            </p:cNvPr>
            <p:cNvCxnSpPr/>
            <p:nvPr/>
          </p:nvCxnSpPr>
          <p:spPr>
            <a:xfrm>
              <a:off x="3643316" y="5857351"/>
              <a:ext cx="1857002" cy="232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D1FE8F5-743B-664A-938D-23C9EE5B8F03}"/>
                </a:ext>
              </a:extLst>
            </p:cNvPr>
            <p:cNvCxnSpPr/>
            <p:nvPr/>
          </p:nvCxnSpPr>
          <p:spPr>
            <a:xfrm rot="5400000">
              <a:off x="2893788" y="4821094"/>
              <a:ext cx="1785729" cy="116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45B39EDA-339F-4946-929F-2FEC99FC15A6}"/>
                </a:ext>
              </a:extLst>
            </p:cNvPr>
            <p:cNvCxnSpPr/>
            <p:nvPr/>
          </p:nvCxnSpPr>
          <p:spPr>
            <a:xfrm rot="5400000">
              <a:off x="4608034" y="4963906"/>
              <a:ext cx="1785729" cy="11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E84B791-45D1-434C-AC55-8D8D127A06A4}"/>
                </a:ext>
              </a:extLst>
            </p:cNvPr>
            <p:cNvCxnSpPr/>
            <p:nvPr/>
          </p:nvCxnSpPr>
          <p:spPr>
            <a:xfrm>
              <a:off x="3786072" y="3928809"/>
              <a:ext cx="1857002" cy="232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48A4F40-2A88-774C-BF0A-073D0C11BF97}"/>
                </a:ext>
              </a:extLst>
            </p:cNvPr>
            <p:cNvCxnSpPr/>
            <p:nvPr/>
          </p:nvCxnSpPr>
          <p:spPr>
            <a:xfrm>
              <a:off x="3786072" y="5714538"/>
              <a:ext cx="1571488" cy="232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9DC54C6-0F3E-BB47-B445-D47CEA36E99C}"/>
                </a:ext>
              </a:extLst>
            </p:cNvPr>
            <p:cNvCxnSpPr/>
            <p:nvPr/>
          </p:nvCxnSpPr>
          <p:spPr>
            <a:xfrm rot="5400000">
              <a:off x="3179358" y="4821094"/>
              <a:ext cx="1500105" cy="11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28659624-FDB9-A049-9CE1-6963B5C1CEE7}"/>
                </a:ext>
              </a:extLst>
            </p:cNvPr>
            <p:cNvCxnSpPr/>
            <p:nvPr/>
          </p:nvCxnSpPr>
          <p:spPr>
            <a:xfrm rot="5400000">
              <a:off x="4608088" y="4963905"/>
              <a:ext cx="1500105" cy="116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33121C0-6A07-BC42-AE27-C85E95EDBB3C}"/>
                </a:ext>
              </a:extLst>
            </p:cNvPr>
            <p:cNvCxnSpPr/>
            <p:nvPr/>
          </p:nvCxnSpPr>
          <p:spPr>
            <a:xfrm>
              <a:off x="3928830" y="4071622"/>
              <a:ext cx="1571488" cy="232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D111A4A5-8668-CE4D-A3A9-0DCA00721970}"/>
                </a:ext>
              </a:extLst>
            </p:cNvPr>
            <p:cNvCxnSpPr/>
            <p:nvPr/>
          </p:nvCxnSpPr>
          <p:spPr>
            <a:xfrm>
              <a:off x="3928830" y="5571727"/>
              <a:ext cx="1285974" cy="232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22605533-1C67-E14B-AA65-8BAB2FDB0757}"/>
                </a:ext>
              </a:extLst>
            </p:cNvPr>
            <p:cNvCxnSpPr/>
            <p:nvPr/>
          </p:nvCxnSpPr>
          <p:spPr>
            <a:xfrm rot="5400000">
              <a:off x="3464926" y="4821094"/>
              <a:ext cx="1214481" cy="116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3CDF3F07-4A15-B34B-AF14-C844E847766A}"/>
                </a:ext>
              </a:extLst>
            </p:cNvPr>
            <p:cNvCxnSpPr/>
            <p:nvPr/>
          </p:nvCxnSpPr>
          <p:spPr>
            <a:xfrm rot="5400000">
              <a:off x="4608143" y="4963906"/>
              <a:ext cx="1214481" cy="11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06E1D1F0-9977-A145-B411-F69CB92BA82B}"/>
                </a:ext>
              </a:extLst>
            </p:cNvPr>
            <p:cNvCxnSpPr/>
            <p:nvPr/>
          </p:nvCxnSpPr>
          <p:spPr>
            <a:xfrm>
              <a:off x="4071587" y="4214433"/>
              <a:ext cx="1285974" cy="232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5C8F7AA5-528A-3F48-B8B3-E4F7B71DF48C}"/>
                </a:ext>
              </a:extLst>
            </p:cNvPr>
            <p:cNvCxnSpPr/>
            <p:nvPr/>
          </p:nvCxnSpPr>
          <p:spPr>
            <a:xfrm>
              <a:off x="4071587" y="5428915"/>
              <a:ext cx="1000460" cy="232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DDD8A519-296D-774B-B92C-A8308D356211}"/>
                </a:ext>
              </a:extLst>
            </p:cNvPr>
            <p:cNvCxnSpPr/>
            <p:nvPr/>
          </p:nvCxnSpPr>
          <p:spPr>
            <a:xfrm rot="5400000">
              <a:off x="3738885" y="4832705"/>
              <a:ext cx="952079" cy="11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8B221EBC-7C68-C143-A338-4A9B12669CC5}"/>
                </a:ext>
              </a:extLst>
            </p:cNvPr>
            <p:cNvCxnSpPr/>
            <p:nvPr/>
          </p:nvCxnSpPr>
          <p:spPr>
            <a:xfrm rot="5400000">
              <a:off x="4596007" y="4976097"/>
              <a:ext cx="95207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DAD86F54-DB1A-0C45-A46F-C77C25B9CE52}"/>
                </a:ext>
              </a:extLst>
            </p:cNvPr>
            <p:cNvCxnSpPr/>
            <p:nvPr/>
          </p:nvCxnSpPr>
          <p:spPr>
            <a:xfrm>
              <a:off x="4214344" y="4357245"/>
              <a:ext cx="1000460" cy="232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F0AE3322-29CC-8C41-8011-314C6EC703B1}"/>
                </a:ext>
              </a:extLst>
            </p:cNvPr>
            <p:cNvCxnSpPr/>
            <p:nvPr/>
          </p:nvCxnSpPr>
          <p:spPr>
            <a:xfrm>
              <a:off x="4214344" y="5286103"/>
              <a:ext cx="714946" cy="232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91059204-687D-194B-A447-414CF5B002C1}"/>
                </a:ext>
              </a:extLst>
            </p:cNvPr>
            <p:cNvCxnSpPr/>
            <p:nvPr/>
          </p:nvCxnSpPr>
          <p:spPr>
            <a:xfrm rot="16200000" flipV="1">
              <a:off x="4028517" y="4829801"/>
              <a:ext cx="65948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EB3FB58D-99FB-8645-9E59-E978EE0BAA79}"/>
                </a:ext>
              </a:extLst>
            </p:cNvPr>
            <p:cNvCxnSpPr/>
            <p:nvPr/>
          </p:nvCxnSpPr>
          <p:spPr>
            <a:xfrm rot="5400000" flipH="1" flipV="1">
              <a:off x="4607672" y="4964487"/>
              <a:ext cx="64323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961E0394-10D5-B842-9265-B7DB99405612}"/>
                </a:ext>
              </a:extLst>
            </p:cNvPr>
            <p:cNvCxnSpPr/>
            <p:nvPr/>
          </p:nvCxnSpPr>
          <p:spPr>
            <a:xfrm>
              <a:off x="4358262" y="5143291"/>
              <a:ext cx="428271" cy="232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19E23123-96CE-6C45-AC2D-B44106F856E7}"/>
                </a:ext>
              </a:extLst>
            </p:cNvPr>
            <p:cNvCxnSpPr/>
            <p:nvPr/>
          </p:nvCxnSpPr>
          <p:spPr>
            <a:xfrm>
              <a:off x="4358262" y="4500057"/>
              <a:ext cx="71378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1F64A38-3890-FE43-AB5A-DFBDE2375C21}"/>
                </a:ext>
              </a:extLst>
            </p:cNvPr>
            <p:cNvCxnSpPr/>
            <p:nvPr/>
          </p:nvCxnSpPr>
          <p:spPr>
            <a:xfrm rot="5400000">
              <a:off x="4317569" y="4826319"/>
              <a:ext cx="36689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80D3EC09-6D34-8D41-B053-B37AC0FF4D98}"/>
                </a:ext>
              </a:extLst>
            </p:cNvPr>
            <p:cNvCxnSpPr/>
            <p:nvPr/>
          </p:nvCxnSpPr>
          <p:spPr>
            <a:xfrm rot="5400000">
              <a:off x="4603664" y="4969711"/>
              <a:ext cx="36573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63BB4C6F-7D37-C84D-9797-6F8313D9CC3B}"/>
                </a:ext>
              </a:extLst>
            </p:cNvPr>
            <p:cNvCxnSpPr/>
            <p:nvPr/>
          </p:nvCxnSpPr>
          <p:spPr>
            <a:xfrm>
              <a:off x="4501018" y="4642869"/>
              <a:ext cx="428272" cy="232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6DC9AFA6-29E1-A640-B4D8-D4ED53452F8D}"/>
                </a:ext>
              </a:extLst>
            </p:cNvPr>
            <p:cNvCxnSpPr/>
            <p:nvPr/>
          </p:nvCxnSpPr>
          <p:spPr>
            <a:xfrm>
              <a:off x="4501018" y="5000479"/>
              <a:ext cx="14275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43523E86-405C-874C-B7F1-164F0715CFC7}"/>
                </a:ext>
              </a:extLst>
            </p:cNvPr>
            <p:cNvCxnSpPr/>
            <p:nvPr/>
          </p:nvCxnSpPr>
          <p:spPr>
            <a:xfrm rot="5400000">
              <a:off x="4535796" y="4893661"/>
              <a:ext cx="214798" cy="116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7A249DAB-605B-304F-A139-59FD1D213666}"/>
                </a:ext>
              </a:extLst>
            </p:cNvPr>
            <p:cNvCxnSpPr/>
            <p:nvPr/>
          </p:nvCxnSpPr>
          <p:spPr>
            <a:xfrm>
              <a:off x="4643776" y="4786842"/>
              <a:ext cx="14275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7" name="Oval 126">
            <a:extLst>
              <a:ext uri="{FF2B5EF4-FFF2-40B4-BE49-F238E27FC236}">
                <a16:creationId xmlns:a16="http://schemas.microsoft.com/office/drawing/2014/main" id="{077B7CFD-81FE-484D-967A-7E6BDBADFE75}"/>
              </a:ext>
            </a:extLst>
          </p:cNvPr>
          <p:cNvSpPr/>
          <p:nvPr/>
        </p:nvSpPr>
        <p:spPr>
          <a:xfrm>
            <a:off x="7310439" y="4433889"/>
            <a:ext cx="142875" cy="1428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</p:spTree>
    <p:extLst>
      <p:ext uri="{BB962C8B-B14F-4D97-AF65-F5344CB8AC3E}">
        <p14:creationId xmlns:p14="http://schemas.microsoft.com/office/powerpoint/2010/main" val="1792841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27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AC6874C-6544-FB47-A5BB-E0F5E5B17E63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How can we tell if point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is inside of polygon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?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AC6874C-6544-FB47-A5BB-E0F5E5B17E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5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DF9C6-30C8-0D44-81A3-09C28FCCD742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AED44B-1EC4-4842-87C7-931DB4B69826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Point inside a polygon test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Freeform 4">
                <a:extLst>
                  <a:ext uri="{FF2B5EF4-FFF2-40B4-BE49-F238E27FC236}">
                    <a16:creationId xmlns:a16="http://schemas.microsoft.com/office/drawing/2014/main" id="{544E3E39-743C-8241-81BB-ADFB122D7E3B}"/>
                  </a:ext>
                </a:extLst>
              </p:cNvPr>
              <p:cNvSpPr/>
              <p:nvPr/>
            </p:nvSpPr>
            <p:spPr>
              <a:xfrm>
                <a:off x="3935259" y="2497929"/>
                <a:ext cx="4321479" cy="3532340"/>
              </a:xfrm>
              <a:custGeom>
                <a:avLst/>
                <a:gdLst>
                  <a:gd name="connsiteX0" fmla="*/ 0 w 4321479"/>
                  <a:gd name="connsiteY0" fmla="*/ 1027134 h 3532340"/>
                  <a:gd name="connsiteX1" fmla="*/ 112734 w 4321479"/>
                  <a:gd name="connsiteY1" fmla="*/ 2605414 h 3532340"/>
                  <a:gd name="connsiteX2" fmla="*/ 2066794 w 4321479"/>
                  <a:gd name="connsiteY2" fmla="*/ 3532340 h 3532340"/>
                  <a:gd name="connsiteX3" fmla="*/ 1252603 w 4321479"/>
                  <a:gd name="connsiteY3" fmla="*/ 2392471 h 3532340"/>
                  <a:gd name="connsiteX4" fmla="*/ 3607496 w 4321479"/>
                  <a:gd name="connsiteY4" fmla="*/ 3081403 h 3532340"/>
                  <a:gd name="connsiteX5" fmla="*/ 4321479 w 4321479"/>
                  <a:gd name="connsiteY5" fmla="*/ 1966586 h 3532340"/>
                  <a:gd name="connsiteX6" fmla="*/ 3006246 w 4321479"/>
                  <a:gd name="connsiteY6" fmla="*/ 275573 h 3532340"/>
                  <a:gd name="connsiteX7" fmla="*/ 2029216 w 4321479"/>
                  <a:gd name="connsiteY7" fmla="*/ 1402915 h 3532340"/>
                  <a:gd name="connsiteX8" fmla="*/ 914400 w 4321479"/>
                  <a:gd name="connsiteY8" fmla="*/ 0 h 3532340"/>
                  <a:gd name="connsiteX9" fmla="*/ 0 w 4321479"/>
                  <a:gd name="connsiteY9" fmla="*/ 1027134 h 3532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321479" h="3532340">
                    <a:moveTo>
                      <a:pt x="0" y="1027134"/>
                    </a:moveTo>
                    <a:lnTo>
                      <a:pt x="112734" y="2605414"/>
                    </a:lnTo>
                    <a:lnTo>
                      <a:pt x="2066794" y="3532340"/>
                    </a:lnTo>
                    <a:lnTo>
                      <a:pt x="1252603" y="2392471"/>
                    </a:lnTo>
                    <a:lnTo>
                      <a:pt x="3607496" y="3081403"/>
                    </a:lnTo>
                    <a:lnTo>
                      <a:pt x="4321479" y="1966586"/>
                    </a:lnTo>
                    <a:lnTo>
                      <a:pt x="3006246" y="275573"/>
                    </a:lnTo>
                    <a:lnTo>
                      <a:pt x="2029216" y="1402915"/>
                    </a:lnTo>
                    <a:lnTo>
                      <a:pt x="914400" y="0"/>
                    </a:lnTo>
                    <a:lnTo>
                      <a:pt x="0" y="1027134"/>
                    </a:lnTo>
                    <a:close/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Freeform 4">
                <a:extLst>
                  <a:ext uri="{FF2B5EF4-FFF2-40B4-BE49-F238E27FC236}">
                    <a16:creationId xmlns:a16="http://schemas.microsoft.com/office/drawing/2014/main" id="{544E3E39-743C-8241-81BB-ADFB122D7E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5259" y="2497929"/>
                <a:ext cx="4321479" cy="3532340"/>
              </a:xfrm>
              <a:custGeom>
                <a:avLst/>
                <a:gdLst>
                  <a:gd name="connsiteX0" fmla="*/ 0 w 4321479"/>
                  <a:gd name="connsiteY0" fmla="*/ 1027134 h 3532340"/>
                  <a:gd name="connsiteX1" fmla="*/ 112734 w 4321479"/>
                  <a:gd name="connsiteY1" fmla="*/ 2605414 h 3532340"/>
                  <a:gd name="connsiteX2" fmla="*/ 2066794 w 4321479"/>
                  <a:gd name="connsiteY2" fmla="*/ 3532340 h 3532340"/>
                  <a:gd name="connsiteX3" fmla="*/ 1252603 w 4321479"/>
                  <a:gd name="connsiteY3" fmla="*/ 2392471 h 3532340"/>
                  <a:gd name="connsiteX4" fmla="*/ 3607496 w 4321479"/>
                  <a:gd name="connsiteY4" fmla="*/ 3081403 h 3532340"/>
                  <a:gd name="connsiteX5" fmla="*/ 4321479 w 4321479"/>
                  <a:gd name="connsiteY5" fmla="*/ 1966586 h 3532340"/>
                  <a:gd name="connsiteX6" fmla="*/ 3006246 w 4321479"/>
                  <a:gd name="connsiteY6" fmla="*/ 275573 h 3532340"/>
                  <a:gd name="connsiteX7" fmla="*/ 2029216 w 4321479"/>
                  <a:gd name="connsiteY7" fmla="*/ 1402915 h 3532340"/>
                  <a:gd name="connsiteX8" fmla="*/ 914400 w 4321479"/>
                  <a:gd name="connsiteY8" fmla="*/ 0 h 3532340"/>
                  <a:gd name="connsiteX9" fmla="*/ 0 w 4321479"/>
                  <a:gd name="connsiteY9" fmla="*/ 1027134 h 3532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321479" h="3532340">
                    <a:moveTo>
                      <a:pt x="0" y="1027134"/>
                    </a:moveTo>
                    <a:lnTo>
                      <a:pt x="112734" y="2605414"/>
                    </a:lnTo>
                    <a:lnTo>
                      <a:pt x="2066794" y="3532340"/>
                    </a:lnTo>
                    <a:lnTo>
                      <a:pt x="1252603" y="2392471"/>
                    </a:lnTo>
                    <a:lnTo>
                      <a:pt x="3607496" y="3081403"/>
                    </a:lnTo>
                    <a:lnTo>
                      <a:pt x="4321479" y="1966586"/>
                    </a:lnTo>
                    <a:lnTo>
                      <a:pt x="3006246" y="275573"/>
                    </a:lnTo>
                    <a:lnTo>
                      <a:pt x="2029216" y="1402915"/>
                    </a:lnTo>
                    <a:lnTo>
                      <a:pt x="914400" y="0"/>
                    </a:lnTo>
                    <a:lnTo>
                      <a:pt x="0" y="1027134"/>
                    </a:lnTo>
                    <a:close/>
                  </a:path>
                </a:pathLst>
              </a:cu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F43A54C-210F-3E41-981C-2B344F475988}"/>
                  </a:ext>
                </a:extLst>
              </p:cNvPr>
              <p:cNvSpPr txBox="1"/>
              <p:nvPr/>
            </p:nvSpPr>
            <p:spPr>
              <a:xfrm>
                <a:off x="6248400" y="2497929"/>
                <a:ext cx="2010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F43A54C-210F-3E41-981C-2B344F4759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400" y="2497929"/>
                <a:ext cx="201016" cy="276999"/>
              </a:xfrm>
              <a:prstGeom prst="rect">
                <a:avLst/>
              </a:prstGeom>
              <a:blipFill>
                <a:blip r:embed="rId4"/>
                <a:stretch>
                  <a:fillRect l="-31250" r="-18750" b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val 6">
            <a:extLst>
              <a:ext uri="{FF2B5EF4-FFF2-40B4-BE49-F238E27FC236}">
                <a16:creationId xmlns:a16="http://schemas.microsoft.com/office/drawing/2014/main" id="{F52CDA08-AD33-C044-8598-3820E00DC46B}"/>
              </a:ext>
            </a:extLst>
          </p:cNvPr>
          <p:cNvSpPr/>
          <p:nvPr/>
        </p:nvSpPr>
        <p:spPr>
          <a:xfrm>
            <a:off x="6019802" y="2774928"/>
            <a:ext cx="228598" cy="2286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50056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AC6874C-6544-FB47-A5BB-E0F5E5B17E63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How can we tell if point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is inside of polygon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?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AC6874C-6544-FB47-A5BB-E0F5E5B17E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5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DF9C6-30C8-0D44-81A3-09C28FCCD742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AED44B-1EC4-4842-87C7-931DB4B69826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Point inside a polygon test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Freeform 4">
                <a:extLst>
                  <a:ext uri="{FF2B5EF4-FFF2-40B4-BE49-F238E27FC236}">
                    <a16:creationId xmlns:a16="http://schemas.microsoft.com/office/drawing/2014/main" id="{544E3E39-743C-8241-81BB-ADFB122D7E3B}"/>
                  </a:ext>
                </a:extLst>
              </p:cNvPr>
              <p:cNvSpPr/>
              <p:nvPr/>
            </p:nvSpPr>
            <p:spPr>
              <a:xfrm>
                <a:off x="3935259" y="2497929"/>
                <a:ext cx="4321479" cy="3532340"/>
              </a:xfrm>
              <a:custGeom>
                <a:avLst/>
                <a:gdLst>
                  <a:gd name="connsiteX0" fmla="*/ 0 w 4321479"/>
                  <a:gd name="connsiteY0" fmla="*/ 1027134 h 3532340"/>
                  <a:gd name="connsiteX1" fmla="*/ 112734 w 4321479"/>
                  <a:gd name="connsiteY1" fmla="*/ 2605414 h 3532340"/>
                  <a:gd name="connsiteX2" fmla="*/ 2066794 w 4321479"/>
                  <a:gd name="connsiteY2" fmla="*/ 3532340 h 3532340"/>
                  <a:gd name="connsiteX3" fmla="*/ 1252603 w 4321479"/>
                  <a:gd name="connsiteY3" fmla="*/ 2392471 h 3532340"/>
                  <a:gd name="connsiteX4" fmla="*/ 3607496 w 4321479"/>
                  <a:gd name="connsiteY4" fmla="*/ 3081403 h 3532340"/>
                  <a:gd name="connsiteX5" fmla="*/ 4321479 w 4321479"/>
                  <a:gd name="connsiteY5" fmla="*/ 1966586 h 3532340"/>
                  <a:gd name="connsiteX6" fmla="*/ 3006246 w 4321479"/>
                  <a:gd name="connsiteY6" fmla="*/ 275573 h 3532340"/>
                  <a:gd name="connsiteX7" fmla="*/ 2029216 w 4321479"/>
                  <a:gd name="connsiteY7" fmla="*/ 1402915 h 3532340"/>
                  <a:gd name="connsiteX8" fmla="*/ 914400 w 4321479"/>
                  <a:gd name="connsiteY8" fmla="*/ 0 h 3532340"/>
                  <a:gd name="connsiteX9" fmla="*/ 0 w 4321479"/>
                  <a:gd name="connsiteY9" fmla="*/ 1027134 h 3532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321479" h="3532340">
                    <a:moveTo>
                      <a:pt x="0" y="1027134"/>
                    </a:moveTo>
                    <a:lnTo>
                      <a:pt x="112734" y="2605414"/>
                    </a:lnTo>
                    <a:lnTo>
                      <a:pt x="2066794" y="3532340"/>
                    </a:lnTo>
                    <a:lnTo>
                      <a:pt x="1252603" y="2392471"/>
                    </a:lnTo>
                    <a:lnTo>
                      <a:pt x="3607496" y="3081403"/>
                    </a:lnTo>
                    <a:lnTo>
                      <a:pt x="4321479" y="1966586"/>
                    </a:lnTo>
                    <a:lnTo>
                      <a:pt x="3006246" y="275573"/>
                    </a:lnTo>
                    <a:lnTo>
                      <a:pt x="2029216" y="1402915"/>
                    </a:lnTo>
                    <a:lnTo>
                      <a:pt x="914400" y="0"/>
                    </a:lnTo>
                    <a:lnTo>
                      <a:pt x="0" y="1027134"/>
                    </a:lnTo>
                    <a:close/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Freeform 4">
                <a:extLst>
                  <a:ext uri="{FF2B5EF4-FFF2-40B4-BE49-F238E27FC236}">
                    <a16:creationId xmlns:a16="http://schemas.microsoft.com/office/drawing/2014/main" id="{544E3E39-743C-8241-81BB-ADFB122D7E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5259" y="2497929"/>
                <a:ext cx="4321479" cy="3532340"/>
              </a:xfrm>
              <a:custGeom>
                <a:avLst/>
                <a:gdLst>
                  <a:gd name="connsiteX0" fmla="*/ 0 w 4321479"/>
                  <a:gd name="connsiteY0" fmla="*/ 1027134 h 3532340"/>
                  <a:gd name="connsiteX1" fmla="*/ 112734 w 4321479"/>
                  <a:gd name="connsiteY1" fmla="*/ 2605414 h 3532340"/>
                  <a:gd name="connsiteX2" fmla="*/ 2066794 w 4321479"/>
                  <a:gd name="connsiteY2" fmla="*/ 3532340 h 3532340"/>
                  <a:gd name="connsiteX3" fmla="*/ 1252603 w 4321479"/>
                  <a:gd name="connsiteY3" fmla="*/ 2392471 h 3532340"/>
                  <a:gd name="connsiteX4" fmla="*/ 3607496 w 4321479"/>
                  <a:gd name="connsiteY4" fmla="*/ 3081403 h 3532340"/>
                  <a:gd name="connsiteX5" fmla="*/ 4321479 w 4321479"/>
                  <a:gd name="connsiteY5" fmla="*/ 1966586 h 3532340"/>
                  <a:gd name="connsiteX6" fmla="*/ 3006246 w 4321479"/>
                  <a:gd name="connsiteY6" fmla="*/ 275573 h 3532340"/>
                  <a:gd name="connsiteX7" fmla="*/ 2029216 w 4321479"/>
                  <a:gd name="connsiteY7" fmla="*/ 1402915 h 3532340"/>
                  <a:gd name="connsiteX8" fmla="*/ 914400 w 4321479"/>
                  <a:gd name="connsiteY8" fmla="*/ 0 h 3532340"/>
                  <a:gd name="connsiteX9" fmla="*/ 0 w 4321479"/>
                  <a:gd name="connsiteY9" fmla="*/ 1027134 h 3532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321479" h="3532340">
                    <a:moveTo>
                      <a:pt x="0" y="1027134"/>
                    </a:moveTo>
                    <a:lnTo>
                      <a:pt x="112734" y="2605414"/>
                    </a:lnTo>
                    <a:lnTo>
                      <a:pt x="2066794" y="3532340"/>
                    </a:lnTo>
                    <a:lnTo>
                      <a:pt x="1252603" y="2392471"/>
                    </a:lnTo>
                    <a:lnTo>
                      <a:pt x="3607496" y="3081403"/>
                    </a:lnTo>
                    <a:lnTo>
                      <a:pt x="4321479" y="1966586"/>
                    </a:lnTo>
                    <a:lnTo>
                      <a:pt x="3006246" y="275573"/>
                    </a:lnTo>
                    <a:lnTo>
                      <a:pt x="2029216" y="1402915"/>
                    </a:lnTo>
                    <a:lnTo>
                      <a:pt x="914400" y="0"/>
                    </a:lnTo>
                    <a:lnTo>
                      <a:pt x="0" y="1027134"/>
                    </a:lnTo>
                    <a:close/>
                  </a:path>
                </a:pathLst>
              </a:cu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F43A54C-210F-3E41-981C-2B344F475988}"/>
                  </a:ext>
                </a:extLst>
              </p:cNvPr>
              <p:cNvSpPr txBox="1"/>
              <p:nvPr/>
            </p:nvSpPr>
            <p:spPr>
              <a:xfrm>
                <a:off x="6248400" y="2497929"/>
                <a:ext cx="2010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F43A54C-210F-3E41-981C-2B344F4759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400" y="2497929"/>
                <a:ext cx="201016" cy="276999"/>
              </a:xfrm>
              <a:prstGeom prst="rect">
                <a:avLst/>
              </a:prstGeom>
              <a:blipFill>
                <a:blip r:embed="rId4"/>
                <a:stretch>
                  <a:fillRect l="-31250" r="-18750" b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val 6">
            <a:extLst>
              <a:ext uri="{FF2B5EF4-FFF2-40B4-BE49-F238E27FC236}">
                <a16:creationId xmlns:a16="http://schemas.microsoft.com/office/drawing/2014/main" id="{F52CDA08-AD33-C044-8598-3820E00DC46B}"/>
              </a:ext>
            </a:extLst>
          </p:cNvPr>
          <p:cNvSpPr/>
          <p:nvPr/>
        </p:nvSpPr>
        <p:spPr>
          <a:xfrm>
            <a:off x="6019802" y="2774928"/>
            <a:ext cx="228598" cy="2286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54E1258-1AE4-0646-9161-4634DD76AFBB}"/>
              </a:ext>
            </a:extLst>
          </p:cNvPr>
          <p:cNvCxnSpPr>
            <a:stCxn id="7" idx="3"/>
          </p:cNvCxnSpPr>
          <p:nvPr/>
        </p:nvCxnSpPr>
        <p:spPr>
          <a:xfrm flipH="1">
            <a:off x="2895600" y="2970050"/>
            <a:ext cx="3157679" cy="2668750"/>
          </a:xfrm>
          <a:prstGeom prst="straightConnector1">
            <a:avLst/>
          </a:prstGeom>
          <a:ln w="666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A0B3FAC0-A720-6647-A5F2-364B805D46A2}"/>
              </a:ext>
            </a:extLst>
          </p:cNvPr>
          <p:cNvSpPr/>
          <p:nvPr/>
        </p:nvSpPr>
        <p:spPr>
          <a:xfrm>
            <a:off x="4876800" y="5105400"/>
            <a:ext cx="228598" cy="2286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B9ED49D-CAA9-CA4C-A50C-186747DB27EC}"/>
              </a:ext>
            </a:extLst>
          </p:cNvPr>
          <p:cNvCxnSpPr>
            <a:cxnSpLocks/>
            <a:stCxn id="10" idx="7"/>
          </p:cNvCxnSpPr>
          <p:nvPr/>
        </p:nvCxnSpPr>
        <p:spPr>
          <a:xfrm flipV="1">
            <a:off x="5071921" y="3003528"/>
            <a:ext cx="4757879" cy="2135350"/>
          </a:xfrm>
          <a:prstGeom prst="straightConnector1">
            <a:avLst/>
          </a:prstGeom>
          <a:ln w="666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0003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657986" y="1205309"/>
                <a:ext cx="9332151" cy="4824960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kern="0" dirty="0"/>
                  <a:t>Formally, we are given n vertices (i.e., points) </a:t>
                </a:r>
                <a14:m>
                  <m:oMath xmlns:m="http://schemas.openxmlformats.org/officeDocument/2006/math">
                    <m:r>
                      <a:rPr lang="en-US" kern="0" dirty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kern="0" dirty="0">
                        <a:latin typeface="Cambria Math" panose="02040503050406030204" pitchFamily="18" charset="0"/>
                      </a:rPr>
                      <m:t>0, </m:t>
                    </m:r>
                    <m:r>
                      <a:rPr lang="en-US" kern="0" dirty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kern="0" dirty="0">
                        <a:latin typeface="Cambria Math" panose="02040503050406030204" pitchFamily="18" charset="0"/>
                      </a:rPr>
                      <m:t>1, . . . , </m:t>
                    </m:r>
                    <m:sSub>
                      <m:sSubPr>
                        <m:ctrlPr>
                          <a:rPr lang="en-US" i="1" kern="0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kern="0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kern="0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kern="0" dirty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kern="0" dirty="0"/>
                  <a:t>, the chain formed by </a:t>
                </a:r>
                <a14:m>
                  <m:oMath xmlns:m="http://schemas.openxmlformats.org/officeDocument/2006/math">
                    <m:r>
                      <a:rPr lang="en-US" kern="0" dirty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kern="0" dirty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kern="0" dirty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kern="0" dirty="0">
                        <a:latin typeface="Cambria Math" panose="02040503050406030204" pitchFamily="18" charset="0"/>
                      </a:rPr>
                      <m:t>1∙∙∙</m:t>
                    </m:r>
                    <m:sSub>
                      <m:sSubPr>
                        <m:ctrlPr>
                          <a:rPr lang="en-US" i="1" kern="0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kern="0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kern="0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kern="0" dirty="0">
                            <a:latin typeface="Cambria Math" panose="02040503050406030204" pitchFamily="18" charset="0"/>
                          </a:rPr>
                          <m:t>−1 </m:t>
                        </m:r>
                      </m:sub>
                    </m:sSub>
                  </m:oMath>
                </a14:m>
                <a:r>
                  <a:rPr lang="en-US" kern="0" dirty="0"/>
                  <a:t>is a simple polygon </a:t>
                </a:r>
                <a:r>
                  <a:rPr lang="en-US" kern="0" dirty="0" err="1"/>
                  <a:t>iff</a:t>
                </a:r>
                <a:endParaRPr lang="en-US" kern="0" dirty="0"/>
              </a:p>
              <a:p>
                <a:pPr lvl="1"/>
                <a:r>
                  <a:rPr lang="en-US" kern="0" dirty="0"/>
                  <a:t>The segments </a:t>
                </a:r>
                <a14:m>
                  <m:oMath xmlns:m="http://schemas.openxmlformats.org/officeDocument/2006/math">
                    <m:r>
                      <a:rPr lang="en-US" kern="0" dirty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kern="0" dirty="0">
                        <a:latin typeface="Cambria Math" panose="02040503050406030204" pitchFamily="18" charset="0"/>
                      </a:rPr>
                      <m:t>0 = </m:t>
                    </m:r>
                    <m:r>
                      <a:rPr lang="en-US" kern="0" dirty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kern="0" dirty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kern="0" dirty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kern="0" dirty="0">
                        <a:latin typeface="Cambria Math" panose="02040503050406030204" pitchFamily="18" charset="0"/>
                      </a:rPr>
                      <m:t>1 , . . . , </m:t>
                    </m:r>
                    <m:sSub>
                      <m:sSubPr>
                        <m:ctrlPr>
                          <a:rPr lang="en-US" i="1" kern="0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kern="0" dirty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kern="0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kern="0" dirty="0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en-US" kern="0" dirty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i="1" kern="0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kern="0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kern="0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kern="0" dirty="0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sSub>
                      <m:sSubPr>
                        <m:ctrlPr>
                          <a:rPr lang="en-US" i="1" kern="0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kern="0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kern="0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kern="0" dirty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kern="0" dirty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kern="0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kern="0" dirty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kern="0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kern="0" dirty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kern="0" dirty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i="1" kern="0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kern="0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kern="0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kern="0" dirty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kern="0" dirty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kern="0" dirty="0">
                        <a:latin typeface="Cambria Math" panose="02040503050406030204" pitchFamily="18" charset="0"/>
                      </a:rPr>
                      <m:t>0 </m:t>
                    </m:r>
                  </m:oMath>
                </a14:m>
                <a:r>
                  <a:rPr lang="en-US" kern="0" dirty="0"/>
                  <a:t>are disjoint in their interior</a:t>
                </a:r>
              </a:p>
              <a:p>
                <a:pPr lvl="1"/>
                <a:r>
                  <a:rPr lang="en-US" kern="0" dirty="0"/>
                  <a:t>Consecutive segments intersect only in their endpoints. Namely </a:t>
                </a:r>
                <a14:m>
                  <m:oMath xmlns:m="http://schemas.openxmlformats.org/officeDocument/2006/math">
                    <m:r>
                      <a:rPr lang="nb-NO" kern="0" dirty="0">
                        <a:latin typeface="Cambria Math" panose="02040503050406030204" pitchFamily="18" charset="0"/>
                      </a:rPr>
                      <m:t>𝑒𝑖</m:t>
                    </m:r>
                    <m:r>
                      <a:rPr lang="nb-NO" kern="0" dirty="0">
                        <a:latin typeface="Cambria Math" panose="02040503050406030204" pitchFamily="18" charset="0"/>
                      </a:rPr>
                      <m:t> ∩ </m:t>
                    </m:r>
                    <m:sSub>
                      <m:sSubPr>
                        <m:ctrlPr>
                          <a:rPr lang="nb-NO" i="1" kern="0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kern="0" dirty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kern="0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kern="0" dirty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kern="0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kern="0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kern="0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kern="0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kern="0" dirty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nb-NO" kern="0" dirty="0"/>
                  <a:t> for </a:t>
                </a:r>
                <a:br>
                  <a:rPr lang="nb-NO" kern="0" dirty="0"/>
                </a:br>
                <a14:m>
                  <m:oMath xmlns:m="http://schemas.openxmlformats.org/officeDocument/2006/math">
                    <m:r>
                      <a:rPr lang="nb-NO" kern="0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nb-NO" kern="0" dirty="0">
                        <a:latin typeface="Cambria Math" panose="02040503050406030204" pitchFamily="18" charset="0"/>
                      </a:rPr>
                      <m:t> = 0, . . . , </m:t>
                    </m:r>
                    <m:r>
                      <a:rPr lang="nb-NO" kern="0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nb-NO" kern="0" dirty="0">
                        <a:latin typeface="Cambria Math" panose="02040503050406030204" pitchFamily="18" charset="0"/>
                      </a:rPr>
                      <m:t>−2  </m:t>
                    </m:r>
                  </m:oMath>
                </a14:m>
                <a:r>
                  <a:rPr lang="nb-NO" kern="0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b-NO" i="1" kern="0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kern="0" dirty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kern="0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kern="0" dirty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nb-NO" kern="0" dirty="0">
                        <a:latin typeface="Cambria Math" panose="02040503050406030204" pitchFamily="18" charset="0"/>
                      </a:rPr>
                      <m:t> ∩ </m:t>
                    </m:r>
                    <m:r>
                      <a:rPr lang="nb-NO" kern="0" dirty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nb-NO" kern="0" dirty="0">
                        <a:latin typeface="Cambria Math" panose="02040503050406030204" pitchFamily="18" charset="0"/>
                      </a:rPr>
                      <m:t>0 = </m:t>
                    </m:r>
                    <m:r>
                      <a:rPr lang="en-US" kern="0" dirty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kern="0" dirty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kern="0" dirty="0"/>
              </a:p>
              <a:p>
                <a:pPr lvl="1"/>
                <a:r>
                  <a:rPr lang="en-US" kern="0" dirty="0"/>
                  <a:t>Non adjacent segments do not intersect </a:t>
                </a:r>
                <a:br>
                  <a:rPr lang="en-US" kern="0" dirty="0"/>
                </a:br>
                <a14:m>
                  <m:oMath xmlns:m="http://schemas.openxmlformats.org/officeDocument/2006/math">
                    <m:r>
                      <a:rPr lang="nb-NO" kern="0" dirty="0">
                        <a:latin typeface="Cambria Math" panose="02040503050406030204" pitchFamily="18" charset="0"/>
                      </a:rPr>
                      <m:t>𝑒𝑖</m:t>
                    </m:r>
                    <m:r>
                      <a:rPr lang="en-US" kern="0" dirty="0">
                        <a:latin typeface="Cambria Math" panose="02040503050406030204" pitchFamily="18" charset="0"/>
                      </a:rPr>
                      <m:t> ∩ </m:t>
                    </m:r>
                    <m:r>
                      <a:rPr lang="nb-NO" kern="0" dirty="0">
                        <a:latin typeface="Cambria Math" panose="02040503050406030204" pitchFamily="18" charset="0"/>
                      </a:rPr>
                      <m:t>𝑒𝑗</m:t>
                    </m:r>
                    <m:r>
                      <a:rPr lang="en-US" kern="0" dirty="0">
                        <a:latin typeface="Cambria Math" panose="02040503050406030204" pitchFamily="18" charset="0"/>
                      </a:rPr>
                      <m:t>=  ᴓ</m:t>
                    </m:r>
                  </m:oMath>
                </a14:m>
                <a:r>
                  <a:rPr lang="en-US" kern="0" dirty="0"/>
                  <a:t>, for </a:t>
                </a:r>
                <a14:m>
                  <m:oMath xmlns:m="http://schemas.openxmlformats.org/officeDocument/2006/math">
                    <m:r>
                      <a:rPr lang="en-US" kern="0" dirty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kern="0" dirty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kern="0" dirty="0">
                        <a:latin typeface="Cambria Math" panose="02040503050406030204" pitchFamily="18" charset="0"/>
                      </a:rPr>
                      <m:t> ≠ </m:t>
                    </m:r>
                    <m:r>
                      <a:rPr lang="en-US" kern="0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kern="0" dirty="0">
                        <a:latin typeface="Cambria Math" panose="02040503050406030204" pitchFamily="18" charset="0"/>
                      </a:rPr>
                      <m:t> + 1</m:t>
                    </m:r>
                  </m:oMath>
                </a14:m>
                <a:endParaRPr lang="en-US" kern="0" dirty="0"/>
              </a:p>
              <a:p>
                <a:r>
                  <a:rPr lang="da-DK" kern="0" dirty="0"/>
                  <a:t>We work </a:t>
                </a:r>
                <a14:m>
                  <m:oMath xmlns:m="http://schemas.openxmlformats.org/officeDocument/2006/math">
                    <m:r>
                      <a:rPr lang="da-DK" kern="0" dirty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da-DK" kern="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a-DK" kern="0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da-DK" kern="0" dirty="0"/>
                  <a:t>. </a:t>
                </a:r>
              </a:p>
              <a:p>
                <a:pPr lvl="1"/>
                <a:r>
                  <a:rPr lang="da-DK" kern="0" dirty="0" err="1"/>
                  <a:t>Namely</a:t>
                </a:r>
                <a:r>
                  <a:rPr lang="da-DK" kern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kern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kern="0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nb-NO" kern="0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a-DK" kern="0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a-DK" i="1" kern="0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kern="0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kern="0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a-DK" kern="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a-DK" kern="0" dirty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da-DK" kern="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a-DK" kern="0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da-DK" kern="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657986" y="1205309"/>
                <a:ext cx="9332151" cy="4824960"/>
              </a:xfrm>
              <a:blipFill>
                <a:blip r:embed="rId2"/>
                <a:stretch>
                  <a:fillRect l="-1495" t="-1837" b="-15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Content Placeholder 27">
            <a:extLst>
              <a:ext uri="{FF2B5EF4-FFF2-40B4-BE49-F238E27FC236}">
                <a16:creationId xmlns:a16="http://schemas.microsoft.com/office/drawing/2014/main" id="{593DDCF0-AFF1-894E-8FE2-D4E5A67322FD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BA80E65C-9B28-9E4F-8009-0C1D4B6D0B30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/>
              <a:t>Formal Definition of a Simple Polygon</a:t>
            </a:r>
            <a:endParaRPr lang="en-US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009A28D-4178-C942-ABF7-AB54341C4DA9}"/>
              </a:ext>
            </a:extLst>
          </p:cNvPr>
          <p:cNvGrpSpPr/>
          <p:nvPr/>
        </p:nvGrpSpPr>
        <p:grpSpPr>
          <a:xfrm>
            <a:off x="8382000" y="3962400"/>
            <a:ext cx="2645226" cy="2417614"/>
            <a:chOff x="8022774" y="4059386"/>
            <a:chExt cx="2645226" cy="2417614"/>
          </a:xfrm>
        </p:grpSpPr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F823BF2F-9CBA-C04A-B7AF-1CDF3F4CFD80}"/>
                </a:ext>
              </a:extLst>
            </p:cNvPr>
            <p:cNvSpPr/>
            <p:nvPr/>
          </p:nvSpPr>
          <p:spPr>
            <a:xfrm>
              <a:off x="8386558" y="4388236"/>
              <a:ext cx="1933780" cy="1783964"/>
            </a:xfrm>
            <a:custGeom>
              <a:avLst/>
              <a:gdLst>
                <a:gd name="connsiteX0" fmla="*/ 50800 w 1188720"/>
                <a:gd name="connsiteY0" fmla="*/ 0 h 1056640"/>
                <a:gd name="connsiteX1" fmla="*/ 0 w 1188720"/>
                <a:gd name="connsiteY1" fmla="*/ 721360 h 1056640"/>
                <a:gd name="connsiteX2" fmla="*/ 650240 w 1188720"/>
                <a:gd name="connsiteY2" fmla="*/ 1056640 h 1056640"/>
                <a:gd name="connsiteX3" fmla="*/ 1188720 w 1188720"/>
                <a:gd name="connsiteY3" fmla="*/ 690880 h 1056640"/>
                <a:gd name="connsiteX4" fmla="*/ 436880 w 1188720"/>
                <a:gd name="connsiteY4" fmla="*/ 20320 h 1056640"/>
                <a:gd name="connsiteX5" fmla="*/ 50800 w 1188720"/>
                <a:gd name="connsiteY5" fmla="*/ 0 h 1056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8720" h="1056640">
                  <a:moveTo>
                    <a:pt x="50800" y="0"/>
                  </a:moveTo>
                  <a:lnTo>
                    <a:pt x="0" y="721360"/>
                  </a:lnTo>
                  <a:lnTo>
                    <a:pt x="650240" y="1056640"/>
                  </a:lnTo>
                  <a:lnTo>
                    <a:pt x="1188720" y="690880"/>
                  </a:lnTo>
                  <a:lnTo>
                    <a:pt x="436880" y="20320"/>
                  </a:lnTo>
                  <a:lnTo>
                    <a:pt x="50800" y="0"/>
                  </a:lnTo>
                  <a:close/>
                </a:path>
              </a:pathLst>
            </a:custGeom>
            <a:ln w="25400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Circular Arrow 28">
              <a:extLst>
                <a:ext uri="{FF2B5EF4-FFF2-40B4-BE49-F238E27FC236}">
                  <a16:creationId xmlns:a16="http://schemas.microsoft.com/office/drawing/2014/main" id="{5B6016DF-B806-F04C-B23D-0B8BB93783BF}"/>
                </a:ext>
              </a:extLst>
            </p:cNvPr>
            <p:cNvSpPr/>
            <p:nvPr/>
          </p:nvSpPr>
          <p:spPr>
            <a:xfrm rot="2583672" flipH="1">
              <a:off x="8675098" y="4841110"/>
              <a:ext cx="898729" cy="1007677"/>
            </a:xfrm>
            <a:prstGeom prst="circular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4F70E3D3-5C8C-284A-9E63-9D799E41F97F}"/>
                    </a:ext>
                  </a:extLst>
                </p:cNvPr>
                <p:cNvSpPr txBox="1"/>
                <p:nvPr/>
              </p:nvSpPr>
              <p:spPr>
                <a:xfrm>
                  <a:off x="10384974" y="5486400"/>
                  <a:ext cx="28302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b="0" dirty="0"/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4F70E3D3-5C8C-284A-9E63-9D799E41F9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84974" y="5486400"/>
                  <a:ext cx="283026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8696" r="-4348" b="-130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75BD7A98-ABE1-5440-A89F-28569BAC236A}"/>
                    </a:ext>
                  </a:extLst>
                </p:cNvPr>
                <p:cNvSpPr txBox="1"/>
                <p:nvPr/>
              </p:nvSpPr>
              <p:spPr>
                <a:xfrm>
                  <a:off x="9171095" y="4114800"/>
                  <a:ext cx="27770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b="0" dirty="0"/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75BD7A98-ABE1-5440-A89F-28569BAC236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71095" y="4114800"/>
                  <a:ext cx="277705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8696" r="-4348" b="-130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EFD282E2-7B53-7447-ACB1-265BF150F59F}"/>
                    </a:ext>
                  </a:extLst>
                </p:cNvPr>
                <p:cNvSpPr txBox="1"/>
                <p:nvPr/>
              </p:nvSpPr>
              <p:spPr>
                <a:xfrm>
                  <a:off x="8022774" y="5486400"/>
                  <a:ext cx="28302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b="0" dirty="0"/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EFD282E2-7B53-7447-ACB1-265BF150F59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22774" y="5486400"/>
                  <a:ext cx="283026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13636" r="-4545" b="-130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9443C263-81D3-1C4A-BE39-28A8803EF67C}"/>
                    </a:ext>
                  </a:extLst>
                </p:cNvPr>
                <p:cNvSpPr txBox="1"/>
                <p:nvPr/>
              </p:nvSpPr>
              <p:spPr>
                <a:xfrm>
                  <a:off x="8172484" y="4059386"/>
                  <a:ext cx="28302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b="0" dirty="0"/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9443C263-81D3-1C4A-BE39-28A8803EF6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72484" y="4059386"/>
                  <a:ext cx="283026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13636" r="-4545" b="-90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9E129255-D4AB-244C-88E7-D3D4FBF48DCF}"/>
                    </a:ext>
                  </a:extLst>
                </p:cNvPr>
                <p:cNvSpPr txBox="1"/>
                <p:nvPr/>
              </p:nvSpPr>
              <p:spPr>
                <a:xfrm>
                  <a:off x="9412677" y="6200001"/>
                  <a:ext cx="27315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b="0" dirty="0"/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9E129255-D4AB-244C-88E7-D3D4FBF48D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12677" y="6200001"/>
                  <a:ext cx="273152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4348" r="-4348" b="-1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EEF1F0F3-4E20-4D44-80D9-E7BA7FB641BD}"/>
                    </a:ext>
                  </a:extLst>
                </p:cNvPr>
                <p:cNvSpPr txBox="1"/>
                <p:nvPr/>
              </p:nvSpPr>
              <p:spPr>
                <a:xfrm>
                  <a:off x="9796790" y="4700295"/>
                  <a:ext cx="26731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b="0" dirty="0"/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EEF1F0F3-4E20-4D44-80D9-E7BA7FB641B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96790" y="4700295"/>
                  <a:ext cx="267316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9091" r="-4545" b="-130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8A0B9082-7260-7F4D-A07A-1373A385A877}"/>
                    </a:ext>
                  </a:extLst>
                </p:cNvPr>
                <p:cNvSpPr txBox="1"/>
                <p:nvPr/>
              </p:nvSpPr>
              <p:spPr>
                <a:xfrm>
                  <a:off x="8656328" y="4085311"/>
                  <a:ext cx="26199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b="0" dirty="0"/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8A0B9082-7260-7F4D-A07A-1373A385A8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56328" y="4085311"/>
                  <a:ext cx="261995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9091" r="-4545" b="-869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2E396853-4886-D644-8002-A7D0CA42ED51}"/>
                    </a:ext>
                  </a:extLst>
                </p:cNvPr>
                <p:cNvSpPr txBox="1"/>
                <p:nvPr/>
              </p:nvSpPr>
              <p:spPr>
                <a:xfrm>
                  <a:off x="8662693" y="5876254"/>
                  <a:ext cx="26731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b="0" dirty="0"/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2E396853-4886-D644-8002-A7D0CA42ED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62693" y="5876254"/>
                  <a:ext cx="267317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4545" r="-4545" b="-130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2DCC7D35-C542-3F41-8FCB-EB815D4C1218}"/>
                    </a:ext>
                  </a:extLst>
                </p:cNvPr>
                <p:cNvSpPr txBox="1"/>
                <p:nvPr/>
              </p:nvSpPr>
              <p:spPr>
                <a:xfrm>
                  <a:off x="8070673" y="4728096"/>
                  <a:ext cx="26731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b="0" dirty="0"/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2DCC7D35-C542-3F41-8FCB-EB815D4C12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70673" y="4728096"/>
                  <a:ext cx="267317" cy="276999"/>
                </a:xfrm>
                <a:prstGeom prst="rect">
                  <a:avLst/>
                </a:prstGeom>
                <a:blipFill>
                  <a:blip r:embed="rId11"/>
                  <a:stretch>
                    <a:fillRect l="-13636" b="-1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BFA6F35A-8DE9-E34A-A10F-F6ECFE7E2B99}"/>
                    </a:ext>
                  </a:extLst>
                </p:cNvPr>
                <p:cNvSpPr txBox="1"/>
                <p:nvPr/>
              </p:nvSpPr>
              <p:spPr>
                <a:xfrm>
                  <a:off x="9907287" y="5839788"/>
                  <a:ext cx="26731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b="0" dirty="0"/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BFA6F35A-8DE9-E34A-A10F-F6ECFE7E2B9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07287" y="5839788"/>
                  <a:ext cx="267317" cy="276999"/>
                </a:xfrm>
                <a:prstGeom prst="rect">
                  <a:avLst/>
                </a:prstGeom>
                <a:blipFill>
                  <a:blip r:embed="rId12"/>
                  <a:stretch>
                    <a:fillRect l="-9091" r="-4545" b="-130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8CACF67D-7EF2-F148-8EE7-1235B1CAEE8D}"/>
                </a:ext>
              </a:extLst>
            </p:cNvPr>
            <p:cNvSpPr/>
            <p:nvPr/>
          </p:nvSpPr>
          <p:spPr>
            <a:xfrm>
              <a:off x="10210800" y="5486400"/>
              <a:ext cx="137160" cy="13716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88692A7C-8D75-A943-A030-5EE7A72E1F14}"/>
                </a:ext>
              </a:extLst>
            </p:cNvPr>
            <p:cNvSpPr/>
            <p:nvPr/>
          </p:nvSpPr>
          <p:spPr>
            <a:xfrm>
              <a:off x="9067800" y="4358640"/>
              <a:ext cx="137160" cy="13716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F2A65D7E-9474-8B45-9FBC-DD9438C02080}"/>
                </a:ext>
              </a:extLst>
            </p:cNvPr>
            <p:cNvSpPr/>
            <p:nvPr/>
          </p:nvSpPr>
          <p:spPr>
            <a:xfrm>
              <a:off x="9376542" y="6096000"/>
              <a:ext cx="137160" cy="13716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0750E6C3-530C-5445-9E63-AE31F22B4ADE}"/>
                </a:ext>
              </a:extLst>
            </p:cNvPr>
            <p:cNvSpPr/>
            <p:nvPr/>
          </p:nvSpPr>
          <p:spPr>
            <a:xfrm>
              <a:off x="8321922" y="5562600"/>
              <a:ext cx="137160" cy="13716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AC9B72F6-C943-EE4A-9A8D-8345DDA260A6}"/>
                </a:ext>
              </a:extLst>
            </p:cNvPr>
            <p:cNvSpPr/>
            <p:nvPr/>
          </p:nvSpPr>
          <p:spPr>
            <a:xfrm>
              <a:off x="8397240" y="4343400"/>
              <a:ext cx="137160" cy="13716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2776860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D4F2A4E-AB5A-504F-9A96-6CA98BD43E62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657986" y="1205309"/>
                <a:ext cx="10876027" cy="3863576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even–odd rule algorithm</a:t>
                </a:r>
              </a:p>
              <a:p>
                <a:pPr lvl="1"/>
                <a:r>
                  <a:rPr lang="en-US" dirty="0"/>
                  <a:t>If a point 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moves along a ray from infinity to 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If it crosses the boundary of a polygon, possibly several times, then it alternately goes from the outside to inside to outside</a:t>
                </a:r>
              </a:p>
              <a:p>
                <a:pPr lvl="1"/>
                <a:r>
                  <a:rPr lang="en-US" dirty="0"/>
                  <a:t>After every two "border crossings" the moving point goes outside.</a:t>
                </a:r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This observation may be </a:t>
                </a:r>
                <a:br>
                  <a:rPr lang="en-US" dirty="0"/>
                </a:br>
                <a:r>
                  <a:rPr lang="en-US" dirty="0"/>
                  <a:t>mathematically proved using </a:t>
                </a:r>
                <a:br>
                  <a:rPr lang="en-US" dirty="0"/>
                </a:br>
                <a:r>
                  <a:rPr lang="en-US" dirty="0"/>
                  <a:t>the Jordan curve theorem.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D4F2A4E-AB5A-504F-9A96-6CA98BD43E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657986" y="1205309"/>
                <a:ext cx="10876027" cy="3863576"/>
              </a:xfrm>
              <a:blipFill>
                <a:blip r:embed="rId2"/>
                <a:stretch>
                  <a:fillRect l="-1284" t="-3607" b="-36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9673878-63B3-BA43-820E-35CD2A0F3103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4EE3DB3-7E77-D142-B450-903DE95F82E0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altLang="zh-TW" dirty="0"/>
              <a:t>Point inside polygon</a:t>
            </a:r>
            <a:endParaRPr lang="en-US" dirty="0"/>
          </a:p>
        </p:txBody>
      </p:sp>
      <p:sp>
        <p:nvSpPr>
          <p:cNvPr id="46084" name="Slide Number Placeholder 3">
            <a:extLst>
              <a:ext uri="{FF2B5EF4-FFF2-40B4-BE49-F238E27FC236}">
                <a16:creationId xmlns:a16="http://schemas.microsoft.com/office/drawing/2014/main" id="{7B04ED0B-FAD3-5040-A0E3-9613E048265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11176000" y="1588"/>
            <a:ext cx="1016000" cy="366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94EFD955-AEB1-5947-B0A4-4C116234A28D}" type="slidenum">
              <a:rPr kumimoji="0" lang="zh-TW" altLang="en-US">
                <a:solidFill>
                  <a:srgbClr val="FFFFFF"/>
                </a:solidFill>
                <a:ea typeface="微軟正黑體" panose="020B0604030504040204" pitchFamily="34" charset="-120"/>
              </a:rPr>
              <a:pPr eaLnBrk="1" hangingPunct="1"/>
              <a:t>50</a:t>
            </a:fld>
            <a:endParaRPr kumimoji="0" lang="zh-TW" altLang="en-US">
              <a:solidFill>
                <a:srgbClr val="FFFFFF"/>
              </a:solidFill>
              <a:ea typeface="微軟正黑體" panose="020B0604030504040204" pitchFamily="34" charset="-120"/>
            </a:endParaRPr>
          </a:p>
        </p:txBody>
      </p:sp>
      <p:grpSp>
        <p:nvGrpSpPr>
          <p:cNvPr id="46085" name="Group 36">
            <a:extLst>
              <a:ext uri="{FF2B5EF4-FFF2-40B4-BE49-F238E27FC236}">
                <a16:creationId xmlns:a16="http://schemas.microsoft.com/office/drawing/2014/main" id="{9290F8CF-E916-494C-86A7-8A1BA60EE33E}"/>
              </a:ext>
            </a:extLst>
          </p:cNvPr>
          <p:cNvGrpSpPr>
            <a:grpSpLocks/>
          </p:cNvGrpSpPr>
          <p:nvPr/>
        </p:nvGrpSpPr>
        <p:grpSpPr bwMode="auto">
          <a:xfrm>
            <a:off x="6810375" y="4000500"/>
            <a:ext cx="2857500" cy="2571750"/>
            <a:chOff x="5286380" y="4000504"/>
            <a:chExt cx="2857520" cy="2571768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7EA51EF3-14C8-C84C-94A0-5899948A2EB8}"/>
                </a:ext>
              </a:extLst>
            </p:cNvPr>
            <p:cNvCxnSpPr/>
            <p:nvPr/>
          </p:nvCxnSpPr>
          <p:spPr>
            <a:xfrm rot="10800000">
              <a:off x="5286380" y="4643447"/>
              <a:ext cx="1000132" cy="78581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4CFEDF33-BDF2-5848-97BB-734CF51E9323}"/>
                </a:ext>
              </a:extLst>
            </p:cNvPr>
            <p:cNvCxnSpPr/>
            <p:nvPr/>
          </p:nvCxnSpPr>
          <p:spPr>
            <a:xfrm rot="16200000" flipV="1">
              <a:off x="4607719" y="5322107"/>
              <a:ext cx="1928825" cy="57150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907467D-98B1-5245-9550-C9A337DC6FEC}"/>
                </a:ext>
              </a:extLst>
            </p:cNvPr>
            <p:cNvCxnSpPr/>
            <p:nvPr/>
          </p:nvCxnSpPr>
          <p:spPr>
            <a:xfrm rot="10800000" flipV="1">
              <a:off x="5857884" y="6500835"/>
              <a:ext cx="2286016" cy="714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4AB92CD-5DB2-084B-BF88-76B1F3335F52}"/>
                </a:ext>
              </a:extLst>
            </p:cNvPr>
            <p:cNvCxnSpPr/>
            <p:nvPr/>
          </p:nvCxnSpPr>
          <p:spPr>
            <a:xfrm rot="16200000" flipV="1">
              <a:off x="6572264" y="4929199"/>
              <a:ext cx="1785951" cy="135732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EF209-BB66-F344-AC4B-D4970EAE48B3}"/>
                </a:ext>
              </a:extLst>
            </p:cNvPr>
            <p:cNvCxnSpPr/>
            <p:nvPr/>
          </p:nvCxnSpPr>
          <p:spPr>
            <a:xfrm rot="10800000" flipV="1">
              <a:off x="6786579" y="4000504"/>
              <a:ext cx="1357321" cy="71438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94D3F6E-D843-5E4F-83B5-A5BFD7ECE33B}"/>
                </a:ext>
              </a:extLst>
            </p:cNvPr>
            <p:cNvCxnSpPr/>
            <p:nvPr/>
          </p:nvCxnSpPr>
          <p:spPr>
            <a:xfrm rot="10800000" flipV="1">
              <a:off x="6072199" y="4000504"/>
              <a:ext cx="2071701" cy="21431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91F311FB-1B6B-D840-89C1-27D59C6A1FF8}"/>
                </a:ext>
              </a:extLst>
            </p:cNvPr>
            <p:cNvCxnSpPr/>
            <p:nvPr/>
          </p:nvCxnSpPr>
          <p:spPr>
            <a:xfrm rot="16200000" flipV="1">
              <a:off x="5572132" y="4714885"/>
              <a:ext cx="1214445" cy="2143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Oval 24">
            <a:extLst>
              <a:ext uri="{FF2B5EF4-FFF2-40B4-BE49-F238E27FC236}">
                <a16:creationId xmlns:a16="http://schemas.microsoft.com/office/drawing/2014/main" id="{337BC5A9-815E-EB47-8E73-2B3FFB3080AB}"/>
              </a:ext>
            </a:extLst>
          </p:cNvPr>
          <p:cNvSpPr/>
          <p:nvPr/>
        </p:nvSpPr>
        <p:spPr>
          <a:xfrm>
            <a:off x="8096251" y="5072064"/>
            <a:ext cx="142875" cy="1428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3F7E0D7-621B-1846-A3F4-A264D14073E4}"/>
              </a:ext>
            </a:extLst>
          </p:cNvPr>
          <p:cNvSpPr/>
          <p:nvPr/>
        </p:nvSpPr>
        <p:spPr>
          <a:xfrm>
            <a:off x="6524626" y="6215064"/>
            <a:ext cx="142875" cy="1428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  <p:grpSp>
        <p:nvGrpSpPr>
          <p:cNvPr id="4" name="Group 39">
            <a:extLst>
              <a:ext uri="{FF2B5EF4-FFF2-40B4-BE49-F238E27FC236}">
                <a16:creationId xmlns:a16="http://schemas.microsoft.com/office/drawing/2014/main" id="{740275F7-9061-F148-9556-0CFBE36D2B34}"/>
              </a:ext>
            </a:extLst>
          </p:cNvPr>
          <p:cNvGrpSpPr>
            <a:grpSpLocks/>
          </p:cNvGrpSpPr>
          <p:nvPr/>
        </p:nvGrpSpPr>
        <p:grpSpPr bwMode="auto">
          <a:xfrm>
            <a:off x="3667125" y="5143500"/>
            <a:ext cx="6000750" cy="1092200"/>
            <a:chOff x="2143108" y="5143512"/>
            <a:chExt cx="6000791" cy="1092495"/>
          </a:xfrm>
        </p:grpSpPr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EAB81EEE-D74B-1A42-9F36-DE0076DC2AED}"/>
                </a:ext>
              </a:extLst>
            </p:cNvPr>
            <p:cNvCxnSpPr>
              <a:stCxn id="25" idx="2"/>
            </p:cNvCxnSpPr>
            <p:nvPr/>
          </p:nvCxnSpPr>
          <p:spPr>
            <a:xfrm rot="10800000">
              <a:off x="2143108" y="5143512"/>
              <a:ext cx="4429155" cy="158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2A0D1D63-58EB-2840-B8C3-3FB64B7A780D}"/>
                </a:ext>
              </a:extLst>
            </p:cNvPr>
            <p:cNvCxnSpPr>
              <a:stCxn id="31" idx="7"/>
            </p:cNvCxnSpPr>
            <p:nvPr/>
          </p:nvCxnSpPr>
          <p:spPr>
            <a:xfrm rot="5400000" flipH="1" flipV="1">
              <a:off x="6087135" y="4179243"/>
              <a:ext cx="1092495" cy="302103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38">
            <a:extLst>
              <a:ext uri="{FF2B5EF4-FFF2-40B4-BE49-F238E27FC236}">
                <a16:creationId xmlns:a16="http://schemas.microsoft.com/office/drawing/2014/main" id="{B2174F05-CE56-FC4E-801D-50E9014979FE}"/>
              </a:ext>
            </a:extLst>
          </p:cNvPr>
          <p:cNvGrpSpPr>
            <a:grpSpLocks/>
          </p:cNvGrpSpPr>
          <p:nvPr/>
        </p:nvGrpSpPr>
        <p:grpSpPr bwMode="auto">
          <a:xfrm>
            <a:off x="6881814" y="5072064"/>
            <a:ext cx="2071687" cy="1000125"/>
            <a:chOff x="5357818" y="5072074"/>
            <a:chExt cx="2071701" cy="1000131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50E55413-6995-814E-A754-005A5FB4D668}"/>
                </a:ext>
              </a:extLst>
            </p:cNvPr>
            <p:cNvSpPr/>
            <p:nvPr/>
          </p:nvSpPr>
          <p:spPr>
            <a:xfrm>
              <a:off x="5857883" y="5072074"/>
              <a:ext cx="142876" cy="14287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DA03EE1C-ACED-C749-A6A3-BE6C78474EFB}"/>
                </a:ext>
              </a:extLst>
            </p:cNvPr>
            <p:cNvSpPr/>
            <p:nvPr/>
          </p:nvSpPr>
          <p:spPr>
            <a:xfrm>
              <a:off x="6143635" y="5072074"/>
              <a:ext cx="142876" cy="14287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C77FE7F1-CD23-B34D-9171-A5EECBFA006E}"/>
                </a:ext>
              </a:extLst>
            </p:cNvPr>
            <p:cNvSpPr/>
            <p:nvPr/>
          </p:nvSpPr>
          <p:spPr>
            <a:xfrm>
              <a:off x="5357818" y="5072074"/>
              <a:ext cx="142876" cy="14287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6B2DFD9F-31BB-AC4D-89E6-CF3DD14114B7}"/>
                </a:ext>
              </a:extLst>
            </p:cNvPr>
            <p:cNvSpPr/>
            <p:nvPr/>
          </p:nvSpPr>
          <p:spPr>
            <a:xfrm>
              <a:off x="5643570" y="5929329"/>
              <a:ext cx="142876" cy="14287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16B3A86E-A091-B549-98BE-2E2E0C9D77AD}"/>
                </a:ext>
              </a:extLst>
            </p:cNvPr>
            <p:cNvSpPr/>
            <p:nvPr/>
          </p:nvSpPr>
          <p:spPr>
            <a:xfrm>
              <a:off x="7286643" y="5357826"/>
              <a:ext cx="142876" cy="14287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67188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Content Placeholder 2">
            <a:extLst>
              <a:ext uri="{FF2B5EF4-FFF2-40B4-BE49-F238E27FC236}">
                <a16:creationId xmlns:a16="http://schemas.microsoft.com/office/drawing/2014/main" id="{D1053328-EEFB-0E44-9F68-77FC823918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57986" y="1205309"/>
            <a:ext cx="10876027" cy="5331222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altLang="zh-TW" dirty="0"/>
              <a:t>Problematic cases: Degenerate intersections</a:t>
            </a:r>
          </a:p>
          <a:p>
            <a:pPr eaLnBrk="1" hangingPunct="1"/>
            <a:endParaRPr lang="en-US" altLang="zh-TW" dirty="0"/>
          </a:p>
          <a:p>
            <a:pPr eaLnBrk="1" hangingPunct="1"/>
            <a:endParaRPr lang="en-US" altLang="zh-TW" dirty="0"/>
          </a:p>
          <a:p>
            <a:pPr eaLnBrk="1" hangingPunct="1"/>
            <a:endParaRPr lang="en-US" altLang="zh-TW" dirty="0"/>
          </a:p>
          <a:p>
            <a:pPr eaLnBrk="1" hangingPunct="1"/>
            <a:endParaRPr lang="en-US" altLang="zh-TW" dirty="0"/>
          </a:p>
          <a:p>
            <a:pPr eaLnBrk="1" hangingPunct="1"/>
            <a:endParaRPr lang="en-US" altLang="zh-TW" dirty="0"/>
          </a:p>
          <a:p>
            <a:pPr eaLnBrk="1" hangingPunct="1"/>
            <a:endParaRPr lang="en-US" altLang="zh-TW" dirty="0"/>
          </a:p>
          <a:p>
            <a:pPr eaLnBrk="1" hangingPunct="1"/>
            <a:endParaRPr lang="en-US" altLang="zh-TW" dirty="0"/>
          </a:p>
          <a:p>
            <a:r>
              <a:rPr lang="en-US" altLang="zh-TW" dirty="0"/>
              <a:t>Solution: Pick a random direction (i.e. random slope). If the ray hits a vertex of the polygon, pick a new direction. Repeat.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E2A2E8-56B8-4A49-A8B7-576EEACBDA80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94C86F8-147A-2C44-A2C1-DF42258E0054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altLang="zh-TW" dirty="0"/>
              <a:t>Point inside polygon</a:t>
            </a:r>
            <a:endParaRPr lang="en-US" dirty="0"/>
          </a:p>
        </p:txBody>
      </p:sp>
      <p:sp>
        <p:nvSpPr>
          <p:cNvPr id="47108" name="Slide Number Placeholder 3">
            <a:extLst>
              <a:ext uri="{FF2B5EF4-FFF2-40B4-BE49-F238E27FC236}">
                <a16:creationId xmlns:a16="http://schemas.microsoft.com/office/drawing/2014/main" id="{BB45198E-7CDD-6841-9952-CC087276A6E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11176000" y="1588"/>
            <a:ext cx="1016000" cy="366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D99641F6-FEBD-A74C-B22C-9441C520D10C}" type="slidenum">
              <a:rPr kumimoji="0" lang="zh-TW" altLang="en-US">
                <a:solidFill>
                  <a:srgbClr val="FFFFFF"/>
                </a:solidFill>
                <a:ea typeface="微軟正黑體" panose="020B0604030504040204" pitchFamily="34" charset="-120"/>
              </a:rPr>
              <a:pPr eaLnBrk="1" hangingPunct="1"/>
              <a:t>51</a:t>
            </a:fld>
            <a:endParaRPr kumimoji="0" lang="zh-TW" altLang="en-US">
              <a:solidFill>
                <a:srgbClr val="FFFFFF"/>
              </a:solidFill>
              <a:ea typeface="微軟正黑體" panose="020B0604030504040204" pitchFamily="34" charset="-120"/>
            </a:endParaRPr>
          </a:p>
        </p:txBody>
      </p:sp>
      <p:grpSp>
        <p:nvGrpSpPr>
          <p:cNvPr id="2" name="Group 32">
            <a:extLst>
              <a:ext uri="{FF2B5EF4-FFF2-40B4-BE49-F238E27FC236}">
                <a16:creationId xmlns:a16="http://schemas.microsoft.com/office/drawing/2014/main" id="{A82B7F81-4890-B346-812F-5227A933F250}"/>
              </a:ext>
            </a:extLst>
          </p:cNvPr>
          <p:cNvGrpSpPr>
            <a:grpSpLocks/>
          </p:cNvGrpSpPr>
          <p:nvPr/>
        </p:nvGrpSpPr>
        <p:grpSpPr bwMode="auto">
          <a:xfrm>
            <a:off x="2238376" y="2305049"/>
            <a:ext cx="3571875" cy="2571750"/>
            <a:chOff x="4572000" y="4000504"/>
            <a:chExt cx="3571900" cy="2571768"/>
          </a:xfrm>
        </p:grpSpPr>
        <p:grpSp>
          <p:nvGrpSpPr>
            <p:cNvPr id="47121" name="Group 4">
              <a:extLst>
                <a:ext uri="{FF2B5EF4-FFF2-40B4-BE49-F238E27FC236}">
                  <a16:creationId xmlns:a16="http://schemas.microsoft.com/office/drawing/2014/main" id="{164A1245-4A0E-FF4E-951E-0E7CA20F264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86380" y="4000504"/>
              <a:ext cx="2857520" cy="2571768"/>
              <a:chOff x="5286380" y="4000504"/>
              <a:chExt cx="2857520" cy="2571768"/>
            </a:xfrm>
          </p:grpSpPr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D532DE4E-4418-7544-AB25-F7D41A866B6E}"/>
                  </a:ext>
                </a:extLst>
              </p:cNvPr>
              <p:cNvCxnSpPr/>
              <p:nvPr/>
            </p:nvCxnSpPr>
            <p:spPr>
              <a:xfrm rot="10800000">
                <a:off x="5286380" y="4643445"/>
                <a:ext cx="1000132" cy="78581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3F1EDC15-1186-9540-8460-CDC3234EA171}"/>
                  </a:ext>
                </a:extLst>
              </p:cNvPr>
              <p:cNvCxnSpPr/>
              <p:nvPr/>
            </p:nvCxnSpPr>
            <p:spPr>
              <a:xfrm rot="16200000" flipV="1">
                <a:off x="4607718" y="5322107"/>
                <a:ext cx="1928827" cy="57150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ED32CAD0-D516-954F-BE6E-DA0B7A8410CE}"/>
                  </a:ext>
                </a:extLst>
              </p:cNvPr>
              <p:cNvCxnSpPr/>
              <p:nvPr/>
            </p:nvCxnSpPr>
            <p:spPr>
              <a:xfrm rot="10800000" flipV="1">
                <a:off x="5857884" y="6500833"/>
                <a:ext cx="2286016" cy="7143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B225B3DF-9DC7-3240-AC82-F9BAE3BB69B7}"/>
                  </a:ext>
                </a:extLst>
              </p:cNvPr>
              <p:cNvCxnSpPr/>
              <p:nvPr/>
            </p:nvCxnSpPr>
            <p:spPr>
              <a:xfrm rot="16200000" flipV="1">
                <a:off x="6572264" y="4929199"/>
                <a:ext cx="1785949" cy="135732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95C0AA39-5DD9-494F-A4A4-5A9E972DE0CC}"/>
                  </a:ext>
                </a:extLst>
              </p:cNvPr>
              <p:cNvCxnSpPr/>
              <p:nvPr/>
            </p:nvCxnSpPr>
            <p:spPr>
              <a:xfrm rot="10800000" flipV="1">
                <a:off x="6786579" y="4000504"/>
                <a:ext cx="1357321" cy="71438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C5F6DE4C-BDB2-D540-BEF4-1F201253A83A}"/>
                  </a:ext>
                </a:extLst>
              </p:cNvPr>
              <p:cNvCxnSpPr/>
              <p:nvPr/>
            </p:nvCxnSpPr>
            <p:spPr>
              <a:xfrm rot="10800000" flipV="1">
                <a:off x="6072199" y="4000504"/>
                <a:ext cx="2071701" cy="21431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A64FF903-203A-0347-8FC8-57A33C59A440}"/>
                  </a:ext>
                </a:extLst>
              </p:cNvPr>
              <p:cNvCxnSpPr/>
              <p:nvPr/>
            </p:nvCxnSpPr>
            <p:spPr>
              <a:xfrm rot="16200000" flipV="1">
                <a:off x="5572132" y="4714884"/>
                <a:ext cx="1214447" cy="21431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24A43BC-726E-FB48-8D1D-865E37E5672D}"/>
                </a:ext>
              </a:extLst>
            </p:cNvPr>
            <p:cNvSpPr/>
            <p:nvPr/>
          </p:nvSpPr>
          <p:spPr>
            <a:xfrm>
              <a:off x="6572264" y="5072073"/>
              <a:ext cx="142876" cy="1428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D9F58EE2-3527-C84C-96E9-4B0428870754}"/>
                </a:ext>
              </a:extLst>
            </p:cNvPr>
            <p:cNvCxnSpPr/>
            <p:nvPr/>
          </p:nvCxnSpPr>
          <p:spPr>
            <a:xfrm rot="10800000">
              <a:off x="4572000" y="4357693"/>
              <a:ext cx="2000264" cy="78740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DCCE058-9811-3E46-A98D-5C6D0644472B}"/>
                </a:ext>
              </a:extLst>
            </p:cNvPr>
            <p:cNvSpPr/>
            <p:nvPr/>
          </p:nvSpPr>
          <p:spPr>
            <a:xfrm>
              <a:off x="5214943" y="4572008"/>
              <a:ext cx="142876" cy="14287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BAA80DB-8059-C544-B78F-3EEC3F8F6CFE}"/>
                </a:ext>
              </a:extLst>
            </p:cNvPr>
            <p:cNvSpPr/>
            <p:nvPr/>
          </p:nvSpPr>
          <p:spPr>
            <a:xfrm>
              <a:off x="6143636" y="4929197"/>
              <a:ext cx="142876" cy="14287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/>
            </a:p>
          </p:txBody>
        </p:sp>
      </p:grpSp>
      <p:grpSp>
        <p:nvGrpSpPr>
          <p:cNvPr id="4" name="Group 33">
            <a:extLst>
              <a:ext uri="{FF2B5EF4-FFF2-40B4-BE49-F238E27FC236}">
                <a16:creationId xmlns:a16="http://schemas.microsoft.com/office/drawing/2014/main" id="{47BDABA6-8905-CA4D-AF13-567C619E5926}"/>
              </a:ext>
            </a:extLst>
          </p:cNvPr>
          <p:cNvGrpSpPr>
            <a:grpSpLocks/>
          </p:cNvGrpSpPr>
          <p:nvPr/>
        </p:nvGrpSpPr>
        <p:grpSpPr bwMode="auto">
          <a:xfrm>
            <a:off x="6810375" y="1804987"/>
            <a:ext cx="2857500" cy="3071813"/>
            <a:chOff x="1214414" y="3429000"/>
            <a:chExt cx="2857520" cy="3071834"/>
          </a:xfrm>
        </p:grpSpPr>
        <p:grpSp>
          <p:nvGrpSpPr>
            <p:cNvPr id="47111" name="Group 18">
              <a:extLst>
                <a:ext uri="{FF2B5EF4-FFF2-40B4-BE49-F238E27FC236}">
                  <a16:creationId xmlns:a16="http://schemas.microsoft.com/office/drawing/2014/main" id="{DCE50C75-7CA1-B446-A095-B709DE019B3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14414" y="3929066"/>
              <a:ext cx="2857520" cy="2571768"/>
              <a:chOff x="5286380" y="4000504"/>
              <a:chExt cx="2857520" cy="2571768"/>
            </a:xfrm>
          </p:grpSpPr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C81B4014-F1FC-8349-8E07-3637BC5D991C}"/>
                  </a:ext>
                </a:extLst>
              </p:cNvPr>
              <p:cNvCxnSpPr/>
              <p:nvPr/>
            </p:nvCxnSpPr>
            <p:spPr>
              <a:xfrm rot="10800000">
                <a:off x="5286380" y="4643445"/>
                <a:ext cx="1000132" cy="78581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E1F0F7EC-CD3F-1449-8367-E644AAED1A9C}"/>
                  </a:ext>
                </a:extLst>
              </p:cNvPr>
              <p:cNvCxnSpPr/>
              <p:nvPr/>
            </p:nvCxnSpPr>
            <p:spPr>
              <a:xfrm rot="16200000" flipV="1">
                <a:off x="4607718" y="5322107"/>
                <a:ext cx="1928827" cy="57150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867C830D-DDE7-CD4F-85F4-F8FE3C3A9C08}"/>
                  </a:ext>
                </a:extLst>
              </p:cNvPr>
              <p:cNvCxnSpPr/>
              <p:nvPr/>
            </p:nvCxnSpPr>
            <p:spPr>
              <a:xfrm rot="10800000" flipV="1">
                <a:off x="5857884" y="6500833"/>
                <a:ext cx="2286016" cy="7143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C65B64FB-6EE0-EB46-ACB6-ACA7C2B6FA79}"/>
                  </a:ext>
                </a:extLst>
              </p:cNvPr>
              <p:cNvCxnSpPr/>
              <p:nvPr/>
            </p:nvCxnSpPr>
            <p:spPr>
              <a:xfrm rot="16200000" flipV="1">
                <a:off x="6572264" y="4929199"/>
                <a:ext cx="1785949" cy="135732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13F6256C-E741-2F42-B1C3-7E9AAC1164AF}"/>
                  </a:ext>
                </a:extLst>
              </p:cNvPr>
              <p:cNvCxnSpPr/>
              <p:nvPr/>
            </p:nvCxnSpPr>
            <p:spPr>
              <a:xfrm rot="10800000" flipV="1">
                <a:off x="6786579" y="4000504"/>
                <a:ext cx="1357321" cy="71438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849D467A-5C06-BB44-AAE9-6D50F106016C}"/>
                  </a:ext>
                </a:extLst>
              </p:cNvPr>
              <p:cNvCxnSpPr/>
              <p:nvPr/>
            </p:nvCxnSpPr>
            <p:spPr>
              <a:xfrm rot="10800000" flipV="1">
                <a:off x="6072199" y="4000504"/>
                <a:ext cx="2071701" cy="21431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4CE798D1-24FE-5743-9CF2-81EEE1066B94}"/>
                  </a:ext>
                </a:extLst>
              </p:cNvPr>
              <p:cNvCxnSpPr/>
              <p:nvPr/>
            </p:nvCxnSpPr>
            <p:spPr>
              <a:xfrm rot="16200000" flipV="1">
                <a:off x="5572132" y="4714884"/>
                <a:ext cx="1214447" cy="21431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A0ECDE4-F2E5-6F44-88BD-24ED0FF3BC83}"/>
                </a:ext>
              </a:extLst>
            </p:cNvPr>
            <p:cNvSpPr/>
            <p:nvPr/>
          </p:nvSpPr>
          <p:spPr>
            <a:xfrm>
              <a:off x="2214546" y="5786454"/>
              <a:ext cx="142876" cy="1428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/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27C63859-549F-D144-BFB1-E5A494798CB9}"/>
                </a:ext>
              </a:extLst>
            </p:cNvPr>
            <p:cNvCxnSpPr>
              <a:stCxn id="27" idx="0"/>
            </p:cNvCxnSpPr>
            <p:nvPr/>
          </p:nvCxnSpPr>
          <p:spPr>
            <a:xfrm rot="16200000" flipV="1">
              <a:off x="892944" y="4393413"/>
              <a:ext cx="2357454" cy="42862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53317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Content Placeholder 2">
            <a:extLst>
              <a:ext uri="{FF2B5EF4-FFF2-40B4-BE49-F238E27FC236}">
                <a16:creationId xmlns:a16="http://schemas.microsoft.com/office/drawing/2014/main" id="{60637112-FB73-BC4C-9002-23A9A07242F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Solution: Pick a random direction (i.e. random slope). If the ray hits a vertex of the polygon, pick a new direction. Repeat.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7DBC945-2E16-CB4D-A067-4AA2B2625D94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A3F9D-3FE7-1145-8348-BAFEA5826BA6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altLang="zh-TW" dirty="0"/>
              <a:t>Point inside polygon</a:t>
            </a:r>
            <a:endParaRPr lang="en-US" dirty="0"/>
          </a:p>
        </p:txBody>
      </p:sp>
      <p:sp>
        <p:nvSpPr>
          <p:cNvPr id="48132" name="Slide Number Placeholder 3">
            <a:extLst>
              <a:ext uri="{FF2B5EF4-FFF2-40B4-BE49-F238E27FC236}">
                <a16:creationId xmlns:a16="http://schemas.microsoft.com/office/drawing/2014/main" id="{2D7AB3BC-AB98-E24C-9394-8489D392038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11176000" y="1588"/>
            <a:ext cx="1016000" cy="366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6744D416-8659-B844-9873-7DFC49B322A1}" type="slidenum">
              <a:rPr kumimoji="0" lang="zh-TW" altLang="en-US">
                <a:solidFill>
                  <a:srgbClr val="FFFFFF"/>
                </a:solidFill>
                <a:ea typeface="微軟正黑體" panose="020B0604030504040204" pitchFamily="34" charset="-120"/>
              </a:rPr>
              <a:pPr eaLnBrk="1" hangingPunct="1"/>
              <a:t>52</a:t>
            </a:fld>
            <a:endParaRPr kumimoji="0" lang="zh-TW" altLang="en-US">
              <a:solidFill>
                <a:srgbClr val="FFFFFF"/>
              </a:solidFill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68580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Definition: The diagonal of a polygon is a line segment linking two non-adjacent vertices, interior to the polygon, and not blocked by portion of polygon’s boundary</a:t>
                </a:r>
              </a:p>
              <a:p>
                <a:endParaRPr lang="en-US" dirty="0"/>
              </a:p>
              <a:p>
                <a:r>
                  <a:rPr lang="en-US" dirty="0"/>
                  <a:t>Lemma: The segment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is a diagonal of P </a:t>
                </a:r>
                <a:r>
                  <a:rPr lang="en-US" dirty="0" err="1"/>
                  <a:t>iff</a:t>
                </a:r>
                <a:endParaRPr lang="en-US" dirty="0"/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/>
                  <a:t>For all edges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that are not incident to either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𝑜𝑟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, s and e do not intersect: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=∅;</m:t>
                    </m:r>
                  </m:oMath>
                </a14:m>
                <a:endParaRPr lang="en-US" dirty="0"/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/>
                  <a:t>s is internal to P in neighborhood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517" r="-1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EBCAFC-3748-6A4A-AED5-212AC9CE1C89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1C2C5C9D-539D-B846-ABAB-F8B7CC7E2FBA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/>
              <a:t>Diagonals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143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7986" y="1205309"/>
            <a:ext cx="10876027" cy="2313991"/>
          </a:xfrm>
        </p:spPr>
        <p:txBody>
          <a:bodyPr/>
          <a:lstStyle/>
          <a:p>
            <a:r>
              <a:rPr lang="en-US" dirty="0"/>
              <a:t>Definition: The diagonal of a polygon is a line segment linking two non-adjacent vertices, interior to the polygon, and not blocked by portion of polygon’s boundary</a:t>
            </a:r>
          </a:p>
        </p:txBody>
      </p:sp>
      <p:sp>
        <p:nvSpPr>
          <p:cNvPr id="38" name="Content Placeholder 37">
            <a:extLst>
              <a:ext uri="{FF2B5EF4-FFF2-40B4-BE49-F238E27FC236}">
                <a16:creationId xmlns:a16="http://schemas.microsoft.com/office/drawing/2014/main" id="{E024632E-89BF-7B42-9E0D-4419407E8D0C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1C2C5C9D-539D-B846-ABAB-F8B7CC7E2FBA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/>
              <a:t>Diagonals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4D5D01C1-9755-BA4E-9C42-811889CA2C24}"/>
              </a:ext>
            </a:extLst>
          </p:cNvPr>
          <p:cNvSpPr/>
          <p:nvPr/>
        </p:nvSpPr>
        <p:spPr>
          <a:xfrm>
            <a:off x="4648200" y="3883632"/>
            <a:ext cx="3225229" cy="2288567"/>
          </a:xfrm>
          <a:custGeom>
            <a:avLst/>
            <a:gdLst>
              <a:gd name="connsiteX0" fmla="*/ 863029 w 1859622"/>
              <a:gd name="connsiteY0" fmla="*/ 0 h 1695236"/>
              <a:gd name="connsiteX1" fmla="*/ 0 w 1859622"/>
              <a:gd name="connsiteY1" fmla="*/ 842481 h 1695236"/>
              <a:gd name="connsiteX2" fmla="*/ 945222 w 1859622"/>
              <a:gd name="connsiteY2" fmla="*/ 1695236 h 1695236"/>
              <a:gd name="connsiteX3" fmla="*/ 1859622 w 1859622"/>
              <a:gd name="connsiteY3" fmla="*/ 934948 h 1695236"/>
              <a:gd name="connsiteX4" fmla="*/ 1397285 w 1859622"/>
              <a:gd name="connsiteY4" fmla="*/ 41096 h 1695236"/>
              <a:gd name="connsiteX5" fmla="*/ 873303 w 1859622"/>
              <a:gd name="connsiteY5" fmla="*/ 51371 h 1695236"/>
              <a:gd name="connsiteX6" fmla="*/ 863029 w 1859622"/>
              <a:gd name="connsiteY6" fmla="*/ 0 h 1695236"/>
              <a:gd name="connsiteX0" fmla="*/ 863029 w 1859622"/>
              <a:gd name="connsiteY0" fmla="*/ 0 h 1695236"/>
              <a:gd name="connsiteX1" fmla="*/ 0 w 1859622"/>
              <a:gd name="connsiteY1" fmla="*/ 842481 h 1695236"/>
              <a:gd name="connsiteX2" fmla="*/ 945222 w 1859622"/>
              <a:gd name="connsiteY2" fmla="*/ 1695236 h 1695236"/>
              <a:gd name="connsiteX3" fmla="*/ 1859622 w 1859622"/>
              <a:gd name="connsiteY3" fmla="*/ 934948 h 1695236"/>
              <a:gd name="connsiteX4" fmla="*/ 1397285 w 1859622"/>
              <a:gd name="connsiteY4" fmla="*/ 41096 h 1695236"/>
              <a:gd name="connsiteX5" fmla="*/ 863029 w 1859622"/>
              <a:gd name="connsiteY5" fmla="*/ 0 h 1695236"/>
              <a:gd name="connsiteX0" fmla="*/ 349321 w 1859622"/>
              <a:gd name="connsiteY0" fmla="*/ 184936 h 1654140"/>
              <a:gd name="connsiteX1" fmla="*/ 0 w 1859622"/>
              <a:gd name="connsiteY1" fmla="*/ 801385 h 1654140"/>
              <a:gd name="connsiteX2" fmla="*/ 945222 w 1859622"/>
              <a:gd name="connsiteY2" fmla="*/ 1654140 h 1654140"/>
              <a:gd name="connsiteX3" fmla="*/ 1859622 w 1859622"/>
              <a:gd name="connsiteY3" fmla="*/ 893852 h 1654140"/>
              <a:gd name="connsiteX4" fmla="*/ 1397285 w 1859622"/>
              <a:gd name="connsiteY4" fmla="*/ 0 h 1654140"/>
              <a:gd name="connsiteX5" fmla="*/ 349321 w 1859622"/>
              <a:gd name="connsiteY5" fmla="*/ 184936 h 1654140"/>
              <a:gd name="connsiteX0" fmla="*/ 349321 w 1859622"/>
              <a:gd name="connsiteY0" fmla="*/ 71920 h 1541124"/>
              <a:gd name="connsiteX1" fmla="*/ 0 w 1859622"/>
              <a:gd name="connsiteY1" fmla="*/ 688369 h 1541124"/>
              <a:gd name="connsiteX2" fmla="*/ 945222 w 1859622"/>
              <a:gd name="connsiteY2" fmla="*/ 1541124 h 1541124"/>
              <a:gd name="connsiteX3" fmla="*/ 1859622 w 1859622"/>
              <a:gd name="connsiteY3" fmla="*/ 780836 h 1541124"/>
              <a:gd name="connsiteX4" fmla="*/ 1541123 w 1859622"/>
              <a:gd name="connsiteY4" fmla="*/ 0 h 1541124"/>
              <a:gd name="connsiteX5" fmla="*/ 349321 w 1859622"/>
              <a:gd name="connsiteY5" fmla="*/ 71920 h 1541124"/>
              <a:gd name="connsiteX0" fmla="*/ 349321 w 1859622"/>
              <a:gd name="connsiteY0" fmla="*/ 1 h 1469205"/>
              <a:gd name="connsiteX1" fmla="*/ 0 w 1859622"/>
              <a:gd name="connsiteY1" fmla="*/ 616450 h 1469205"/>
              <a:gd name="connsiteX2" fmla="*/ 945222 w 1859622"/>
              <a:gd name="connsiteY2" fmla="*/ 1469205 h 1469205"/>
              <a:gd name="connsiteX3" fmla="*/ 1859622 w 1859622"/>
              <a:gd name="connsiteY3" fmla="*/ 708917 h 1469205"/>
              <a:gd name="connsiteX4" fmla="*/ 1582220 w 1859622"/>
              <a:gd name="connsiteY4" fmla="*/ 0 h 1469205"/>
              <a:gd name="connsiteX5" fmla="*/ 349321 w 1859622"/>
              <a:gd name="connsiteY5" fmla="*/ 1 h 1469205"/>
              <a:gd name="connsiteX0" fmla="*/ 503434 w 1859622"/>
              <a:gd name="connsiteY0" fmla="*/ 10275 h 1469205"/>
              <a:gd name="connsiteX1" fmla="*/ 0 w 1859622"/>
              <a:gd name="connsiteY1" fmla="*/ 616450 h 1469205"/>
              <a:gd name="connsiteX2" fmla="*/ 945222 w 1859622"/>
              <a:gd name="connsiteY2" fmla="*/ 1469205 h 1469205"/>
              <a:gd name="connsiteX3" fmla="*/ 1859622 w 1859622"/>
              <a:gd name="connsiteY3" fmla="*/ 708917 h 1469205"/>
              <a:gd name="connsiteX4" fmla="*/ 1582220 w 1859622"/>
              <a:gd name="connsiteY4" fmla="*/ 0 h 1469205"/>
              <a:gd name="connsiteX5" fmla="*/ 503434 w 1859622"/>
              <a:gd name="connsiteY5" fmla="*/ 10275 h 1469205"/>
              <a:gd name="connsiteX0" fmla="*/ 503434 w 1859622"/>
              <a:gd name="connsiteY0" fmla="*/ 0 h 1458930"/>
              <a:gd name="connsiteX1" fmla="*/ 0 w 1859622"/>
              <a:gd name="connsiteY1" fmla="*/ 606175 h 1458930"/>
              <a:gd name="connsiteX2" fmla="*/ 945222 w 1859622"/>
              <a:gd name="connsiteY2" fmla="*/ 1458930 h 1458930"/>
              <a:gd name="connsiteX3" fmla="*/ 1859622 w 1859622"/>
              <a:gd name="connsiteY3" fmla="*/ 698642 h 1458930"/>
              <a:gd name="connsiteX4" fmla="*/ 1469204 w 1859622"/>
              <a:gd name="connsiteY4" fmla="*/ 20548 h 1458930"/>
              <a:gd name="connsiteX5" fmla="*/ 503434 w 1859622"/>
              <a:gd name="connsiteY5" fmla="*/ 0 h 1458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59622" h="1458930">
                <a:moveTo>
                  <a:pt x="503434" y="0"/>
                </a:moveTo>
                <a:lnTo>
                  <a:pt x="0" y="606175"/>
                </a:lnTo>
                <a:lnTo>
                  <a:pt x="945222" y="1458930"/>
                </a:lnTo>
                <a:lnTo>
                  <a:pt x="1859622" y="698642"/>
                </a:lnTo>
                <a:lnTo>
                  <a:pt x="1469204" y="20548"/>
                </a:lnTo>
                <a:lnTo>
                  <a:pt x="503434" y="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769DCF0-4270-9949-97E7-D622F490F685}"/>
              </a:ext>
            </a:extLst>
          </p:cNvPr>
          <p:cNvCxnSpPr>
            <a:cxnSpLocks/>
            <a:stCxn id="4" idx="4"/>
            <a:endCxn id="4" idx="2"/>
          </p:cNvCxnSpPr>
          <p:nvPr/>
        </p:nvCxnSpPr>
        <p:spPr>
          <a:xfrm flipH="1">
            <a:off x="6287543" y="3915865"/>
            <a:ext cx="908766" cy="2256334"/>
          </a:xfrm>
          <a:prstGeom prst="line">
            <a:avLst/>
          </a:prstGeom>
          <a:ln w="412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1A4FF5-24E5-774B-95F0-B6E76485B1FB}"/>
              </a:ext>
            </a:extLst>
          </p:cNvPr>
          <p:cNvCxnSpPr>
            <a:cxnSpLocks/>
            <a:stCxn id="4" idx="1"/>
            <a:endCxn id="4" idx="3"/>
          </p:cNvCxnSpPr>
          <p:nvPr/>
        </p:nvCxnSpPr>
        <p:spPr>
          <a:xfrm>
            <a:off x="4648200" y="4834515"/>
            <a:ext cx="3225229" cy="145050"/>
          </a:xfrm>
          <a:prstGeom prst="line">
            <a:avLst/>
          </a:prstGeom>
          <a:ln w="412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7B06354-866A-6744-96CD-829AC4C5EC63}"/>
              </a:ext>
            </a:extLst>
          </p:cNvPr>
          <p:cNvCxnSpPr>
            <a:cxnSpLocks/>
            <a:stCxn id="4" idx="0"/>
            <a:endCxn id="4" idx="3"/>
          </p:cNvCxnSpPr>
          <p:nvPr/>
        </p:nvCxnSpPr>
        <p:spPr>
          <a:xfrm>
            <a:off x="5521329" y="3883632"/>
            <a:ext cx="2352100" cy="1095933"/>
          </a:xfrm>
          <a:prstGeom prst="line">
            <a:avLst/>
          </a:prstGeom>
          <a:ln w="412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9900F48-60DB-A843-88DA-60A088C4A95D}"/>
              </a:ext>
            </a:extLst>
          </p:cNvPr>
          <p:cNvCxnSpPr>
            <a:cxnSpLocks/>
            <a:stCxn id="4" idx="0"/>
            <a:endCxn id="4" idx="2"/>
          </p:cNvCxnSpPr>
          <p:nvPr/>
        </p:nvCxnSpPr>
        <p:spPr>
          <a:xfrm>
            <a:off x="5521329" y="3883632"/>
            <a:ext cx="766214" cy="2288567"/>
          </a:xfrm>
          <a:prstGeom prst="line">
            <a:avLst/>
          </a:prstGeom>
          <a:ln w="412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6FD8F2A-1613-084D-A092-07E361984E26}"/>
              </a:ext>
            </a:extLst>
          </p:cNvPr>
          <p:cNvCxnSpPr>
            <a:cxnSpLocks/>
            <a:stCxn id="4" idx="1"/>
            <a:endCxn id="4" idx="4"/>
          </p:cNvCxnSpPr>
          <p:nvPr/>
        </p:nvCxnSpPr>
        <p:spPr>
          <a:xfrm flipV="1">
            <a:off x="4648200" y="3915865"/>
            <a:ext cx="2548109" cy="918650"/>
          </a:xfrm>
          <a:prstGeom prst="line">
            <a:avLst/>
          </a:prstGeom>
          <a:ln w="412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4499717-2D22-424C-AAB1-C3FF74A98CE6}"/>
              </a:ext>
            </a:extLst>
          </p:cNvPr>
          <p:cNvCxnSpPr/>
          <p:nvPr/>
        </p:nvCxnSpPr>
        <p:spPr>
          <a:xfrm flipH="1" flipV="1">
            <a:off x="6730430" y="5410200"/>
            <a:ext cx="794188" cy="62006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8FDB47D7-0BEF-2A40-BE37-E7274DFAA31B}"/>
              </a:ext>
            </a:extLst>
          </p:cNvPr>
          <p:cNvSpPr txBox="1"/>
          <p:nvPr/>
        </p:nvSpPr>
        <p:spPr>
          <a:xfrm>
            <a:off x="7640908" y="5866037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Diagonal</a:t>
            </a:r>
          </a:p>
        </p:txBody>
      </p:sp>
    </p:spTree>
    <p:extLst>
      <p:ext uri="{BB962C8B-B14F-4D97-AF65-F5344CB8AC3E}">
        <p14:creationId xmlns:p14="http://schemas.microsoft.com/office/powerpoint/2010/main" val="3042348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7986" y="1205309"/>
            <a:ext cx="10876027" cy="2313991"/>
          </a:xfrm>
        </p:spPr>
        <p:txBody>
          <a:bodyPr/>
          <a:lstStyle/>
          <a:p>
            <a:r>
              <a:rPr lang="en-US" dirty="0"/>
              <a:t>Definition: The diagonal of a polygon is a line segment linking two non-adjacent vertices, interior to the polygon, and not blocked by portion of polygon’s boundary</a:t>
            </a:r>
          </a:p>
        </p:txBody>
      </p:sp>
      <p:sp>
        <p:nvSpPr>
          <p:cNvPr id="38" name="Content Placeholder 37">
            <a:extLst>
              <a:ext uri="{FF2B5EF4-FFF2-40B4-BE49-F238E27FC236}">
                <a16:creationId xmlns:a16="http://schemas.microsoft.com/office/drawing/2014/main" id="{E024632E-89BF-7B42-9E0D-4419407E8D0C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1C2C5C9D-539D-B846-ABAB-F8B7CC7E2FBA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/>
              <a:t>Diagonals</a:t>
            </a:r>
            <a:endParaRPr lang="en-US" dirty="0"/>
          </a:p>
        </p:txBody>
      </p:sp>
      <p:sp>
        <p:nvSpPr>
          <p:cNvPr id="13" name="Text Box 22">
            <a:extLst>
              <a:ext uri="{FF2B5EF4-FFF2-40B4-BE49-F238E27FC236}">
                <a16:creationId xmlns:a16="http://schemas.microsoft.com/office/drawing/2014/main" id="{2168F50D-7357-8241-9E74-29CBC87577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28859" y="4430641"/>
            <a:ext cx="3673175" cy="36933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en-US" b="1" dirty="0">
                <a:latin typeface="Arial" panose="020B0604020202020204" pitchFamily="34" charset="0"/>
              </a:rPr>
              <a:t>which are legal diagonals?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ADE0073-E281-3342-B927-6CFA8A2A7E13}"/>
              </a:ext>
            </a:extLst>
          </p:cNvPr>
          <p:cNvGrpSpPr/>
          <p:nvPr/>
        </p:nvGrpSpPr>
        <p:grpSpPr>
          <a:xfrm>
            <a:off x="3581400" y="3810000"/>
            <a:ext cx="3505200" cy="2412265"/>
            <a:chOff x="4343400" y="4064735"/>
            <a:chExt cx="2186152" cy="1513489"/>
          </a:xfrm>
        </p:grpSpPr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1742ABD1-8204-5E4A-B268-FFF2E3A29DAE}"/>
                </a:ext>
              </a:extLst>
            </p:cNvPr>
            <p:cNvSpPr/>
            <p:nvPr/>
          </p:nvSpPr>
          <p:spPr>
            <a:xfrm>
              <a:off x="4343400" y="4064735"/>
              <a:ext cx="2186152" cy="1513489"/>
            </a:xfrm>
            <a:custGeom>
              <a:avLst/>
              <a:gdLst>
                <a:gd name="connsiteX0" fmla="*/ 0 w 2186152"/>
                <a:gd name="connsiteY0" fmla="*/ 241737 h 1513489"/>
                <a:gd name="connsiteX1" fmla="*/ 21021 w 2186152"/>
                <a:gd name="connsiteY1" fmla="*/ 798786 h 1513489"/>
                <a:gd name="connsiteX2" fmla="*/ 851338 w 2186152"/>
                <a:gd name="connsiteY2" fmla="*/ 1429406 h 1513489"/>
                <a:gd name="connsiteX3" fmla="*/ 1156138 w 2186152"/>
                <a:gd name="connsiteY3" fmla="*/ 693682 h 1513489"/>
                <a:gd name="connsiteX4" fmla="*/ 2186152 w 2186152"/>
                <a:gd name="connsiteY4" fmla="*/ 1513489 h 1513489"/>
                <a:gd name="connsiteX5" fmla="*/ 1839311 w 2186152"/>
                <a:gd name="connsiteY5" fmla="*/ 294289 h 1513489"/>
                <a:gd name="connsiteX6" fmla="*/ 1608083 w 2186152"/>
                <a:gd name="connsiteY6" fmla="*/ 620110 h 1513489"/>
                <a:gd name="connsiteX7" fmla="*/ 1240221 w 2186152"/>
                <a:gd name="connsiteY7" fmla="*/ 0 h 1513489"/>
                <a:gd name="connsiteX8" fmla="*/ 409904 w 2186152"/>
                <a:gd name="connsiteY8" fmla="*/ 346841 h 1513489"/>
                <a:gd name="connsiteX9" fmla="*/ 0 w 2186152"/>
                <a:gd name="connsiteY9" fmla="*/ 241737 h 1513489"/>
                <a:gd name="connsiteX0" fmla="*/ 0 w 2186152"/>
                <a:gd name="connsiteY0" fmla="*/ 241737 h 1513489"/>
                <a:gd name="connsiteX1" fmla="*/ 21021 w 2186152"/>
                <a:gd name="connsiteY1" fmla="*/ 798786 h 1513489"/>
                <a:gd name="connsiteX2" fmla="*/ 851338 w 2186152"/>
                <a:gd name="connsiteY2" fmla="*/ 1429406 h 1513489"/>
                <a:gd name="connsiteX3" fmla="*/ 1156138 w 2186152"/>
                <a:gd name="connsiteY3" fmla="*/ 693682 h 1513489"/>
                <a:gd name="connsiteX4" fmla="*/ 2186152 w 2186152"/>
                <a:gd name="connsiteY4" fmla="*/ 1513489 h 1513489"/>
                <a:gd name="connsiteX5" fmla="*/ 1839311 w 2186152"/>
                <a:gd name="connsiteY5" fmla="*/ 294289 h 1513489"/>
                <a:gd name="connsiteX6" fmla="*/ 1616396 w 2186152"/>
                <a:gd name="connsiteY6" fmla="*/ 669987 h 1513489"/>
                <a:gd name="connsiteX7" fmla="*/ 1240221 w 2186152"/>
                <a:gd name="connsiteY7" fmla="*/ 0 h 1513489"/>
                <a:gd name="connsiteX8" fmla="*/ 409904 w 2186152"/>
                <a:gd name="connsiteY8" fmla="*/ 346841 h 1513489"/>
                <a:gd name="connsiteX9" fmla="*/ 0 w 2186152"/>
                <a:gd name="connsiteY9" fmla="*/ 241737 h 1513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86152" h="1513489">
                  <a:moveTo>
                    <a:pt x="0" y="241737"/>
                  </a:moveTo>
                  <a:lnTo>
                    <a:pt x="21021" y="798786"/>
                  </a:lnTo>
                  <a:lnTo>
                    <a:pt x="851338" y="1429406"/>
                  </a:lnTo>
                  <a:lnTo>
                    <a:pt x="1156138" y="693682"/>
                  </a:lnTo>
                  <a:lnTo>
                    <a:pt x="2186152" y="1513489"/>
                  </a:lnTo>
                  <a:lnTo>
                    <a:pt x="1839311" y="294289"/>
                  </a:lnTo>
                  <a:lnTo>
                    <a:pt x="1616396" y="669987"/>
                  </a:lnTo>
                  <a:lnTo>
                    <a:pt x="1240221" y="0"/>
                  </a:lnTo>
                  <a:lnTo>
                    <a:pt x="409904" y="346841"/>
                  </a:lnTo>
                  <a:lnTo>
                    <a:pt x="0" y="241737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5268DB7-3259-5740-B1CF-35398C6578F5}"/>
                </a:ext>
              </a:extLst>
            </p:cNvPr>
            <p:cNvCxnSpPr>
              <a:stCxn id="14" idx="5"/>
            </p:cNvCxnSpPr>
            <p:nvPr/>
          </p:nvCxnSpPr>
          <p:spPr>
            <a:xfrm flipH="1">
              <a:off x="5490825" y="4359024"/>
              <a:ext cx="691886" cy="421944"/>
            </a:xfrm>
            <a:prstGeom prst="line">
              <a:avLst/>
            </a:prstGeom>
            <a:ln w="25400">
              <a:solidFill>
                <a:schemeClr val="tx1"/>
              </a:solidFill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0F32344-855A-CA4F-B7C4-CFEF2696673B}"/>
                </a:ext>
              </a:extLst>
            </p:cNvPr>
            <p:cNvCxnSpPr>
              <a:cxnSpLocks/>
              <a:stCxn id="14" idx="8"/>
              <a:endCxn id="14" idx="2"/>
            </p:cNvCxnSpPr>
            <p:nvPr/>
          </p:nvCxnSpPr>
          <p:spPr>
            <a:xfrm>
              <a:off x="4753304" y="4411576"/>
              <a:ext cx="441434" cy="1082565"/>
            </a:xfrm>
            <a:prstGeom prst="line">
              <a:avLst/>
            </a:prstGeom>
            <a:ln w="25400">
              <a:solidFill>
                <a:schemeClr val="tx1"/>
              </a:solidFill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A6A8BFA-C601-6545-9797-B4C2EB00030A}"/>
                </a:ext>
              </a:extLst>
            </p:cNvPr>
            <p:cNvCxnSpPr>
              <a:cxnSpLocks/>
              <a:stCxn id="14" idx="7"/>
              <a:endCxn id="14" idx="0"/>
            </p:cNvCxnSpPr>
            <p:nvPr/>
          </p:nvCxnSpPr>
          <p:spPr>
            <a:xfrm flipH="1">
              <a:off x="4343400" y="4064735"/>
              <a:ext cx="1240221" cy="241737"/>
            </a:xfrm>
            <a:prstGeom prst="line">
              <a:avLst/>
            </a:prstGeom>
            <a:ln w="25400">
              <a:solidFill>
                <a:schemeClr val="tx1"/>
              </a:solidFill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A0C02A9-8F51-B545-90AC-61F31991B0C1}"/>
                </a:ext>
              </a:extLst>
            </p:cNvPr>
            <p:cNvCxnSpPr>
              <a:cxnSpLocks/>
              <a:stCxn id="14" idx="1"/>
              <a:endCxn id="14" idx="6"/>
            </p:cNvCxnSpPr>
            <p:nvPr/>
          </p:nvCxnSpPr>
          <p:spPr>
            <a:xfrm flipV="1">
              <a:off x="4364421" y="4734722"/>
              <a:ext cx="1595375" cy="128799"/>
            </a:xfrm>
            <a:prstGeom prst="line">
              <a:avLst/>
            </a:prstGeom>
            <a:ln w="25400">
              <a:solidFill>
                <a:schemeClr val="tx1"/>
              </a:solidFill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628341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CB9E3A8B-E0B3-3944-AF1C-7A47A496A422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US" dirty="0"/>
                  <a:t>Brute force</a:t>
                </a:r>
              </a:p>
              <a:p>
                <a:pPr lvl="1"/>
                <a:r>
                  <a:rPr lang="en-US" dirty="0"/>
                  <a:t>Generate each potential diagonal—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possible diagonals</a:t>
                </a:r>
              </a:p>
              <a:p>
                <a:pPr lvl="1"/>
                <a:r>
                  <a:rPr lang="en-US" dirty="0"/>
                  <a:t>Check each diagonal against the boundary to determine</a:t>
                </a:r>
              </a:p>
              <a:p>
                <a:pPr lvl="2"/>
                <a:r>
                  <a:rPr lang="en-US" dirty="0"/>
                  <a:t>If it is inside or outside</a:t>
                </a:r>
              </a:p>
              <a:p>
                <a:pPr lvl="2"/>
                <a:r>
                  <a:rPr lang="en-US" dirty="0"/>
                  <a:t>If it intersects the boundary</a:t>
                </a:r>
              </a:p>
              <a:p>
                <a:pPr lvl="1"/>
                <a:r>
                  <a:rPr lang="en-US" dirty="0"/>
                  <a:t>Total performance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dirty="0"/>
                  <a:t>Can we do Better?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CB9E3A8B-E0B3-3944-AF1C-7A47A496A4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517" b="-10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8614F-8B2D-4E47-AC57-797C6AE671EA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6B19D9-D7E9-BE4D-AF5E-85E994EB3AF4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Efficient Diagonal Finding</a:t>
            </a: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ADC8E152-B8D3-6A4A-8EAB-47E23A2F6FA5}"/>
              </a:ext>
            </a:extLst>
          </p:cNvPr>
          <p:cNvSpPr/>
          <p:nvPr/>
        </p:nvSpPr>
        <p:spPr>
          <a:xfrm>
            <a:off x="6477000" y="3775809"/>
            <a:ext cx="3505200" cy="2412265"/>
          </a:xfrm>
          <a:custGeom>
            <a:avLst/>
            <a:gdLst>
              <a:gd name="connsiteX0" fmla="*/ 0 w 2186152"/>
              <a:gd name="connsiteY0" fmla="*/ 241737 h 1513489"/>
              <a:gd name="connsiteX1" fmla="*/ 21021 w 2186152"/>
              <a:gd name="connsiteY1" fmla="*/ 798786 h 1513489"/>
              <a:gd name="connsiteX2" fmla="*/ 851338 w 2186152"/>
              <a:gd name="connsiteY2" fmla="*/ 1429406 h 1513489"/>
              <a:gd name="connsiteX3" fmla="*/ 1156138 w 2186152"/>
              <a:gd name="connsiteY3" fmla="*/ 693682 h 1513489"/>
              <a:gd name="connsiteX4" fmla="*/ 2186152 w 2186152"/>
              <a:gd name="connsiteY4" fmla="*/ 1513489 h 1513489"/>
              <a:gd name="connsiteX5" fmla="*/ 1839311 w 2186152"/>
              <a:gd name="connsiteY5" fmla="*/ 294289 h 1513489"/>
              <a:gd name="connsiteX6" fmla="*/ 1608083 w 2186152"/>
              <a:gd name="connsiteY6" fmla="*/ 620110 h 1513489"/>
              <a:gd name="connsiteX7" fmla="*/ 1240221 w 2186152"/>
              <a:gd name="connsiteY7" fmla="*/ 0 h 1513489"/>
              <a:gd name="connsiteX8" fmla="*/ 409904 w 2186152"/>
              <a:gd name="connsiteY8" fmla="*/ 346841 h 1513489"/>
              <a:gd name="connsiteX9" fmla="*/ 0 w 2186152"/>
              <a:gd name="connsiteY9" fmla="*/ 241737 h 1513489"/>
              <a:gd name="connsiteX0" fmla="*/ 0 w 2186152"/>
              <a:gd name="connsiteY0" fmla="*/ 241737 h 1513489"/>
              <a:gd name="connsiteX1" fmla="*/ 21021 w 2186152"/>
              <a:gd name="connsiteY1" fmla="*/ 798786 h 1513489"/>
              <a:gd name="connsiteX2" fmla="*/ 851338 w 2186152"/>
              <a:gd name="connsiteY2" fmla="*/ 1429406 h 1513489"/>
              <a:gd name="connsiteX3" fmla="*/ 1156138 w 2186152"/>
              <a:gd name="connsiteY3" fmla="*/ 693682 h 1513489"/>
              <a:gd name="connsiteX4" fmla="*/ 2186152 w 2186152"/>
              <a:gd name="connsiteY4" fmla="*/ 1513489 h 1513489"/>
              <a:gd name="connsiteX5" fmla="*/ 1839311 w 2186152"/>
              <a:gd name="connsiteY5" fmla="*/ 294289 h 1513489"/>
              <a:gd name="connsiteX6" fmla="*/ 1616396 w 2186152"/>
              <a:gd name="connsiteY6" fmla="*/ 669987 h 1513489"/>
              <a:gd name="connsiteX7" fmla="*/ 1240221 w 2186152"/>
              <a:gd name="connsiteY7" fmla="*/ 0 h 1513489"/>
              <a:gd name="connsiteX8" fmla="*/ 409904 w 2186152"/>
              <a:gd name="connsiteY8" fmla="*/ 346841 h 1513489"/>
              <a:gd name="connsiteX9" fmla="*/ 0 w 2186152"/>
              <a:gd name="connsiteY9" fmla="*/ 241737 h 1513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6152" h="1513489">
                <a:moveTo>
                  <a:pt x="0" y="241737"/>
                </a:moveTo>
                <a:lnTo>
                  <a:pt x="21021" y="798786"/>
                </a:lnTo>
                <a:lnTo>
                  <a:pt x="851338" y="1429406"/>
                </a:lnTo>
                <a:lnTo>
                  <a:pt x="1156138" y="693682"/>
                </a:lnTo>
                <a:lnTo>
                  <a:pt x="2186152" y="1513489"/>
                </a:lnTo>
                <a:lnTo>
                  <a:pt x="1839311" y="294289"/>
                </a:lnTo>
                <a:lnTo>
                  <a:pt x="1616396" y="669987"/>
                </a:lnTo>
                <a:lnTo>
                  <a:pt x="1240221" y="0"/>
                </a:lnTo>
                <a:lnTo>
                  <a:pt x="409904" y="346841"/>
                </a:lnTo>
                <a:lnTo>
                  <a:pt x="0" y="241737"/>
                </a:lnTo>
                <a:close/>
              </a:path>
            </a:pathLst>
          </a:cu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199793"/>
      </p:ext>
    </p:extLst>
  </p:cSld>
  <p:clrMapOvr>
    <a:masterClrMapping/>
  </p:clrMapOvr>
</p:sld>
</file>

<file path=ppt/theme/theme1.xml><?xml version="1.0" encoding="utf-8"?>
<a:theme xmlns:a="http://schemas.openxmlformats.org/drawingml/2006/main" name="17/02/15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2453</TotalTime>
  <Words>1352</Words>
  <Application>Microsoft Macintosh PowerPoint</Application>
  <PresentationFormat>Widescreen</PresentationFormat>
  <Paragraphs>347</Paragraphs>
  <Slides>52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9" baseType="lpstr">
      <vt:lpstr>Arial</vt:lpstr>
      <vt:lpstr>Calibri</vt:lpstr>
      <vt:lpstr>Cambria Math</vt:lpstr>
      <vt:lpstr>Gill Sans MT</vt:lpstr>
      <vt:lpstr>Lucida Sans Unicode</vt:lpstr>
      <vt:lpstr>Times New Roman</vt:lpstr>
      <vt:lpstr>17/02/15</vt:lpstr>
      <vt:lpstr>COT 4521: Introduction to Computational Geometry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Valentina</dc:creator>
  <cp:lastModifiedBy>niles.rosen@mail.correctcodingsolutions.com</cp:lastModifiedBy>
  <cp:revision>118</cp:revision>
  <cp:lastPrinted>2018-09-13T01:35:16Z</cp:lastPrinted>
  <dcterms:created xsi:type="dcterms:W3CDTF">2013-08-12T17:41:37Z</dcterms:created>
  <dcterms:modified xsi:type="dcterms:W3CDTF">2019-07-25T19:45:15Z</dcterms:modified>
</cp:coreProperties>
</file>