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427" r:id="rId4"/>
    <p:sldId id="335" r:id="rId5"/>
    <p:sldId id="339" r:id="rId6"/>
    <p:sldId id="340" r:id="rId7"/>
    <p:sldId id="341" r:id="rId8"/>
    <p:sldId id="574" r:id="rId9"/>
    <p:sldId id="577" r:id="rId10"/>
    <p:sldId id="576" r:id="rId11"/>
    <p:sldId id="348" r:id="rId12"/>
    <p:sldId id="397" r:id="rId13"/>
    <p:sldId id="398" r:id="rId14"/>
    <p:sldId id="428" r:id="rId15"/>
    <p:sldId id="456" r:id="rId16"/>
    <p:sldId id="399" r:id="rId17"/>
    <p:sldId id="400" r:id="rId18"/>
    <p:sldId id="579" r:id="rId19"/>
    <p:sldId id="575" r:id="rId20"/>
    <p:sldId id="402" r:id="rId21"/>
    <p:sldId id="580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605" r:id="rId31"/>
    <p:sldId id="411" r:id="rId32"/>
    <p:sldId id="413" r:id="rId33"/>
    <p:sldId id="412" r:id="rId34"/>
    <p:sldId id="582" r:id="rId35"/>
    <p:sldId id="414" r:id="rId36"/>
    <p:sldId id="415" r:id="rId37"/>
    <p:sldId id="578" r:id="rId38"/>
    <p:sldId id="584" r:id="rId39"/>
    <p:sldId id="585" r:id="rId40"/>
    <p:sldId id="586" r:id="rId41"/>
    <p:sldId id="587" r:id="rId42"/>
    <p:sldId id="589" r:id="rId43"/>
    <p:sldId id="606" r:id="rId44"/>
    <p:sldId id="600" r:id="rId45"/>
    <p:sldId id="423" r:id="rId46"/>
    <p:sldId id="424" r:id="rId47"/>
    <p:sldId id="333" r:id="rId48"/>
    <p:sldId id="558" r:id="rId49"/>
    <p:sldId id="487" r:id="rId50"/>
    <p:sldId id="483" r:id="rId51"/>
    <p:sldId id="476" r:id="rId52"/>
    <p:sldId id="448" r:id="rId53"/>
    <p:sldId id="449" r:id="rId54"/>
    <p:sldId id="444" r:id="rId55"/>
    <p:sldId id="445" r:id="rId56"/>
    <p:sldId id="446" r:id="rId57"/>
    <p:sldId id="447" r:id="rId58"/>
    <p:sldId id="603" r:id="rId59"/>
    <p:sldId id="60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26"/>
  </p:normalViewPr>
  <p:slideViewPr>
    <p:cSldViewPr>
      <p:cViewPr varScale="1">
        <p:scale>
          <a:sx n="116" d="100"/>
          <a:sy n="116" d="100"/>
        </p:scale>
        <p:origin x="5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4766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9A58939-C025-7041-8F19-A40D053F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905000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6D89020-70D1-684E-9A36-480FC641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198132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A2C17F-CABC-3942-A119-048355E1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708702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257FAE85-F698-CA4E-B933-C347BE8FE3D0}"/>
              </a:ext>
            </a:extLst>
          </p:cNvPr>
          <p:cNvSpPr>
            <a:spLocks/>
          </p:cNvSpPr>
          <p:nvPr/>
        </p:nvSpPr>
        <p:spPr bwMode="auto">
          <a:xfrm>
            <a:off x="2582863" y="2298145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EEE01BE-5E1E-B447-90D1-3E8E50B5583A}"/>
              </a:ext>
            </a:extLst>
          </p:cNvPr>
          <p:cNvSpPr>
            <a:spLocks/>
          </p:cNvSpPr>
          <p:nvPr/>
        </p:nvSpPr>
        <p:spPr bwMode="auto">
          <a:xfrm>
            <a:off x="3317875" y="2601358"/>
            <a:ext cx="247650" cy="1366838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11FA48D-F473-D847-8FB4-E22C5610F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649" y="2891582"/>
            <a:ext cx="136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BE32A74-E3FE-2148-B3D2-C772ED87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4217900"/>
            <a:ext cx="21685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Can be made: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5BFEEA8-9E45-3045-A127-9BF68F21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311" y="3651305"/>
            <a:ext cx="1362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1855-1E01-6A4E-9CBC-178B0A43E825}"/>
              </a:ext>
            </a:extLst>
          </p:cNvPr>
          <p:cNvCxnSpPr>
            <a:endCxn id="20" idx="3"/>
          </p:cNvCxnSpPr>
          <p:nvPr/>
        </p:nvCxnSpPr>
        <p:spPr>
          <a:xfrm>
            <a:off x="4131866" y="3799667"/>
            <a:ext cx="3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8882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101136" y="197676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659312" y="1858962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AA6C7-AB92-5A40-9B6B-9B7CFC4B27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677977" cy="48249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chain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monotone</a:t>
            </a:r>
            <a:r>
              <a:rPr lang="en-US" altLang="en-US" sz="2400" dirty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Polygon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monotone</a:t>
            </a:r>
            <a:r>
              <a:rPr lang="en-US" altLang="en-US" sz="2400" dirty="0"/>
              <a:t> with respect to a line L if boundary of P can be split into 2 polygonal chains A and B such that each chain is monotone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Monotonicity implies sorted order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Monotone polygon can be (greedily) triangulated in O(n) time!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DA223-F311-6243-A39C-64E2381CCF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07A-91E6-E449-A1FC-BB778B67A5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Monotone Partitioning</a:t>
            </a:r>
            <a:endParaRPr lang="en-US" dirty="0"/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8180388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B132B-3BA7-A748-9448-15C1CB4F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93C0-E55E-FC46-B212-4F31E5F7AD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753686" y="1639340"/>
            <a:ext cx="429725" cy="3891172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sp>
        <p:nvSpPr>
          <p:cNvPr id="39960" name="Freeform 6"/>
          <p:cNvSpPr>
            <a:spLocks/>
          </p:cNvSpPr>
          <p:nvPr/>
        </p:nvSpPr>
        <p:spPr bwMode="auto">
          <a:xfrm>
            <a:off x="2605784" y="2121983"/>
            <a:ext cx="2099941" cy="2984434"/>
          </a:xfrm>
          <a:custGeom>
            <a:avLst/>
            <a:gdLst>
              <a:gd name="T0" fmla="*/ 654 w 992"/>
              <a:gd name="T1" fmla="*/ 1621 h 1621"/>
              <a:gd name="T2" fmla="*/ 242 w 992"/>
              <a:gd name="T3" fmla="*/ 1379 h 1621"/>
              <a:gd name="T4" fmla="*/ 484 w 992"/>
              <a:gd name="T5" fmla="*/ 1040 h 1621"/>
              <a:gd name="T6" fmla="*/ 97 w 992"/>
              <a:gd name="T7" fmla="*/ 774 h 1621"/>
              <a:gd name="T8" fmla="*/ 0 w 992"/>
              <a:gd name="T9" fmla="*/ 411 h 1621"/>
              <a:gd name="T10" fmla="*/ 170 w 992"/>
              <a:gd name="T11" fmla="*/ 145 h 1621"/>
              <a:gd name="T12" fmla="*/ 654 w 992"/>
              <a:gd name="T13" fmla="*/ 0 h 1621"/>
              <a:gd name="T14" fmla="*/ 871 w 992"/>
              <a:gd name="T15" fmla="*/ 702 h 1621"/>
              <a:gd name="T16" fmla="*/ 581 w 992"/>
              <a:gd name="T17" fmla="*/ 1234 h 1621"/>
              <a:gd name="T18" fmla="*/ 968 w 992"/>
              <a:gd name="T19" fmla="*/ 1379 h 1621"/>
              <a:gd name="T20" fmla="*/ 992 w 992"/>
              <a:gd name="T21" fmla="*/ 1572 h 1621"/>
              <a:gd name="T22" fmla="*/ 654 w 992"/>
              <a:gd name="T23" fmla="*/ 1621 h 1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2" h="1621">
                <a:moveTo>
                  <a:pt x="654" y="1621"/>
                </a:moveTo>
                <a:lnTo>
                  <a:pt x="242" y="1379"/>
                </a:lnTo>
                <a:lnTo>
                  <a:pt x="484" y="1040"/>
                </a:lnTo>
                <a:lnTo>
                  <a:pt x="97" y="774"/>
                </a:lnTo>
                <a:lnTo>
                  <a:pt x="0" y="411"/>
                </a:lnTo>
                <a:lnTo>
                  <a:pt x="170" y="145"/>
                </a:lnTo>
                <a:lnTo>
                  <a:pt x="654" y="0"/>
                </a:lnTo>
                <a:lnTo>
                  <a:pt x="871" y="702"/>
                </a:lnTo>
                <a:lnTo>
                  <a:pt x="581" y="1234"/>
                </a:lnTo>
                <a:lnTo>
                  <a:pt x="968" y="1379"/>
                </a:lnTo>
                <a:lnTo>
                  <a:pt x="992" y="1572"/>
                </a:lnTo>
                <a:lnTo>
                  <a:pt x="654" y="1621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63" name="Group 11"/>
          <p:cNvGrpSpPr>
            <a:grpSpLocks/>
          </p:cNvGrpSpPr>
          <p:nvPr/>
        </p:nvGrpSpPr>
        <p:grpSpPr bwMode="auto">
          <a:xfrm>
            <a:off x="2400447" y="1720622"/>
            <a:ext cx="3482261" cy="462118"/>
            <a:chOff x="872" y="1966"/>
            <a:chExt cx="1645" cy="251"/>
          </a:xfrm>
        </p:grpSpPr>
        <p:sp>
          <p:nvSpPr>
            <p:cNvPr id="39973" name="Line 8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1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4" name="Group 12"/>
          <p:cNvGrpSpPr>
            <a:grpSpLocks/>
          </p:cNvGrpSpPr>
          <p:nvPr/>
        </p:nvGrpSpPr>
        <p:grpSpPr bwMode="auto">
          <a:xfrm>
            <a:off x="2400447" y="2944958"/>
            <a:ext cx="3482261" cy="462118"/>
            <a:chOff x="872" y="1966"/>
            <a:chExt cx="1645" cy="251"/>
          </a:xfrm>
        </p:grpSpPr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14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5" name="Group 15"/>
          <p:cNvGrpSpPr>
            <a:grpSpLocks/>
          </p:cNvGrpSpPr>
          <p:nvPr/>
        </p:nvGrpSpPr>
        <p:grpSpPr bwMode="auto">
          <a:xfrm>
            <a:off x="2400447" y="4126949"/>
            <a:ext cx="3482261" cy="462118"/>
            <a:chOff x="872" y="1966"/>
            <a:chExt cx="1645" cy="251"/>
          </a:xfrm>
        </p:grpSpPr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6" name="Group 18"/>
          <p:cNvGrpSpPr>
            <a:grpSpLocks/>
          </p:cNvGrpSpPr>
          <p:nvPr/>
        </p:nvGrpSpPr>
        <p:grpSpPr bwMode="auto">
          <a:xfrm>
            <a:off x="2400447" y="4948082"/>
            <a:ext cx="3482261" cy="462118"/>
            <a:chOff x="872" y="1966"/>
            <a:chExt cx="1645" cy="251"/>
          </a:xfrm>
        </p:grpSpPr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62" name="Text Box 38"/>
          <p:cNvSpPr txBox="1">
            <a:spLocks noChangeArrowheads="1"/>
          </p:cNvSpPr>
          <p:nvPr/>
        </p:nvSpPr>
        <p:spPr bwMode="auto">
          <a:xfrm>
            <a:off x="620154" y="3268993"/>
            <a:ext cx="1742189" cy="8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Monotone w.r.t. line L</a:t>
            </a:r>
          </a:p>
        </p:txBody>
      </p:sp>
      <p:sp>
        <p:nvSpPr>
          <p:cNvPr id="39945" name="Freeform 37"/>
          <p:cNvSpPr>
            <a:spLocks/>
          </p:cNvSpPr>
          <p:nvPr/>
        </p:nvSpPr>
        <p:spPr bwMode="auto">
          <a:xfrm>
            <a:off x="6628132" y="2149694"/>
            <a:ext cx="2049136" cy="3336705"/>
          </a:xfrm>
          <a:custGeom>
            <a:avLst/>
            <a:gdLst>
              <a:gd name="T0" fmla="*/ 73 w 968"/>
              <a:gd name="T1" fmla="*/ 72 h 1766"/>
              <a:gd name="T2" fmla="*/ 0 w 968"/>
              <a:gd name="T3" fmla="*/ 919 h 1766"/>
              <a:gd name="T4" fmla="*/ 314 w 968"/>
              <a:gd name="T5" fmla="*/ 1548 h 1766"/>
              <a:gd name="T6" fmla="*/ 629 w 968"/>
              <a:gd name="T7" fmla="*/ 1766 h 1766"/>
              <a:gd name="T8" fmla="*/ 968 w 968"/>
              <a:gd name="T9" fmla="*/ 895 h 1766"/>
              <a:gd name="T10" fmla="*/ 532 w 968"/>
              <a:gd name="T11" fmla="*/ 1282 h 1766"/>
              <a:gd name="T12" fmla="*/ 895 w 968"/>
              <a:gd name="T13" fmla="*/ 605 h 1766"/>
              <a:gd name="T14" fmla="*/ 895 w 968"/>
              <a:gd name="T15" fmla="*/ 0 h 1766"/>
              <a:gd name="T16" fmla="*/ 556 w 968"/>
              <a:gd name="T17" fmla="*/ 169 h 1766"/>
              <a:gd name="T18" fmla="*/ 774 w 968"/>
              <a:gd name="T19" fmla="*/ 266 h 1766"/>
              <a:gd name="T20" fmla="*/ 484 w 968"/>
              <a:gd name="T21" fmla="*/ 750 h 1766"/>
              <a:gd name="T22" fmla="*/ 73 w 968"/>
              <a:gd name="T23" fmla="*/ 72 h 17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8" h="1766">
                <a:moveTo>
                  <a:pt x="73" y="72"/>
                </a:moveTo>
                <a:lnTo>
                  <a:pt x="0" y="919"/>
                </a:lnTo>
                <a:lnTo>
                  <a:pt x="314" y="1548"/>
                </a:lnTo>
                <a:lnTo>
                  <a:pt x="629" y="1766"/>
                </a:lnTo>
                <a:lnTo>
                  <a:pt x="968" y="895"/>
                </a:lnTo>
                <a:lnTo>
                  <a:pt x="532" y="1282"/>
                </a:lnTo>
                <a:lnTo>
                  <a:pt x="895" y="605"/>
                </a:lnTo>
                <a:lnTo>
                  <a:pt x="895" y="0"/>
                </a:lnTo>
                <a:lnTo>
                  <a:pt x="556" y="169"/>
                </a:lnTo>
                <a:lnTo>
                  <a:pt x="774" y="266"/>
                </a:lnTo>
                <a:lnTo>
                  <a:pt x="484" y="750"/>
                </a:lnTo>
                <a:lnTo>
                  <a:pt x="73" y="72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6065043" y="1692456"/>
            <a:ext cx="3482261" cy="461017"/>
            <a:chOff x="872" y="1966"/>
            <a:chExt cx="1645" cy="244"/>
          </a:xfrm>
        </p:grpSpPr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6065043" y="2948916"/>
            <a:ext cx="3482261" cy="461017"/>
            <a:chOff x="872" y="1966"/>
            <a:chExt cx="1645" cy="244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3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65043" y="4161920"/>
            <a:ext cx="3482261" cy="461017"/>
            <a:chOff x="872" y="1966"/>
            <a:chExt cx="1645" cy="244"/>
          </a:xfrm>
        </p:grpSpPr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65043" y="5004598"/>
            <a:ext cx="3482261" cy="461017"/>
            <a:chOff x="872" y="1966"/>
            <a:chExt cx="1645" cy="244"/>
          </a:xfrm>
        </p:grpSpPr>
        <p:sp>
          <p:nvSpPr>
            <p:cNvPr id="39952" name="Line 35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9422408" y="3289011"/>
            <a:ext cx="2201551" cy="8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L</a:t>
            </a:r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EB6-606B-FE41-B072-F5C2A6B48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337B7-12DB-174C-A7AB-62DB7A45E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7B346-CF71-CA4C-ADF2-24BF74780AE4}"/>
              </a:ext>
            </a:extLst>
          </p:cNvPr>
          <p:cNvGrpSpPr/>
          <p:nvPr/>
        </p:nvGrpSpPr>
        <p:grpSpPr>
          <a:xfrm>
            <a:off x="4114800" y="1600200"/>
            <a:ext cx="4718815" cy="3810000"/>
            <a:chOff x="3358385" y="1600200"/>
            <a:chExt cx="4718815" cy="3810000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044188" y="4850675"/>
              <a:ext cx="1033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8385" y="2589176"/>
              <a:ext cx="3675275" cy="219456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899349" y="1867944"/>
              <a:ext cx="3143794" cy="3857986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680457" y="1824446"/>
              <a:ext cx="3382471" cy="3585754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6831026" y="1600200"/>
              <a:ext cx="1033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451799" y="2886536"/>
            <a:ext cx="2216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any line</a:t>
            </a:r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Algorithm</a:t>
            </a:r>
            <a:r>
              <a:rPr lang="en-US" altLang="en-US" dirty="0"/>
              <a:t>: Polygon triangulation: monotone polygon with respect to y-line</a:t>
            </a:r>
          </a:p>
          <a:p>
            <a:pPr lvl="1"/>
            <a:r>
              <a:rPr lang="en-US" dirty="0"/>
              <a:t>Sort vertices by y coordinates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E0D20-7056-EB44-8274-AEFCC5FA8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8C96F-94D7-324A-9056-433013E354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7577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190614" cy="4824960"/>
          </a:xfrm>
        </p:spPr>
        <p:txBody>
          <a:bodyPr/>
          <a:lstStyle/>
          <a:p>
            <a:r>
              <a:rPr lang="en-US" dirty="0"/>
              <a:t>A y-monotone polygon has a top vertex, a bottom vertex, and two y-monotone chains between top and bottom as its boundary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EAAB02-FB51-3D4A-A0E6-DF4DF5591C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0609B-35C5-684E-800B-869BD51D2B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686800" y="1676400"/>
            <a:ext cx="0" cy="3581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polygonal </a:t>
                </a:r>
                <a:r>
                  <a:rPr lang="en-US" u="sng" dirty="0"/>
                  <a:t>chain</a:t>
                </a:r>
                <a:r>
                  <a:rPr lang="en-US" dirty="0"/>
                  <a:t> C is </a:t>
                </a:r>
                <a:r>
                  <a:rPr lang="en-US" u="sng" dirty="0"/>
                  <a:t>strictly</a:t>
                </a:r>
                <a:r>
                  <a:rPr lang="en-US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every </a:t>
                </a:r>
                <a:r>
                  <a:rPr lang="en-US" u="sng" dirty="0"/>
                  <a:t>L orthogonal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meets C in </a:t>
                </a:r>
                <a:r>
                  <a:rPr lang="en-US" u="sng" dirty="0"/>
                  <a:t>at most one</a:t>
                </a:r>
                <a:r>
                  <a:rPr lang="en-US" dirty="0"/>
                  <a:t> point.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Simply monotone if 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  <a:blipFill>
                <a:blip r:embed="rId2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5855FCB8-959D-064E-83F7-513E4DC288DE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399A0-BE2A-1447-9569-17FD9831F1C4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CD8E2-E7A1-A64D-93DA-69B6DF9AEB3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BFE60-5E61-FD41-8955-39320CBE0F3B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F08DA6-125A-0E45-844C-9754E74B4030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7A111-77D9-AB45-B20A-2471CA41BEE6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1448-7D93-1149-BB50-DD4E28FA41C3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A36F37-075B-A743-ABF0-D68DCF17D8BC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88BA78-9ABB-9C49-8523-C2295E5FC324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11302-35BD-FA4E-B066-02789B8F7CCA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B092A3-B8D4-3E4B-9054-A30BB85F2762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8409814" cy="4824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polygon P is said to be monotone</a:t>
            </a:r>
            <a:r>
              <a:rPr lang="en-US" dirty="0"/>
              <a:t> w.r.t. a line L if </a:t>
            </a:r>
            <a:r>
              <a:rPr lang="en-US" dirty="0">
                <a:sym typeface="Symbol" pitchFamily="18" charset="2"/>
              </a:rPr>
              <a:t>P can be split into two monotone chains w.r.t. L.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7EA667-D740-8B46-9490-80070AD2E387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67844-A5E1-C740-833D-1CF28483F311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9A81F-E9D1-B141-9B4E-AA352DA628FE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2D1401-3B13-1F43-9B58-0671566BADA8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D8F59-C457-2240-8165-70060FB16623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78BC23-F93F-C24D-8A3D-5EC2C08B664A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A25D0-AF02-344D-9681-66A0EF5EF9B8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06C34-9D9E-324E-AC88-BBDD99E744BD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E66B4-84C0-C545-9DFC-2DBA1C049DA3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D75BED-E29A-544E-A3DE-96047539584A}"/>
              </a:ext>
            </a:extLst>
          </p:cNvPr>
          <p:cNvSpPr/>
          <p:nvPr/>
        </p:nvSpPr>
        <p:spPr>
          <a:xfrm>
            <a:off x="10235381" y="1769806"/>
            <a:ext cx="1468939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939" h="3362633">
                <a:moveTo>
                  <a:pt x="442451" y="0"/>
                </a:moveTo>
                <a:lnTo>
                  <a:pt x="1020588" y="495546"/>
                </a:lnTo>
                <a:lnTo>
                  <a:pt x="0" y="684326"/>
                </a:lnTo>
                <a:lnTo>
                  <a:pt x="1244764" y="884904"/>
                </a:lnTo>
                <a:lnTo>
                  <a:pt x="784614" y="1168073"/>
                </a:lnTo>
                <a:lnTo>
                  <a:pt x="1132676" y="1262462"/>
                </a:lnTo>
                <a:lnTo>
                  <a:pt x="1468939" y="1734411"/>
                </a:lnTo>
                <a:lnTo>
                  <a:pt x="436552" y="1934989"/>
                </a:lnTo>
                <a:lnTo>
                  <a:pt x="1144474" y="2029379"/>
                </a:lnTo>
                <a:lnTo>
                  <a:pt x="802312" y="2412837"/>
                </a:lnTo>
                <a:lnTo>
                  <a:pt x="1138575" y="2690106"/>
                </a:lnTo>
                <a:lnTo>
                  <a:pt x="212376" y="2696006"/>
                </a:lnTo>
                <a:lnTo>
                  <a:pt x="1026487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60E19-C793-D94F-B3F5-C5CCA9D3348F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1B8C6-545B-624A-8DE6-BACCA7892354}"/>
              </a:ext>
            </a:extLst>
          </p:cNvPr>
          <p:cNvSpPr/>
          <p:nvPr/>
        </p:nvSpPr>
        <p:spPr>
          <a:xfrm>
            <a:off x="11667763" y="347011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8746DD-066E-C246-A0CD-21AA63B21CE4}"/>
              </a:ext>
            </a:extLst>
          </p:cNvPr>
          <p:cNvSpPr/>
          <p:nvPr/>
        </p:nvSpPr>
        <p:spPr>
          <a:xfrm>
            <a:off x="10622593" y="366380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1E1706-79BD-304F-89BB-FFB990BEB44A}"/>
              </a:ext>
            </a:extLst>
          </p:cNvPr>
          <p:cNvSpPr/>
          <p:nvPr/>
        </p:nvSpPr>
        <p:spPr>
          <a:xfrm>
            <a:off x="11341332" y="376311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4F2D18-B2EC-114B-A14F-8282188398EB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E6046-3DD7-5049-99BB-ABA04FD765C3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CD6C4-AE77-AA41-A205-AAF20F779BFE}"/>
              </a:ext>
            </a:extLst>
          </p:cNvPr>
          <p:cNvSpPr/>
          <p:nvPr/>
        </p:nvSpPr>
        <p:spPr>
          <a:xfrm>
            <a:off x="10392027" y="443341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9835D-FB0F-3A40-A4B3-8A2BA4EA3D78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459828-7DEC-1C4F-B37A-E3F00DC8699B}"/>
              </a:ext>
            </a:extLst>
          </p:cNvPr>
          <p:cNvSpPr/>
          <p:nvPr/>
        </p:nvSpPr>
        <p:spPr>
          <a:xfrm>
            <a:off x="11330516" y="300308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57670-0DF3-EE4C-B664-350F568404C9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9CD86-0B68-6F4B-8B81-4649532AC31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80CE2-40A3-6742-A913-A8294A268FDB}"/>
              </a:ext>
            </a:extLst>
          </p:cNvPr>
          <p:cNvSpPr/>
          <p:nvPr/>
        </p:nvSpPr>
        <p:spPr>
          <a:xfrm>
            <a:off x="10183093" y="242199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A4CB8-37EC-8343-B299-D43138EC31FF}"/>
              </a:ext>
            </a:extLst>
          </p:cNvPr>
          <p:cNvSpPr/>
          <p:nvPr/>
        </p:nvSpPr>
        <p:spPr>
          <a:xfrm>
            <a:off x="11214497" y="222633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following property is characteristic for y-monotone polygons: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we walk from a topmost to a bottommost vertex along the left (or the right) boundary chain, then we always move downwards or horizontally, never upwards. 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37755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Triangulation algorithms </a:t>
            </a:r>
          </a:p>
          <a:p>
            <a:pPr lvl="1"/>
            <a:r>
              <a:rPr lang="en-US" dirty="0"/>
              <a:t>Diagonal-based triangulation algorithm</a:t>
            </a:r>
          </a:p>
          <a:p>
            <a:pPr lvl="1"/>
            <a:r>
              <a:rPr lang="en-US" dirty="0"/>
              <a:t>Ear-based triangulation algorithm</a:t>
            </a:r>
          </a:p>
          <a:p>
            <a:r>
              <a:rPr lang="en-US" dirty="0"/>
              <a:t>Complexity of the algorithms</a:t>
            </a:r>
          </a:p>
          <a:p>
            <a:r>
              <a:rPr lang="en-US" dirty="0"/>
              <a:t>Definition of monotone polygon</a:t>
            </a:r>
          </a:p>
          <a:p>
            <a:pPr lvl="1"/>
            <a:r>
              <a:rPr lang="en-US" dirty="0"/>
              <a:t>Triangulation of a monotone polygon</a:t>
            </a:r>
          </a:p>
          <a:p>
            <a:r>
              <a:rPr lang="en-US" dirty="0"/>
              <a:t>Partitioning into monotone polygons</a:t>
            </a:r>
          </a:p>
          <a:p>
            <a:r>
              <a:rPr lang="en-US" dirty="0"/>
              <a:t>Triangulation of a polygon in n log n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1F6DE-CEF5-DD4D-A2AD-A94CF1E9E15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4DB94-B2A9-7D47-ADE1-1EB580C3447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7102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99D7-FC8E-7842-A751-153A6C5A2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to triangulate a monotone polygon depends on its monotonicity.</a:t>
            </a:r>
          </a:p>
          <a:p>
            <a:r>
              <a:rPr lang="en-US" altLang="en-US" dirty="0"/>
              <a:t>Developed in 1978 by </a:t>
            </a:r>
            <a:r>
              <a:rPr lang="en-US" altLang="en-US" dirty="0" err="1"/>
              <a:t>Garey</a:t>
            </a:r>
            <a:r>
              <a:rPr lang="en-US" altLang="en-US" dirty="0"/>
              <a:t>, Johnson, </a:t>
            </a:r>
            <a:r>
              <a:rPr lang="en-US" altLang="en-US" dirty="0" err="1"/>
              <a:t>Preparata</a:t>
            </a:r>
            <a:r>
              <a:rPr lang="en-US" altLang="en-US" dirty="0"/>
              <a:t>, and </a:t>
            </a:r>
            <a:r>
              <a:rPr lang="en-US" altLang="en-US" dirty="0" err="1"/>
              <a:t>Tarjan</a:t>
            </a:r>
            <a:endParaRPr lang="en-US" altLang="en-US" dirty="0"/>
          </a:p>
          <a:p>
            <a:r>
              <a:rPr lang="en-US" altLang="en-US" dirty="0"/>
              <a:t>described in both </a:t>
            </a:r>
          </a:p>
          <a:p>
            <a:pPr lvl="1"/>
            <a:r>
              <a:rPr lang="en-US" altLang="en-US" dirty="0" err="1"/>
              <a:t>Preparata</a:t>
            </a:r>
            <a:r>
              <a:rPr lang="en-US" altLang="en-US" dirty="0"/>
              <a:t> pp. 239-241 (1985) </a:t>
            </a:r>
          </a:p>
          <a:p>
            <a:pPr lvl="1"/>
            <a:r>
              <a:rPr lang="en-US" altLang="en-US" dirty="0"/>
              <a:t>Laszlo pp. 128-135 (1996)</a:t>
            </a:r>
          </a:p>
          <a:p>
            <a:pPr lvl="1"/>
            <a:r>
              <a:rPr lang="en-US" altLang="en-US" dirty="0"/>
              <a:t>The former uses y-monotone polygons, the latter uses x-monotone.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BB77-4446-2448-8DFD-C5F25B6990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30F0-AEE7-5849-B47F-F5DB744685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32EC-2F82-754B-AD9A-ABD487670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vertices does a Non-Y-Monotone Polygon have with respect to sweep of 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3836-098A-B24E-973C-5D6E4F2ADB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DD2D7E-A4BF-BC44-A1A0-EABA47D8B0B9}"/>
              </a:ext>
            </a:extLst>
          </p:cNvPr>
          <p:cNvSpPr/>
          <p:nvPr/>
        </p:nvSpPr>
        <p:spPr>
          <a:xfrm>
            <a:off x="4639733" y="1309511"/>
            <a:ext cx="2901245" cy="4617156"/>
          </a:xfrm>
          <a:custGeom>
            <a:avLst/>
            <a:gdLst>
              <a:gd name="connsiteX0" fmla="*/ 2212623 w 2901245"/>
              <a:gd name="connsiteY0" fmla="*/ 0 h 4617156"/>
              <a:gd name="connsiteX1" fmla="*/ 1524000 w 2901245"/>
              <a:gd name="connsiteY1" fmla="*/ 959556 h 4617156"/>
              <a:gd name="connsiteX2" fmla="*/ 1117600 w 2901245"/>
              <a:gd name="connsiteY2" fmla="*/ 428978 h 4617156"/>
              <a:gd name="connsiteX3" fmla="*/ 801511 w 2901245"/>
              <a:gd name="connsiteY3" fmla="*/ 1365956 h 4617156"/>
              <a:gd name="connsiteX4" fmla="*/ 417689 w 2901245"/>
              <a:gd name="connsiteY4" fmla="*/ 711200 h 4617156"/>
              <a:gd name="connsiteX5" fmla="*/ 0 w 2901245"/>
              <a:gd name="connsiteY5" fmla="*/ 2472267 h 4617156"/>
              <a:gd name="connsiteX6" fmla="*/ 1128889 w 2901245"/>
              <a:gd name="connsiteY6" fmla="*/ 3973689 h 4617156"/>
              <a:gd name="connsiteX7" fmla="*/ 1388534 w 2901245"/>
              <a:gd name="connsiteY7" fmla="*/ 3002845 h 4617156"/>
              <a:gd name="connsiteX8" fmla="*/ 1783645 w 2901245"/>
              <a:gd name="connsiteY8" fmla="*/ 3533422 h 4617156"/>
              <a:gd name="connsiteX9" fmla="*/ 824089 w 2901245"/>
              <a:gd name="connsiteY9" fmla="*/ 4617156 h 4617156"/>
              <a:gd name="connsiteX10" fmla="*/ 2506134 w 2901245"/>
              <a:gd name="connsiteY10" fmla="*/ 4357511 h 4617156"/>
              <a:gd name="connsiteX11" fmla="*/ 2212623 w 2901245"/>
              <a:gd name="connsiteY11" fmla="*/ 3251200 h 4617156"/>
              <a:gd name="connsiteX12" fmla="*/ 2901245 w 2901245"/>
              <a:gd name="connsiteY12" fmla="*/ 1907822 h 4617156"/>
              <a:gd name="connsiteX13" fmla="*/ 970845 w 2901245"/>
              <a:gd name="connsiteY13" fmla="*/ 2731911 h 4617156"/>
              <a:gd name="connsiteX14" fmla="*/ 688623 w 2901245"/>
              <a:gd name="connsiteY14" fmla="*/ 2190045 h 4617156"/>
              <a:gd name="connsiteX15" fmla="*/ 1806223 w 2901245"/>
              <a:gd name="connsiteY15" fmla="*/ 1648178 h 4617156"/>
              <a:gd name="connsiteX16" fmla="*/ 2212623 w 2901245"/>
              <a:gd name="connsiteY16" fmla="*/ 0 h 46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1245" h="4617156">
                <a:moveTo>
                  <a:pt x="2212623" y="0"/>
                </a:moveTo>
                <a:lnTo>
                  <a:pt x="1524000" y="959556"/>
                </a:lnTo>
                <a:lnTo>
                  <a:pt x="1117600" y="428978"/>
                </a:lnTo>
                <a:lnTo>
                  <a:pt x="801511" y="1365956"/>
                </a:lnTo>
                <a:lnTo>
                  <a:pt x="417689" y="711200"/>
                </a:lnTo>
                <a:lnTo>
                  <a:pt x="0" y="2472267"/>
                </a:lnTo>
                <a:lnTo>
                  <a:pt x="1128889" y="3973689"/>
                </a:lnTo>
                <a:lnTo>
                  <a:pt x="1388534" y="3002845"/>
                </a:lnTo>
                <a:lnTo>
                  <a:pt x="1783645" y="3533422"/>
                </a:lnTo>
                <a:lnTo>
                  <a:pt x="824089" y="4617156"/>
                </a:lnTo>
                <a:lnTo>
                  <a:pt x="2506134" y="4357511"/>
                </a:lnTo>
                <a:lnTo>
                  <a:pt x="2212623" y="3251200"/>
                </a:lnTo>
                <a:lnTo>
                  <a:pt x="2901245" y="1907822"/>
                </a:lnTo>
                <a:lnTo>
                  <a:pt x="970845" y="2731911"/>
                </a:lnTo>
                <a:lnTo>
                  <a:pt x="688623" y="2190045"/>
                </a:lnTo>
                <a:lnTo>
                  <a:pt x="1806223" y="1648178"/>
                </a:lnTo>
                <a:lnTo>
                  <a:pt x="2212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8E724-3CC0-3F44-9413-B0441E4DFA1D}"/>
              </a:ext>
            </a:extLst>
          </p:cNvPr>
          <p:cNvSpPr/>
          <p:nvPr/>
        </p:nvSpPr>
        <p:spPr>
          <a:xfrm>
            <a:off x="6793089" y="125365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C40ACA-CB42-594D-81AC-95839942D4EB}"/>
              </a:ext>
            </a:extLst>
          </p:cNvPr>
          <p:cNvSpPr/>
          <p:nvPr/>
        </p:nvSpPr>
        <p:spPr>
          <a:xfrm>
            <a:off x="6098823" y="2198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98F52-796B-974D-885B-A4558F74C0E1}"/>
              </a:ext>
            </a:extLst>
          </p:cNvPr>
          <p:cNvSpPr/>
          <p:nvPr/>
        </p:nvSpPr>
        <p:spPr>
          <a:xfrm>
            <a:off x="5686778" y="169615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71E86-1575-0B40-A46A-85F25DC35F59}"/>
              </a:ext>
            </a:extLst>
          </p:cNvPr>
          <p:cNvSpPr/>
          <p:nvPr/>
        </p:nvSpPr>
        <p:spPr>
          <a:xfrm>
            <a:off x="5376333" y="25823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9CDCF-5F69-5B40-8334-873603368456}"/>
              </a:ext>
            </a:extLst>
          </p:cNvPr>
          <p:cNvSpPr/>
          <p:nvPr/>
        </p:nvSpPr>
        <p:spPr>
          <a:xfrm>
            <a:off x="4998156" y="19896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5C2D0-D020-324C-9FA4-90F764962D2C}"/>
              </a:ext>
            </a:extLst>
          </p:cNvPr>
          <p:cNvSpPr/>
          <p:nvPr/>
        </p:nvSpPr>
        <p:spPr>
          <a:xfrm>
            <a:off x="6381045" y="28871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47162-C9D7-B047-9D1B-4F4D595DA10C}"/>
              </a:ext>
            </a:extLst>
          </p:cNvPr>
          <p:cNvSpPr/>
          <p:nvPr/>
        </p:nvSpPr>
        <p:spPr>
          <a:xfrm>
            <a:off x="5269089" y="343464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E4D58-E38F-4844-8382-B4D0586E24A2}"/>
              </a:ext>
            </a:extLst>
          </p:cNvPr>
          <p:cNvSpPr/>
          <p:nvPr/>
        </p:nvSpPr>
        <p:spPr>
          <a:xfrm>
            <a:off x="5545667" y="39595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3760F-A881-B844-9070-ACF73A4F50C6}"/>
              </a:ext>
            </a:extLst>
          </p:cNvPr>
          <p:cNvSpPr/>
          <p:nvPr/>
        </p:nvSpPr>
        <p:spPr>
          <a:xfrm>
            <a:off x="6826956" y="4484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423988-0102-3643-9B47-59BD1F8176A3}"/>
              </a:ext>
            </a:extLst>
          </p:cNvPr>
          <p:cNvSpPr/>
          <p:nvPr/>
        </p:nvSpPr>
        <p:spPr>
          <a:xfrm>
            <a:off x="7069667" y="55851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6AE6DC-6170-064D-8B12-F0A279E07853}"/>
              </a:ext>
            </a:extLst>
          </p:cNvPr>
          <p:cNvSpPr/>
          <p:nvPr/>
        </p:nvSpPr>
        <p:spPr>
          <a:xfrm>
            <a:off x="7453489" y="318064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889C7-F932-8841-BDF6-6CCA68318CDD}"/>
              </a:ext>
            </a:extLst>
          </p:cNvPr>
          <p:cNvSpPr/>
          <p:nvPr/>
        </p:nvSpPr>
        <p:spPr>
          <a:xfrm>
            <a:off x="6352822" y="4789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32DBD-71FA-1549-AA1B-44050342A215}"/>
              </a:ext>
            </a:extLst>
          </p:cNvPr>
          <p:cNvSpPr/>
          <p:nvPr/>
        </p:nvSpPr>
        <p:spPr>
          <a:xfrm>
            <a:off x="5980289" y="4281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EF04C-28D6-CC4D-AA89-9F25829D01B0}"/>
              </a:ext>
            </a:extLst>
          </p:cNvPr>
          <p:cNvSpPr/>
          <p:nvPr/>
        </p:nvSpPr>
        <p:spPr>
          <a:xfrm>
            <a:off x="5703712" y="51900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2CC0C-1223-C546-93A5-A0E6A706D752}"/>
              </a:ext>
            </a:extLst>
          </p:cNvPr>
          <p:cNvSpPr/>
          <p:nvPr/>
        </p:nvSpPr>
        <p:spPr>
          <a:xfrm>
            <a:off x="4586111" y="3722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B39A3-4894-BE42-9DAB-D1D750779810}"/>
              </a:ext>
            </a:extLst>
          </p:cNvPr>
          <p:cNvSpPr/>
          <p:nvPr/>
        </p:nvSpPr>
        <p:spPr>
          <a:xfrm>
            <a:off x="5427133" y="585046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09614" cy="4824960"/>
          </a:xfrm>
        </p:spPr>
        <p:txBody>
          <a:bodyPr/>
          <a:lstStyle/>
          <a:p>
            <a:r>
              <a:rPr lang="en-US" dirty="0"/>
              <a:t>If a polygon P has no interior cusps, then it is monotone</a:t>
            </a:r>
          </a:p>
          <a:p>
            <a:r>
              <a:rPr lang="en-US" dirty="0"/>
              <a:t>What types of vertices does a simple polygon 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26EFB-781E-A24B-B71D-798837E2E8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0509-87AE-5A44-BFBC-2F1A03A6818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164401-2F16-8C43-B03B-CF6BD33A6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r="21828"/>
          <a:stretch/>
        </p:blipFill>
        <p:spPr bwMode="auto">
          <a:xfrm>
            <a:off x="7467600" y="1047503"/>
            <a:ext cx="3581400" cy="532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2013" cy="4824960"/>
          </a:xfrm>
        </p:spPr>
        <p:txBody>
          <a:bodyPr/>
          <a:lstStyle/>
          <a:p>
            <a:r>
              <a:rPr lang="en-US" dirty="0"/>
              <a:t>Reflex vertex whose adjacent vertices are either both at or above v, or both at or below it.</a:t>
            </a:r>
          </a:p>
          <a:p>
            <a:endParaRPr lang="en-US" dirty="0"/>
          </a:p>
          <a:p>
            <a:r>
              <a:rPr lang="en-US" dirty="0"/>
              <a:t>If a polygon has no interior cusps then it is monotone with respect to the vertical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9ED23E-0B64-1E41-A780-B5E1EABF52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6BEC-0A03-734C-A442-CA4492C6A1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8652648" y="2276476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7834292" y="4308178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9260662" y="4945063"/>
            <a:ext cx="1558925" cy="747712"/>
          </a:xfrm>
          <a:custGeom>
            <a:avLst/>
            <a:gdLst>
              <a:gd name="T0" fmla="*/ 0 w 982"/>
              <a:gd name="T1" fmla="*/ 2147483647 h 471"/>
              <a:gd name="T2" fmla="*/ 2147483647 w 982"/>
              <a:gd name="T3" fmla="*/ 0 h 471"/>
              <a:gd name="T4" fmla="*/ 2147483647 w 982"/>
              <a:gd name="T5" fmla="*/ 0 h 4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2" h="471">
                <a:moveTo>
                  <a:pt x="0" y="471"/>
                </a:moveTo>
                <a:lnTo>
                  <a:pt x="398" y="0"/>
                </a:lnTo>
                <a:lnTo>
                  <a:pt x="982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238562" y="2197101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/>
              <a:t>Cusp (merge)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9948049" y="3886200"/>
            <a:ext cx="2015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cusp (split)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049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Interior cusps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9718" y="30280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91518" y="3886201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86918" y="4572001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E5CDA-FE31-7C48-B6E1-B45B70BA8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Lemma</a:t>
            </a:r>
            <a:r>
              <a:rPr lang="en-US" altLang="en-US" dirty="0"/>
              <a:t>: A polygon is y-monotone if it has neither split vertices nor merge vertices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Proof</a:t>
            </a:r>
            <a:r>
              <a:rPr lang="en-US" altLang="en-US" dirty="0"/>
              <a:t>: If P is not monotone, there must exist a line l intersecting P in more than a single segment. </a:t>
            </a:r>
            <a:br>
              <a:rPr lang="en-US" altLang="en-US" dirty="0"/>
            </a:br>
            <a:r>
              <a:rPr lang="en-US" altLang="en-US" dirty="0"/>
              <a:t>Let [</a:t>
            </a:r>
            <a:r>
              <a:rPr lang="en-US" altLang="en-US" dirty="0" err="1"/>
              <a:t>p,q</a:t>
            </a:r>
            <a:r>
              <a:rPr lang="en-US" altLang="en-US" dirty="0"/>
              <a:t>] be its leftmost sub segment.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Follow the boundary of P starting at q, </a:t>
            </a:r>
            <a:br>
              <a:rPr lang="en-US" altLang="en-US" dirty="0"/>
            </a:br>
            <a:r>
              <a:rPr lang="en-US" altLang="en-US" dirty="0"/>
              <a:t>where P is on the left. At some point r we </a:t>
            </a:r>
            <a:br>
              <a:rPr lang="en-US" altLang="en-US" dirty="0"/>
            </a:br>
            <a:r>
              <a:rPr lang="en-US" altLang="en-US" dirty="0"/>
              <a:t>must cross l.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If r ≠ p then the highest vertex must be a </a:t>
            </a:r>
            <a:br>
              <a:rPr lang="en-US" altLang="en-US" dirty="0"/>
            </a:br>
            <a:r>
              <a:rPr lang="en-US" altLang="en-US" dirty="0"/>
              <a:t>split 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627-7D92-5945-A970-E4FEC27EC0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1890-C25F-FA4C-A474-8DB2A60DCA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8532812" y="3294062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If r = p we follow the boundary from q in opposite direction. </a:t>
                </a:r>
              </a:p>
              <a:p>
                <a:r>
                  <a:rPr lang="en-US" altLang="en-US" dirty="0"/>
                  <a:t>At some point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dirty="0"/>
                  <a:t>we must cross l.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≠ 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as otherwise it contradicts  that P is not monotone.</a:t>
                </a:r>
              </a:p>
              <a:p>
                <a:r>
                  <a:rPr lang="en-US" altLang="en-US" dirty="0"/>
                  <a:t>This implies that the lowest encountered vertex must be a merge one.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  <a:blipFill>
                <a:blip r:embed="rId3"/>
                <a:stretch>
                  <a:fillRect l="-214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B06D-4E3C-DF42-ADF3-00E046252A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56C-5C3E-2243-994A-6DA222AC9E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8077200" y="1823192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8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9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</p:spPr>
            <p:txBody>
              <a:bodyPr/>
              <a:lstStyle/>
              <a:p>
                <a:r>
                  <a:rPr lang="en-US" altLang="en-US" dirty="0"/>
                  <a:t>Sort P’s vertices from top to bottom. It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r>
                  <a:rPr lang="en-US" altLang="en-US" dirty="0"/>
                  <a:t>Apply scan line from top to bottom to encounter vertices.</a:t>
                </a:r>
              </a:p>
              <a:p>
                <a:r>
                  <a:rPr lang="en-US" altLang="en-US" dirty="0"/>
                  <a:t>Diagonals are introduced at split and merge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71CB-FFBA-B44B-91B2-E96D591FF2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5D3F-A63B-7B43-9F58-68B530F4408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sz="4000" dirty="0"/>
              <a:t>Getting Rid of Split and Merge Vertices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920038" y="1566863"/>
            <a:ext cx="3814762" cy="4151312"/>
            <a:chOff x="500063" y="1566863"/>
            <a:chExt cx="3814762" cy="4151312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dirty="0"/>
              <a:t>Sort vertices by y coordinates</a:t>
            </a:r>
          </a:p>
          <a:p>
            <a:pPr lvl="2"/>
            <a:r>
              <a:rPr lang="en-US" dirty="0"/>
              <a:t>Perform plane sweep to construct trapezoids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02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“Draw” horizontal line through each vertex</a:t>
            </a:r>
          </a:p>
          <a:p>
            <a:pPr lvl="1"/>
            <a:r>
              <a:rPr lang="en-US" dirty="0"/>
              <a:t>Consider only the connected segment inside the polygon containing the vertex</a:t>
            </a:r>
          </a:p>
          <a:p>
            <a:pPr lvl="1"/>
            <a:r>
              <a:rPr lang="en-US" dirty="0"/>
              <a:t>Two supporting vertices – top and bottom</a:t>
            </a:r>
          </a:p>
          <a:p>
            <a:r>
              <a:rPr lang="en-US" dirty="0"/>
              <a:t>If an “interior” supporting vertex is an interior cusp, break it</a:t>
            </a:r>
          </a:p>
          <a:p>
            <a:pPr lvl="1"/>
            <a:r>
              <a:rPr lang="en-US" dirty="0"/>
              <a:t>Connect downward for a upward cusp</a:t>
            </a:r>
          </a:p>
          <a:p>
            <a:pPr lvl="1"/>
            <a:r>
              <a:rPr lang="en-US" dirty="0"/>
              <a:t>Connect upward for an downward cusp</a:t>
            </a:r>
          </a:p>
          <a:p>
            <a:pPr lvl="1"/>
            <a:r>
              <a:rPr lang="en-US" dirty="0"/>
              <a:t>These connections partitions the polygon into monotone parts.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8FA77A-332D-C04E-A88A-ED621D7763C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8E88-88B5-A646-9DBE-F777A7F49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Trapezoidalization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733413" cy="4824960"/>
          </a:xfrm>
        </p:spPr>
        <p:txBody>
          <a:bodyPr/>
          <a:lstStyle/>
          <a:p>
            <a:r>
              <a:rPr lang="en-US" dirty="0"/>
              <a:t>Find diagonals from each merge vertex down, and from each split vertex up</a:t>
            </a:r>
          </a:p>
          <a:p>
            <a:r>
              <a:rPr lang="en-US" dirty="0"/>
              <a:t>A simple polygon with no split or merge vertices can have at most one start and one end vertex, so it is y-monotone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0" y="429509"/>
            <a:ext cx="3394979" cy="32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3380"/>
            <a:ext cx="4724400" cy="28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5095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Decompose the polygon into shapes that are easier to handle: triangles</a:t>
            </a:r>
          </a:p>
          <a:p>
            <a:r>
              <a:rPr lang="en-US" altLang="en-US" dirty="0"/>
              <a:t>A triangulation of a polygon P is a decomposition of P into triangles whose vertices are vertices of P. In other words, a triangulation is a maximal set of non-crossing diagonals.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D5E8-66FF-A247-8746-4E0DDDA732B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53B0776-22B5-7248-85EA-528B49EA79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polygons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1" y="3292475"/>
            <a:ext cx="6523037" cy="2940685"/>
            <a:chOff x="525463" y="3276600"/>
            <a:chExt cx="6523037" cy="2940685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1205"/>
              <a:ext cx="6500812" cy="2926080"/>
              <a:chOff x="525463" y="3291205"/>
              <a:chExt cx="6500812" cy="2926080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1205"/>
                <a:ext cx="5822950" cy="2926080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38184"/>
                <a:ext cx="854075" cy="369332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</p:spPr>
            <p:txBody>
              <a:bodyPr/>
              <a:lstStyle/>
              <a:p>
                <a:r>
                  <a:rPr lang="en-US" dirty="0"/>
                  <a:t>For vertex of interest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find the closest vertex (in the y direction) that is between the edges to the left and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  <a:blipFill>
                <a:blip r:embed="rId2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8037702" y="267892"/>
            <a:ext cx="3123958" cy="27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8153400" y="3320401"/>
            <a:ext cx="2892562" cy="31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34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Maintain a list of sides intersected by the sweeping line, sorted by the x-</a:t>
                </a:r>
                <a:r>
                  <a:rPr lang="en-US" dirty="0" err="1"/>
                  <a:t>coord</a:t>
                </a:r>
                <a:r>
                  <a:rPr lang="en-US" dirty="0"/>
                  <a:t> of intersection</a:t>
                </a:r>
              </a:p>
              <a:p>
                <a:r>
                  <a:rPr lang="en-US" dirty="0"/>
                  <a:t>At each event, update the list</a:t>
                </a:r>
              </a:p>
              <a:p>
                <a:pPr lvl="1"/>
                <a:r>
                  <a:rPr lang="en-US" dirty="0"/>
                  <a:t>Can be done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list is maintained as a balanced binary tree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3703-61B0-0E49-8C22-0BBF951619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3EA8-0B0B-6F47-B314-064F03951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" name="Picture 4" descr="Cases">
            <a:extLst>
              <a:ext uri="{FF2B5EF4-FFF2-40B4-BE49-F238E27FC236}">
                <a16:creationId xmlns:a16="http://schemas.microsoft.com/office/drawing/2014/main" id="{AB2D1B6B-EAC6-9A41-8EA0-D37E5231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3474" b="2627"/>
          <a:stretch/>
        </p:blipFill>
        <p:spPr>
          <a:xfrm>
            <a:off x="7239000" y="1371600"/>
            <a:ext cx="468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742814" cy="48249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Breaking into monotone parts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11113" lvl="2" indent="0" algn="ctr">
              <a:buNone/>
            </a:pPr>
            <a:r>
              <a:rPr lang="en-US" dirty="0"/>
              <a:t>(full algorithm explained in book)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9D4C8-3919-464D-80A5-2AB20CE8F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D5C30-26D8-0845-8CB6-5403F23AA1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04653"/>
            <a:ext cx="4943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5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15B-5F3B-2447-A708-D80336DC3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Sweep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A2A45-85C2-AC42-80D7-0BCA2EE2A1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19CE03-05A4-5D46-AB99-A170E6CACBBB}"/>
              </a:ext>
            </a:extLst>
          </p:cNvPr>
          <p:cNvSpPr/>
          <p:nvPr/>
        </p:nvSpPr>
        <p:spPr>
          <a:xfrm>
            <a:off x="2819400" y="1371600"/>
            <a:ext cx="6563627" cy="4284044"/>
          </a:xfrm>
          <a:custGeom>
            <a:avLst/>
            <a:gdLst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088682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697128 w 4697128"/>
              <a:gd name="connsiteY18" fmla="*/ 1886551 h 3195587"/>
              <a:gd name="connsiteX19" fmla="*/ 4600875 w 4697128"/>
              <a:gd name="connsiteY19" fmla="*/ 847023 h 3195587"/>
              <a:gd name="connsiteX20" fmla="*/ 3089709 w 4697128"/>
              <a:gd name="connsiteY20" fmla="*/ 0 h 3195587"/>
              <a:gd name="connsiteX21" fmla="*/ 2964581 w 4697128"/>
              <a:gd name="connsiteY21" fmla="*/ 933650 h 3195587"/>
              <a:gd name="connsiteX22" fmla="*/ 2165684 w 4697128"/>
              <a:gd name="connsiteY22" fmla="*/ 1193532 h 3195587"/>
              <a:gd name="connsiteX23" fmla="*/ 1703671 w 4697128"/>
              <a:gd name="connsiteY23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7128" h="3195587">
                <a:moveTo>
                  <a:pt x="1703671" y="394636"/>
                </a:moveTo>
                <a:lnTo>
                  <a:pt x="125128" y="1155031"/>
                </a:lnTo>
                <a:lnTo>
                  <a:pt x="1318661" y="1443789"/>
                </a:lnTo>
                <a:lnTo>
                  <a:pt x="1020278" y="2249728"/>
                </a:lnTo>
                <a:lnTo>
                  <a:pt x="481263" y="1414913"/>
                </a:lnTo>
                <a:lnTo>
                  <a:pt x="202130" y="2059806"/>
                </a:lnTo>
                <a:lnTo>
                  <a:pt x="0" y="1915427"/>
                </a:lnTo>
                <a:lnTo>
                  <a:pt x="67376" y="2608446"/>
                </a:lnTo>
                <a:lnTo>
                  <a:pt x="1453414" y="3195587"/>
                </a:lnTo>
                <a:lnTo>
                  <a:pt x="1809549" y="1963553"/>
                </a:lnTo>
                <a:lnTo>
                  <a:pt x="2156059" y="2358189"/>
                </a:lnTo>
                <a:lnTo>
                  <a:pt x="2627696" y="1645920"/>
                </a:lnTo>
                <a:lnTo>
                  <a:pt x="3291840" y="2800951"/>
                </a:lnTo>
                <a:lnTo>
                  <a:pt x="3542096" y="1925052"/>
                </a:lnTo>
                <a:lnTo>
                  <a:pt x="3262964" y="683393"/>
                </a:lnTo>
                <a:lnTo>
                  <a:pt x="3811604" y="1299410"/>
                </a:lnTo>
                <a:lnTo>
                  <a:pt x="4215865" y="2473692"/>
                </a:lnTo>
                <a:cubicBezTo>
                  <a:pt x="4508868" y="2135778"/>
                  <a:pt x="4223978" y="2460809"/>
                  <a:pt x="4697128" y="1886551"/>
                </a:cubicBezTo>
                <a:lnTo>
                  <a:pt x="4600875" y="847023"/>
                </a:lnTo>
                <a:lnTo>
                  <a:pt x="3089709" y="0"/>
                </a:lnTo>
                <a:lnTo>
                  <a:pt x="2964581" y="933650"/>
                </a:lnTo>
                <a:lnTo>
                  <a:pt x="2165684" y="1193532"/>
                </a:lnTo>
                <a:lnTo>
                  <a:pt x="1703671" y="3946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DD472-576E-3A44-A883-B87A0C47E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5B5E-74B5-354F-8040-1E9245A143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974ED3F-F514-1840-8AAD-FBCB1BF88302}"/>
              </a:ext>
            </a:extLst>
          </p:cNvPr>
          <p:cNvSpPr/>
          <p:nvPr/>
        </p:nvSpPr>
        <p:spPr>
          <a:xfrm>
            <a:off x="2834640" y="2220686"/>
            <a:ext cx="5577840" cy="3174274"/>
          </a:xfrm>
          <a:custGeom>
            <a:avLst/>
            <a:gdLst>
              <a:gd name="connsiteX0" fmla="*/ 2952206 w 5577840"/>
              <a:gd name="connsiteY0" fmla="*/ 1227908 h 3174274"/>
              <a:gd name="connsiteX1" fmla="*/ 2011680 w 5577840"/>
              <a:gd name="connsiteY1" fmla="*/ 235131 h 3174274"/>
              <a:gd name="connsiteX2" fmla="*/ 0 w 5577840"/>
              <a:gd name="connsiteY2" fmla="*/ 1097280 h 3174274"/>
              <a:gd name="connsiteX3" fmla="*/ 2664823 w 5577840"/>
              <a:gd name="connsiteY3" fmla="*/ 3174274 h 3174274"/>
              <a:gd name="connsiteX4" fmla="*/ 5577840 w 5577840"/>
              <a:gd name="connsiteY4" fmla="*/ 1724297 h 3174274"/>
              <a:gd name="connsiteX5" fmla="*/ 4415246 w 5577840"/>
              <a:gd name="connsiteY5" fmla="*/ 0 h 3174274"/>
              <a:gd name="connsiteX6" fmla="*/ 2952206 w 5577840"/>
              <a:gd name="connsiteY6" fmla="*/ 1227908 h 31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840" h="3174274">
                <a:moveTo>
                  <a:pt x="2952206" y="1227908"/>
                </a:moveTo>
                <a:lnTo>
                  <a:pt x="2011680" y="235131"/>
                </a:lnTo>
                <a:lnTo>
                  <a:pt x="0" y="1097280"/>
                </a:lnTo>
                <a:lnTo>
                  <a:pt x="2664823" y="3174274"/>
                </a:lnTo>
                <a:lnTo>
                  <a:pt x="5577840" y="1724297"/>
                </a:lnTo>
                <a:lnTo>
                  <a:pt x="4415246" y="0"/>
                </a:lnTo>
                <a:lnTo>
                  <a:pt x="2952206" y="1227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/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Convex Vertex</a:t>
                </a:r>
              </a:p>
              <a:p>
                <a:pPr algn="ctr"/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blipFill>
                <a:blip r:embed="rId2"/>
                <a:stretch>
                  <a:fillRect l="-2449" t="-4478" r="-204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/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Reflex Vertex </a:t>
                </a:r>
                <a:br>
                  <a:rPr lang="en-US" sz="2400" dirty="0"/>
                </a:br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blipFill>
                <a:blip r:embed="rId3"/>
                <a:stretch>
                  <a:fillRect l="-1606" t="-6061" r="-120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6DFCF-0323-DE4C-BA9D-C9FE7D2B3C42}"/>
              </a:ext>
            </a:extLst>
          </p:cNvPr>
          <p:cNvCxnSpPr>
            <a:stCxn id="5" idx="2"/>
          </p:cNvCxnSpPr>
          <p:nvPr/>
        </p:nvCxnSpPr>
        <p:spPr>
          <a:xfrm flipH="1">
            <a:off x="7391402" y="2157732"/>
            <a:ext cx="1265082" cy="629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1DA09-AC72-E344-AA76-20F7EC967C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3022" y="2121336"/>
            <a:ext cx="729366" cy="11731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727A-4B18-9042-AEDB-E71D48B0FA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88682" y="2157732"/>
            <a:ext cx="167802" cy="165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3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Sort vertices by y-coordinate by a merge of the two chains.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the sorted sequence of vertices,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)&gt;…&gt;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preforms operations on a reflex chain, which is stored as a stack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Reflex chain pushes two top vertices</a:t>
                </a:r>
              </a:p>
              <a:p>
                <a:pPr lvl="1"/>
                <a:r>
                  <a:rPr lang="en-US" dirty="0"/>
                  <a:t>Let v be the third highest vertex</a:t>
                </a:r>
              </a:p>
            </p:txBody>
          </p:sp>
        </mc:Choice>
        <mc:Fallback xmlns=""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  <a:blipFill>
                <a:blip r:embed="rId2"/>
                <a:stretch>
                  <a:fillRect l="-1824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E44B07A-1AF5-3045-938B-1234F439BF7B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93F89-1BC8-7F4F-9511-3397ACCFBA8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528E-CE18-8242-9048-5939D64DF93F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740F21-5581-FD49-8C05-66B2E9BCEBD8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3C167F-1DDC-4547-809C-7E3DF5D7E7B4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438218-94FC-6140-95DF-D496122E46AE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1D685-1529-254D-A3AB-387551EBF1C8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5E3BF1B-B70B-B44E-84A8-E024A59D5D66}"/>
              </a:ext>
            </a:extLst>
          </p:cNvPr>
          <p:cNvSpPr/>
          <p:nvPr/>
        </p:nvSpPr>
        <p:spPr>
          <a:xfrm>
            <a:off x="10677833" y="1769806"/>
            <a:ext cx="920610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610" h="3362633">
                <a:moveTo>
                  <a:pt x="0" y="0"/>
                </a:moveTo>
                <a:lnTo>
                  <a:pt x="802313" y="884904"/>
                </a:lnTo>
                <a:lnTo>
                  <a:pt x="342163" y="1168073"/>
                </a:lnTo>
                <a:lnTo>
                  <a:pt x="920610" y="1898040"/>
                </a:lnTo>
                <a:lnTo>
                  <a:pt x="359861" y="2412837"/>
                </a:lnTo>
                <a:lnTo>
                  <a:pt x="696124" y="2690106"/>
                </a:lnTo>
                <a:lnTo>
                  <a:pt x="584036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B42E2-3437-FA4A-9486-46157C5CCC18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996B20-5506-FA49-8DA3-4B23822FF35E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58D0E-4F8D-DC4D-87C2-CABFDF7EEF06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D6B9D-2901-C247-B9CE-C24AF93C5DD9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B5A20C-920B-C84B-B79C-F204E656D294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3450A-C1DB-2746-8D59-15F64FBC6BF8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/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/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/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/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D1F118B-7CCC-374F-BF57-440E7733D185}"/>
              </a:ext>
            </a:extLst>
          </p:cNvPr>
          <p:cNvSpPr/>
          <p:nvPr/>
        </p:nvSpPr>
        <p:spPr>
          <a:xfrm>
            <a:off x="11553524" y="362872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/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/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/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/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/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/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202AAB-8A91-354E-84DC-45943E26FCCE}"/>
              </a:ext>
            </a:extLst>
          </p:cNvPr>
          <p:cNvSpPr txBox="1"/>
          <p:nvPr/>
        </p:nvSpPr>
        <p:spPr>
          <a:xfrm>
            <a:off x="8816436" y="1198046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01D22-549D-774E-99FC-B4990679F0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465900" cy="3023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4BF001-2A59-F34D-8B8F-97390A49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183255" cy="813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/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988747-B548-464F-97A5-DD816BE38F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310644" y="1964896"/>
            <a:ext cx="460373" cy="3994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</a:t>
            </a:r>
          </a:p>
          <a:p>
            <a:pPr lvl="1"/>
            <a:r>
              <a:rPr lang="en-US" dirty="0"/>
              <a:t>At each step process 1 of 3 cases</a:t>
            </a:r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4594F8-1E4B-FF41-AA4B-32D5A351C2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BD40-FEB6-AA44-B57B-A74F8EA0D2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Description of the processing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88238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v != lowest vertex do:</a:t>
            </a:r>
          </a:p>
          <a:p>
            <a:pPr lvl="1"/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Case 3: v is adjacent to bottom of reflex chain and v+ is reflex or flat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A1654-BF56-AF49-B01A-7473BB3BAD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268911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5514214" cy="4824960"/>
          </a:xfrm>
        </p:spPr>
        <p:txBody>
          <a:bodyPr>
            <a:normAutofit/>
          </a:bodyPr>
          <a:lstStyle/>
          <a:p>
            <a:r>
              <a:rPr lang="en-US" dirty="0"/>
              <a:t>Case 1:  v is on chain opposite reflex chain</a:t>
            </a:r>
          </a:p>
          <a:p>
            <a:pPr lvl="1"/>
            <a:r>
              <a:rPr lang="en-US" dirty="0"/>
              <a:t>Draw diagonal from v to second vertex from top of chain</a:t>
            </a:r>
          </a:p>
          <a:p>
            <a:pPr lvl="1"/>
            <a:r>
              <a:rPr lang="en-US" dirty="0"/>
              <a:t>Remove top of chain</a:t>
            </a:r>
          </a:p>
          <a:p>
            <a:pPr lvl="1"/>
            <a:r>
              <a:rPr lang="en-US" dirty="0"/>
              <a:t>If chain has one element then add v,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B6F428E-C5A6-F04E-B1A8-1EBB5FF4B4B9}"/>
              </a:ext>
            </a:extLst>
          </p:cNvPr>
          <p:cNvSpPr/>
          <p:nvPr/>
        </p:nvSpPr>
        <p:spPr>
          <a:xfrm>
            <a:off x="10225924" y="1765978"/>
            <a:ext cx="453710" cy="97722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710" h="977221">
                <a:moveTo>
                  <a:pt x="453710" y="0"/>
                </a:moveTo>
                <a:lnTo>
                  <a:pt x="125642" y="579352"/>
                </a:lnTo>
                <a:lnTo>
                  <a:pt x="0" y="97722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A172E-26DA-A749-BB6F-51CF208DA9DA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09B21-0141-4049-9F58-CBEB8BA3BC54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34214A-FB16-9843-8B23-043A811370BD}"/>
              </a:ext>
            </a:extLst>
          </p:cNvPr>
          <p:cNvSpPr/>
          <p:nvPr/>
        </p:nvSpPr>
        <p:spPr>
          <a:xfrm>
            <a:off x="10677832" y="1769806"/>
            <a:ext cx="802313" cy="88490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313" h="884904">
                <a:moveTo>
                  <a:pt x="0" y="0"/>
                </a:moveTo>
                <a:lnTo>
                  <a:pt x="802313" y="88490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9AD261-1772-5E42-A58A-5E7706E58065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86EA4-9C7A-4A4E-897E-4D41A400ED5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/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/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3298B-A130-DF40-B76B-550576BEBFC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B755DF-A0E1-8C43-8C6F-C24A1BEE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/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6550A-6022-284D-90D6-8D0E51E72C26}"/>
              </a:ext>
            </a:extLst>
          </p:cNvPr>
          <p:cNvCxnSpPr>
            <a:cxnSpLocks/>
          </p:cNvCxnSpPr>
          <p:nvPr/>
        </p:nvCxnSpPr>
        <p:spPr>
          <a:xfrm flipH="1">
            <a:off x="11578953" y="1944469"/>
            <a:ext cx="307923" cy="535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AD3DA2-33F4-B74B-BE3C-6F9A5F115717}"/>
              </a:ext>
            </a:extLst>
          </p:cNvPr>
          <p:cNvGrpSpPr/>
          <p:nvPr/>
        </p:nvGrpSpPr>
        <p:grpSpPr>
          <a:xfrm>
            <a:off x="7162800" y="3070444"/>
            <a:ext cx="3380580" cy="1501556"/>
            <a:chOff x="7162800" y="3070444"/>
            <a:chExt cx="3380580" cy="150155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314707-4423-F94B-88B9-929A97A4B564}"/>
                </a:ext>
              </a:extLst>
            </p:cNvPr>
            <p:cNvCxnSpPr>
              <a:cxnSpLocks/>
              <a:stCxn id="40" idx="2"/>
              <a:endCxn id="44" idx="2"/>
            </p:cNvCxnSpPr>
            <p:nvPr/>
          </p:nvCxnSpPr>
          <p:spPr>
            <a:xfrm>
              <a:off x="8667878" y="3968814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C139C3-AACC-B940-8CBD-88783F1978F7}"/>
                </a:ext>
              </a:extLst>
            </p:cNvPr>
            <p:cNvSpPr/>
            <p:nvPr/>
          </p:nvSpPr>
          <p:spPr>
            <a:xfrm>
              <a:off x="8599822" y="3376954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ED9C8-932B-134A-8C31-155ABE3B2942}"/>
                </a:ext>
              </a:extLst>
            </p:cNvPr>
            <p:cNvSpPr/>
            <p:nvPr/>
          </p:nvSpPr>
          <p:spPr>
            <a:xfrm>
              <a:off x="8667878" y="393071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AFD37F-0A9B-634D-BCDA-B221A79DCE80}"/>
                </a:ext>
              </a:extLst>
            </p:cNvPr>
            <p:cNvSpPr/>
            <p:nvPr/>
          </p:nvSpPr>
          <p:spPr>
            <a:xfrm>
              <a:off x="8552387" y="43192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39E0F7-F6C5-8C4F-A78B-3420929EC9DD}"/>
                </a:ext>
              </a:extLst>
            </p:cNvPr>
            <p:cNvSpPr/>
            <p:nvPr/>
          </p:nvSpPr>
          <p:spPr>
            <a:xfrm>
              <a:off x="9051730" y="3380782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B00F69-0183-5542-9E69-C5BE320B97FF}"/>
                </a:ext>
              </a:extLst>
            </p:cNvPr>
            <p:cNvSpPr/>
            <p:nvPr/>
          </p:nvSpPr>
          <p:spPr>
            <a:xfrm>
              <a:off x="9017439" y="33531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73CC99-2156-E048-A304-62E75AF8047B}"/>
                </a:ext>
              </a:extLst>
            </p:cNvPr>
            <p:cNvSpPr/>
            <p:nvPr/>
          </p:nvSpPr>
          <p:spPr>
            <a:xfrm>
              <a:off x="9826335" y="4216833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/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/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/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/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/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3883" t="-1923" r="-291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B21A95-8F90-B548-BF81-D0A28B3D7F63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4441" y="3644177"/>
              <a:ext cx="154146" cy="2674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/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93811B-E033-6A4B-B4A9-C1BBF6531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2851" y="3555445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7967-A844-0045-A38D-6B205A361C9B}"/>
              </a:ext>
            </a:extLst>
          </p:cNvPr>
          <p:cNvGrpSpPr/>
          <p:nvPr/>
        </p:nvGrpSpPr>
        <p:grpSpPr>
          <a:xfrm>
            <a:off x="7772400" y="4693237"/>
            <a:ext cx="3510914" cy="1501556"/>
            <a:chOff x="7772400" y="4693237"/>
            <a:chExt cx="3510914" cy="15015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D91DB6-E7AB-9244-80F0-3EBE86E16DE2}"/>
                </a:ext>
              </a:extLst>
            </p:cNvPr>
            <p:cNvCxnSpPr>
              <a:cxnSpLocks/>
              <a:stCxn id="61" idx="2"/>
              <a:endCxn id="65" idx="2"/>
            </p:cNvCxnSpPr>
            <p:nvPr/>
          </p:nvCxnSpPr>
          <p:spPr>
            <a:xfrm>
              <a:off x="9407812" y="5591607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306179A-E9A4-B84B-877C-2CDB4BA4B7D1}"/>
                </a:ext>
              </a:extLst>
            </p:cNvPr>
            <p:cNvSpPr/>
            <p:nvPr/>
          </p:nvSpPr>
          <p:spPr>
            <a:xfrm>
              <a:off x="9339756" y="4999747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97BAA7-B0B6-7F49-BDF0-81E173254D15}"/>
                </a:ext>
              </a:extLst>
            </p:cNvPr>
            <p:cNvSpPr/>
            <p:nvPr/>
          </p:nvSpPr>
          <p:spPr>
            <a:xfrm>
              <a:off x="9407812" y="555350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5091BF-1777-DB49-8982-7707E8143AF8}"/>
                </a:ext>
              </a:extLst>
            </p:cNvPr>
            <p:cNvSpPr/>
            <p:nvPr/>
          </p:nvSpPr>
          <p:spPr>
            <a:xfrm>
              <a:off x="9292321" y="594206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D7D857-9BB3-F94F-9B75-470C706FB42B}"/>
                </a:ext>
              </a:extLst>
            </p:cNvPr>
            <p:cNvSpPr/>
            <p:nvPr/>
          </p:nvSpPr>
          <p:spPr>
            <a:xfrm>
              <a:off x="9791664" y="5003575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A9ABE9-0083-014C-83E8-D8E06F8C0312}"/>
                </a:ext>
              </a:extLst>
            </p:cNvPr>
            <p:cNvSpPr/>
            <p:nvPr/>
          </p:nvSpPr>
          <p:spPr>
            <a:xfrm>
              <a:off x="9757373" y="497589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663D6D-D4D8-5048-8BD7-CF84BC68C05C}"/>
                </a:ext>
              </a:extLst>
            </p:cNvPr>
            <p:cNvSpPr/>
            <p:nvPr/>
          </p:nvSpPr>
          <p:spPr>
            <a:xfrm>
              <a:off x="10566269" y="5839626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/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/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/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/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/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3883" t="-3922" r="-291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244FAE-4438-CB46-AFCE-D0F05DFBC0B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288559" cy="3345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/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DCB66B1-3675-6745-9728-F14953AE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2785" y="5178238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48CCFF-E32E-2E46-86AB-C09132754CD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1371401" cy="5872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8565C-12C9-FB42-98D1-D3481D67CFB4}"/>
              </a:ext>
            </a:extLst>
          </p:cNvPr>
          <p:cNvCxnSpPr>
            <a:cxnSpLocks/>
            <a:stCxn id="26" idx="4"/>
            <a:endCxn id="24" idx="4"/>
          </p:cNvCxnSpPr>
          <p:nvPr/>
        </p:nvCxnSpPr>
        <p:spPr>
          <a:xfrm flipH="1">
            <a:off x="9786476" y="4461576"/>
            <a:ext cx="38100" cy="115260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276214" cy="4824960"/>
          </a:xfrm>
        </p:spPr>
        <p:txBody>
          <a:bodyPr>
            <a:normAutofit/>
          </a:bodyPr>
          <a:lstStyle/>
          <a:p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Draw diagonal from v to second vertex from bottom of chain</a:t>
            </a:r>
          </a:p>
          <a:p>
            <a:pPr lvl="1"/>
            <a:r>
              <a:rPr lang="en-US" dirty="0"/>
              <a:t>Remove bottom of chain</a:t>
            </a:r>
          </a:p>
          <a:p>
            <a:pPr lvl="1"/>
            <a:r>
              <a:rPr lang="en-US" dirty="0"/>
              <a:t>Add v to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F63A6A-4D2E-B447-9C68-E3857E326CCC}"/>
              </a:ext>
            </a:extLst>
          </p:cNvPr>
          <p:cNvSpPr/>
          <p:nvPr/>
        </p:nvSpPr>
        <p:spPr>
          <a:xfrm>
            <a:off x="9307530" y="2168132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1CA2D-8860-884C-9031-A15630DD4115}"/>
              </a:ext>
            </a:extLst>
          </p:cNvPr>
          <p:cNvSpPr/>
          <p:nvPr/>
        </p:nvSpPr>
        <p:spPr>
          <a:xfrm>
            <a:off x="9249944" y="27218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DD4BD-27D9-9545-A4BD-A0E4233CFBF4}"/>
              </a:ext>
            </a:extLst>
          </p:cNvPr>
          <p:cNvSpPr/>
          <p:nvPr/>
        </p:nvSpPr>
        <p:spPr>
          <a:xfrm>
            <a:off x="9561405" y="329688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5E06690-BD29-4044-A8DC-3738B7B93964}"/>
              </a:ext>
            </a:extLst>
          </p:cNvPr>
          <p:cNvSpPr/>
          <p:nvPr/>
        </p:nvSpPr>
        <p:spPr>
          <a:xfrm>
            <a:off x="9633797" y="21719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F635D-043D-D243-AC3A-CF5F83202CB1}"/>
              </a:ext>
            </a:extLst>
          </p:cNvPr>
          <p:cNvSpPr/>
          <p:nvPr/>
        </p:nvSpPr>
        <p:spPr>
          <a:xfrm>
            <a:off x="9599505" y="21442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F95E5-6324-3846-AB1B-2774FD7B21B5}"/>
              </a:ext>
            </a:extLst>
          </p:cNvPr>
          <p:cNvSpPr/>
          <p:nvPr/>
        </p:nvSpPr>
        <p:spPr>
          <a:xfrm>
            <a:off x="10666143" y="35305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/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/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/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/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/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83" t="-3846" r="-291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7F465-9D04-AA40-99FC-617AB7E38C3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DC1B3-33C5-AC4A-B5A2-AE084982DB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/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7B5CB-E50F-DB49-9A03-D7F9C2F69A5C}"/>
              </a:ext>
            </a:extLst>
          </p:cNvPr>
          <p:cNvCxnSpPr>
            <a:cxnSpLocks/>
          </p:cNvCxnSpPr>
          <p:nvPr/>
        </p:nvCxnSpPr>
        <p:spPr>
          <a:xfrm flipV="1">
            <a:off x="8957940" y="3334989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6EFCEAD-1939-794F-A90F-9DADE6DF9BF0}"/>
              </a:ext>
            </a:extLst>
          </p:cNvPr>
          <p:cNvSpPr/>
          <p:nvPr/>
        </p:nvSpPr>
        <p:spPr>
          <a:xfrm>
            <a:off x="9494501" y="4409224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0EA9F9-3BB2-244D-A6AF-BD73AFB3BCF6}"/>
              </a:ext>
            </a:extLst>
          </p:cNvPr>
          <p:cNvSpPr/>
          <p:nvPr/>
        </p:nvSpPr>
        <p:spPr>
          <a:xfrm>
            <a:off x="9436915" y="49629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D3AC4F-8971-6C48-86AE-81F5DFCFEEFF}"/>
              </a:ext>
            </a:extLst>
          </p:cNvPr>
          <p:cNvSpPr/>
          <p:nvPr/>
        </p:nvSpPr>
        <p:spPr>
          <a:xfrm>
            <a:off x="9748376" y="55379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91FD5AD-C2ED-1D46-A9FC-BF725E1E2351}"/>
              </a:ext>
            </a:extLst>
          </p:cNvPr>
          <p:cNvSpPr/>
          <p:nvPr/>
        </p:nvSpPr>
        <p:spPr>
          <a:xfrm>
            <a:off x="9820768" y="4413052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42056-91C3-DA49-A837-916CB28716B2}"/>
              </a:ext>
            </a:extLst>
          </p:cNvPr>
          <p:cNvSpPr/>
          <p:nvPr/>
        </p:nvSpPr>
        <p:spPr>
          <a:xfrm>
            <a:off x="9786476" y="43853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4BA9B6-559E-E242-99D3-9BED6517C816}"/>
              </a:ext>
            </a:extLst>
          </p:cNvPr>
          <p:cNvSpPr/>
          <p:nvPr/>
        </p:nvSpPr>
        <p:spPr>
          <a:xfrm>
            <a:off x="10853114" y="57716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/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/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/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/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/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blipFill>
                <a:blip r:embed="rId12"/>
                <a:stretch>
                  <a:fillRect l="-3846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C2E8-7BE2-EE46-96FA-54D8CCD6730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03041" y="4409224"/>
            <a:ext cx="958237" cy="5014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52236-1034-7C41-95CE-D648AE3F8A4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03041" y="4910661"/>
            <a:ext cx="952404" cy="675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Diagonal Test</a:t>
                </a:r>
              </a:p>
              <a:p>
                <a:r>
                  <a:rPr lang="en-US" dirty="0"/>
                  <a:t>The segment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for all edges e of P 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do not intersect.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internal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Algorithm:  Diagonal Triangulation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Repeat n-3 times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		for each candidate diagonal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    		test each of neighborhoods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output Proper diagonal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  <a:blipFill>
                <a:blip r:embed="rId2"/>
                <a:stretch>
                  <a:fillRect l="-1541" t="-525" r="-4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95A2-50D0-A34D-A995-1410C82A9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348B-AFDC-394E-A381-4AF3D5A3D18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Diagonal-Based Triangulation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9156701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9144000" y="2433639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9117013" y="3194051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9128126" y="4233864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8986837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10429875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11633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11626850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1076483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942498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305211" cy="4824960"/>
          </a:xfrm>
        </p:spPr>
        <p:txBody>
          <a:bodyPr>
            <a:normAutofit/>
          </a:bodyPr>
          <a:lstStyle/>
          <a:p>
            <a:r>
              <a:rPr lang="en-US" dirty="0"/>
              <a:t>Case 3: v is adjacent to bottom of reflex chain AND v+ is reflex or flat</a:t>
            </a:r>
          </a:p>
          <a:p>
            <a:pPr lvl="1"/>
            <a:r>
              <a:rPr lang="en-US" dirty="0"/>
              <a:t>Add v to bottom of reflex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9BDA6A-08FF-C54B-B469-4F9B30D7218F}"/>
              </a:ext>
            </a:extLst>
          </p:cNvPr>
          <p:cNvSpPr/>
          <p:nvPr/>
        </p:nvSpPr>
        <p:spPr>
          <a:xfrm>
            <a:off x="8976116" y="1939532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6FA4B-6B97-C84A-B040-80A99AA4526F}"/>
              </a:ext>
            </a:extLst>
          </p:cNvPr>
          <p:cNvSpPr/>
          <p:nvPr/>
        </p:nvSpPr>
        <p:spPr>
          <a:xfrm>
            <a:off x="9291710" y="2514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3E17-CB16-4340-91DF-8E9D27E87AAC}"/>
              </a:ext>
            </a:extLst>
          </p:cNvPr>
          <p:cNvSpPr/>
          <p:nvPr/>
        </p:nvSpPr>
        <p:spPr>
          <a:xfrm>
            <a:off x="8915400" y="29842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6F86AD-F830-B042-A79C-F6C770D0EEC7}"/>
              </a:ext>
            </a:extLst>
          </p:cNvPr>
          <p:cNvSpPr/>
          <p:nvPr/>
        </p:nvSpPr>
        <p:spPr>
          <a:xfrm>
            <a:off x="9557597" y="19433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6AF4C-416E-3549-A82E-6BE57C4B5569}"/>
              </a:ext>
            </a:extLst>
          </p:cNvPr>
          <p:cNvSpPr/>
          <p:nvPr/>
        </p:nvSpPr>
        <p:spPr>
          <a:xfrm>
            <a:off x="9523305" y="19156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2AAAF-DBA8-A443-AFD8-7E06C86269D0}"/>
              </a:ext>
            </a:extLst>
          </p:cNvPr>
          <p:cNvSpPr/>
          <p:nvPr/>
        </p:nvSpPr>
        <p:spPr>
          <a:xfrm>
            <a:off x="10589943" y="33019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/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/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/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/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/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46" t="-3922" r="-2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522BE-CC07-E646-AC08-67CB43023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B31D2C-FF31-504A-B20E-0754DC85BF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/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09019-D823-0E42-9188-C4C41FD21BAF}"/>
              </a:ext>
            </a:extLst>
          </p:cNvPr>
          <p:cNvCxnSpPr>
            <a:cxnSpLocks/>
          </p:cNvCxnSpPr>
          <p:nvPr/>
        </p:nvCxnSpPr>
        <p:spPr>
          <a:xfrm flipV="1">
            <a:off x="8248623" y="3043585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24E0A53-F7B7-B04E-AB45-815895943C27}"/>
              </a:ext>
            </a:extLst>
          </p:cNvPr>
          <p:cNvSpPr/>
          <p:nvPr/>
        </p:nvSpPr>
        <p:spPr>
          <a:xfrm>
            <a:off x="8609615" y="4465399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AAA22-3519-7840-89DF-E5685E98D61F}"/>
              </a:ext>
            </a:extLst>
          </p:cNvPr>
          <p:cNvSpPr/>
          <p:nvPr/>
        </p:nvSpPr>
        <p:spPr>
          <a:xfrm>
            <a:off x="8925209" y="5040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6D1B3-DB97-6445-A700-DA1393569433}"/>
              </a:ext>
            </a:extLst>
          </p:cNvPr>
          <p:cNvSpPr/>
          <p:nvPr/>
        </p:nvSpPr>
        <p:spPr>
          <a:xfrm>
            <a:off x="8548899" y="55101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77E903B-7CC8-5647-BDBC-2444FF117166}"/>
              </a:ext>
            </a:extLst>
          </p:cNvPr>
          <p:cNvSpPr/>
          <p:nvPr/>
        </p:nvSpPr>
        <p:spPr>
          <a:xfrm>
            <a:off x="9191096" y="4469227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F1C9E-CD0A-474B-8BE4-501C46D646D7}"/>
              </a:ext>
            </a:extLst>
          </p:cNvPr>
          <p:cNvSpPr/>
          <p:nvPr/>
        </p:nvSpPr>
        <p:spPr>
          <a:xfrm>
            <a:off x="9156804" y="4441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C91E2-55BA-1446-A1ED-3ADD01635B9D}"/>
              </a:ext>
            </a:extLst>
          </p:cNvPr>
          <p:cNvSpPr/>
          <p:nvPr/>
        </p:nvSpPr>
        <p:spPr>
          <a:xfrm>
            <a:off x="10223442" y="58278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/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/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/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/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/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blipFill>
                <a:blip r:embed="rId12"/>
                <a:stretch>
                  <a:fillRect l="-2830" t="-3846" r="-9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5AC903-ED58-3D4E-9D9C-620F4B3699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451152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EF664-D672-7A42-B960-A29E5AE39F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168507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AC3049-5426-2049-A31F-C476A693799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563032" y="4220633"/>
            <a:ext cx="93056" cy="11998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818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64FA7-D72F-7B4E-8283-D71DDC2462A8}"/>
              </a:ext>
            </a:extLst>
          </p:cNvPr>
          <p:cNvCxnSpPr>
            <a:cxnSpLocks/>
            <a:stCxn id="2" idx="0"/>
            <a:endCxn id="78" idx="1"/>
          </p:cNvCxnSpPr>
          <p:nvPr/>
        </p:nvCxnSpPr>
        <p:spPr>
          <a:xfrm>
            <a:off x="6283858" y="1600748"/>
            <a:ext cx="353568" cy="6479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6C109-8F93-6645-9DB6-DEFD75C28F39}"/>
              </a:ext>
            </a:extLst>
          </p:cNvPr>
          <p:cNvSpPr txBox="1"/>
          <p:nvPr/>
        </p:nvSpPr>
        <p:spPr>
          <a:xfrm>
            <a:off x="7226358" y="158097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/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04E63-FE80-8642-8A3F-983D1CA2DA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2965" y="2270476"/>
            <a:ext cx="619232" cy="303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41D83-F15B-DD4E-AF41-38C892133A7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37426" y="1765641"/>
            <a:ext cx="588932" cy="1368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4FA38-3227-A24C-AF66-9F9793A07B47}"/>
              </a:ext>
            </a:extLst>
          </p:cNvPr>
          <p:cNvSpPr txBox="1"/>
          <p:nvPr/>
        </p:nvSpPr>
        <p:spPr>
          <a:xfrm>
            <a:off x="9270583" y="600700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7D15-60B0-D441-8915-FB4545D91DF3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4AE36-DD6C-9E44-948A-832B0FA30FC4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662B-D02F-F244-948D-00A4BD069E22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227740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671151-7471-C940-BBB0-265FE6F4FB8E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299-652D-E14B-84A8-D3D29621B16D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CF4E5-26C8-0842-B6D5-73730AF5BAED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39988460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B7EF81-895B-9742-B0E8-D230AF5139FE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flipH="1">
            <a:off x="6515067" y="3173178"/>
            <a:ext cx="2239846" cy="27586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D38EE1-9E78-1748-AA17-C088D6A1B60B}"/>
              </a:ext>
            </a:extLst>
          </p:cNvPr>
          <p:cNvCxnSpPr>
            <a:cxnSpLocks/>
            <a:stCxn id="2" idx="9"/>
            <a:endCxn id="2" idx="1"/>
          </p:cNvCxnSpPr>
          <p:nvPr/>
        </p:nvCxnSpPr>
        <p:spPr>
          <a:xfrm flipH="1">
            <a:off x="6515067" y="2345583"/>
            <a:ext cx="187859" cy="1103461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9417C-DAC6-3947-B080-B8153A1BDADE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 flipH="1">
            <a:off x="6515067" y="2899298"/>
            <a:ext cx="694278" cy="54974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22169-1D87-B442-9D96-4954560EDEE9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flipH="1">
            <a:off x="7093093" y="3173178"/>
            <a:ext cx="1661820" cy="88276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1D5E3-D765-C94B-B1E0-6BA0907AB0E2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5864791" y="3173178"/>
            <a:ext cx="2890122" cy="164139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8E2DF-8300-D545-9FE2-8D3C88A6941A}"/>
              </a:ext>
            </a:extLst>
          </p:cNvPr>
          <p:cNvCxnSpPr>
            <a:cxnSpLocks/>
            <a:stCxn id="2" idx="5"/>
            <a:endCxn id="2" idx="3"/>
          </p:cNvCxnSpPr>
          <p:nvPr/>
        </p:nvCxnSpPr>
        <p:spPr>
          <a:xfrm flipV="1">
            <a:off x="5662481" y="4814576"/>
            <a:ext cx="202310" cy="74483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388961-1060-4247-B2C2-DF0547CBADCC}"/>
              </a:ext>
            </a:extLst>
          </p:cNvPr>
          <p:cNvCxnSpPr>
            <a:cxnSpLocks/>
            <a:stCxn id="2" idx="6"/>
            <a:endCxn id="2" idx="3"/>
          </p:cNvCxnSpPr>
          <p:nvPr/>
        </p:nvCxnSpPr>
        <p:spPr>
          <a:xfrm flipH="1" flipV="1">
            <a:off x="5864791" y="4814576"/>
            <a:ext cx="1069345" cy="1586224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8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sort (merge) requires O(N) time.</a:t>
            </a:r>
          </a:p>
          <a:p>
            <a:r>
              <a:rPr lang="en-US" dirty="0"/>
              <a:t>Triangulation visits each of the N vertices and places on the stack exactly once, except when the while fails in case (ii).</a:t>
            </a:r>
          </a:p>
          <a:p>
            <a:pPr lvl="1"/>
            <a:r>
              <a:rPr lang="en-US" dirty="0"/>
              <a:t>This happens at most once per vertex, so that time can be charged to the current vertex.</a:t>
            </a:r>
          </a:p>
          <a:p>
            <a:pPr lvl="1"/>
            <a:endParaRPr lang="en-US" dirty="0"/>
          </a:p>
          <a:p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The algorithm requires O(N) time to triangulate a monotone polygon, where N is the number of vertices of the polygon.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6417A-64E5-DE4B-9277-20B3A41D49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3A5F-927E-3946-9770-63228A2C73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triangulating a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Triangulation of Simple Polygon</a:t>
            </a:r>
          </a:p>
          <a:p>
            <a:pPr lvl="1"/>
            <a:r>
              <a:rPr lang="en-US" dirty="0"/>
              <a:t>Sort vertices by y coordinates: O(N log N)</a:t>
            </a:r>
          </a:p>
          <a:p>
            <a:pPr lvl="1"/>
            <a:r>
              <a:rPr lang="en-US" dirty="0"/>
              <a:t>Perform plane sweep to construct trapezoids: O(N log N)</a:t>
            </a:r>
          </a:p>
          <a:p>
            <a:pPr lvl="1"/>
            <a:r>
              <a:rPr lang="en-US" dirty="0"/>
              <a:t>Partition into monotone polygons: O(N)</a:t>
            </a:r>
          </a:p>
          <a:p>
            <a:pPr lvl="1"/>
            <a:r>
              <a:rPr lang="en-US" dirty="0"/>
              <a:t>Triangulate each monotone polygon: O(N)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  <a:p>
            <a:pPr lvl="1"/>
            <a:r>
              <a:rPr lang="en-US" dirty="0"/>
              <a:t>N is the number of vertices of the polygon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4D7C-0E47-1449-8EFB-15D4256C1C5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666C-DE9A-414D-B112-B42D358F9E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/>
                  <a:t>time complexity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4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B02AF-B18F-574E-9CA9-A19940B662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F97F8-7D7E-8A45-B2FD-FB33D92AFF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P.</a:t>
            </a:r>
          </a:p>
          <a:p>
            <a:pPr lvl="2"/>
            <a:r>
              <a:rPr lang="en-CA" dirty="0"/>
              <a:t>The sweep line moves from top to down and stops at each vertex of polygon P</a:t>
            </a:r>
          </a:p>
          <a:p>
            <a:endParaRPr lang="en-US" dirty="0"/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B5547-4068-4F43-BBA3-FDE43A6AA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57EA-3CD5-2049-A110-EFB6E3AA1A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198917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Sort the vertices top-to-down by a merge of the two chains</a:t>
            </a:r>
          </a:p>
          <a:p>
            <a:pPr lvl="1"/>
            <a:r>
              <a:rPr lang="en-US" dirty="0"/>
              <a:t>Initialize a stack. Push the first two vertices in the stack</a:t>
            </a:r>
          </a:p>
          <a:p>
            <a:pPr lvl="1"/>
            <a:r>
              <a:rPr lang="en-US" dirty="0"/>
              <a:t>Take the next vertex u, and triangulate as much as possible, top-down, while popping the stack</a:t>
            </a:r>
          </a:p>
          <a:p>
            <a:pPr lvl="1"/>
            <a:r>
              <a:rPr lang="en-US" dirty="0"/>
              <a:t>Push u onto the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6C88FB-0230-1A4E-9876-133B5E8C92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B670-4660-3442-955B-6EC510357CF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59144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Every polygon P of n vertices can be partitioned into triangle by the addition of (zero or more) diagonals. </a:t>
                </a:r>
              </a:p>
              <a:p>
                <a:pPr lvl="1"/>
                <a:r>
                  <a:rPr lang="en-US" dirty="0"/>
                  <a:t>Complexity of diagonal-based algorithm: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# of diagonal candidates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testing each of neighborhoods</a:t>
                </a:r>
              </a:p>
              <a:p>
                <a:pPr lvl="2"/>
                <a:r>
                  <a:rPr lang="en-US" dirty="0"/>
                  <a:t>Repeating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diagonals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9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76C4-B69F-F941-ACD4-35FD221B08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51177-4A01-E54A-A6CE-B9A553DD2C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41840"/>
              </p:ext>
            </p:extLst>
          </p:nvPr>
        </p:nvGraphicFramePr>
        <p:xfrm>
          <a:off x="1548792" y="2209800"/>
          <a:ext cx="9094417" cy="3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3" imgW="5635226" imgH="1999062" progId="Word.Document.8">
                  <p:embed/>
                </p:oleObj>
              </mc:Choice>
              <mc:Fallback>
                <p:oleObj name="Document" r:id="rId3" imgW="5635226" imgH="1999062" progId="Word.Document.8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92" y="2209800"/>
                        <a:ext cx="9094417" cy="3225315"/>
                      </a:xfrm>
                      <a:prstGeom prst="rect">
                        <a:avLst/>
                      </a:prstGeom>
                      <a:solidFill>
                        <a:srgbClr val="0000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772-D8E6-3543-82F3-90485C3698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67BD6-54D1-764A-AD9C-E01187F54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Towards Linear-Time Triangulation</a:t>
            </a:r>
            <a:endParaRPr lang="en-US" sz="4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5575" y="1873125"/>
            <a:ext cx="9094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Year	Complexity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   		</a:t>
            </a:r>
            <a:r>
              <a:rPr lang="en-US" b="1" dirty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9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Chazelle’s Algorithm (High-Level Sketch)</a:t>
            </a:r>
          </a:p>
          <a:p>
            <a:pPr lvl="1"/>
            <a:r>
              <a:rPr lang="en-US" dirty="0"/>
              <a:t>Computes visibility map</a:t>
            </a:r>
          </a:p>
          <a:p>
            <a:pPr lvl="1"/>
            <a:r>
              <a:rPr lang="en-US" dirty="0"/>
              <a:t>Algorithm is like </a:t>
            </a:r>
            <a:r>
              <a:rPr lang="en-US" dirty="0" err="1"/>
              <a:t>MergeSort</a:t>
            </a:r>
            <a:r>
              <a:rPr lang="en-US" dirty="0"/>
              <a:t> (divide-and-conquer)</a:t>
            </a:r>
          </a:p>
          <a:p>
            <a:pPr lvl="2"/>
            <a:r>
              <a:rPr lang="en-US" dirty="0"/>
              <a:t>Partition polygon of n vertices into n/2 vertex chains</a:t>
            </a:r>
          </a:p>
          <a:p>
            <a:pPr lvl="2"/>
            <a:r>
              <a:rPr lang="en-US" dirty="0"/>
              <a:t>Merge visibility maps of </a:t>
            </a:r>
            <a:r>
              <a:rPr lang="en-US" dirty="0" err="1"/>
              <a:t>subchains</a:t>
            </a:r>
            <a:r>
              <a:rPr lang="en-US" dirty="0"/>
              <a:t> to get one for chain</a:t>
            </a:r>
          </a:p>
          <a:p>
            <a:pPr lvl="1"/>
            <a:r>
              <a:rPr lang="en-US" dirty="0"/>
              <a:t>Improve this by dividing process into 2 phases: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Coarse approximations of visibility maps for linear-time merge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Refine coarse map into detailed map in linear time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673AEC-FFDA-774B-8706-B7C7D096B3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0CFF-C900-8D4E-823B-D38A61F4A09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Linear-Time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53139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Polygon partitioning is an important preprocessing step for many geometric algorithms</a:t>
            </a:r>
          </a:p>
          <a:p>
            <a:endParaRPr lang="en-US" dirty="0"/>
          </a:p>
          <a:p>
            <a:r>
              <a:rPr lang="en-US" u="sng" dirty="0"/>
              <a:t>Partitioning</a:t>
            </a:r>
            <a:r>
              <a:rPr lang="en-US" dirty="0"/>
              <a:t> a polygon means completely dividing the interior into </a:t>
            </a:r>
            <a:r>
              <a:rPr lang="en-US" dirty="0" err="1"/>
              <a:t>nonoverlapping</a:t>
            </a:r>
            <a:r>
              <a:rPr lang="en-US" dirty="0"/>
              <a:t> pieces.</a:t>
            </a:r>
          </a:p>
          <a:p>
            <a:endParaRPr lang="en-US" dirty="0"/>
          </a:p>
          <a:p>
            <a:r>
              <a:rPr lang="en-US" u="sng" dirty="0"/>
              <a:t>Covering</a:t>
            </a:r>
            <a:r>
              <a:rPr lang="en-US" dirty="0"/>
              <a:t> a polygon means that our decomposition is permitted to contain mutually overlapping pieces.</a:t>
            </a:r>
          </a:p>
          <a:p>
            <a:endParaRPr lang="en-US" dirty="0"/>
          </a:p>
          <a:p>
            <a:r>
              <a:rPr lang="en-US" dirty="0"/>
              <a:t>An issue associated with polygon decomposition is whether we are allowed to add </a:t>
            </a:r>
            <a:r>
              <a:rPr lang="en-US" u="sng" dirty="0"/>
              <a:t>Steiner vertices</a:t>
            </a:r>
            <a:r>
              <a:rPr lang="en-US" dirty="0"/>
              <a:t> (either by splitting edges or adding interior points) or whether we are restricted to adding chords between two existing vertices.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C184-10ED-5643-8E1A-829CFF3EE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8F119-4D94-064C-AC90-AE7245DB85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95636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2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Competing Goals:</a:t>
            </a:r>
          </a:p>
          <a:p>
            <a:pPr lvl="1"/>
            <a:r>
              <a:rPr lang="en-US" dirty="0"/>
              <a:t>minimize number of convex pieces</a:t>
            </a:r>
          </a:p>
          <a:p>
            <a:pPr lvl="1"/>
            <a:r>
              <a:rPr lang="en-US" dirty="0"/>
              <a:t>minimize partitioning time</a:t>
            </a:r>
          </a:p>
          <a:p>
            <a:r>
              <a:rPr lang="en-US" dirty="0"/>
              <a:t>Add (Steiner) points or just use diagonals and not add points?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01A16-791E-204C-8CD2-40351E4630D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8798C3-4233-BE45-A5F2-1AF2EB908C7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2234518" y="3581401"/>
            <a:ext cx="3023283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 useBgFill="1">
        <p:nvSpPr>
          <p:cNvPr id="8" name="Freeform 7"/>
          <p:cNvSpPr/>
          <p:nvPr/>
        </p:nvSpPr>
        <p:spPr bwMode="auto">
          <a:xfrm>
            <a:off x="6131719" y="3680222"/>
            <a:ext cx="2671762" cy="2071687"/>
          </a:xfrm>
          <a:custGeom>
            <a:avLst/>
            <a:gdLst>
              <a:gd name="connsiteX0" fmla="*/ 257175 w 2671762"/>
              <a:gd name="connsiteY0" fmla="*/ 614362 h 2071687"/>
              <a:gd name="connsiteX1" fmla="*/ 1085850 w 2671762"/>
              <a:gd name="connsiteY1" fmla="*/ 0 h 2071687"/>
              <a:gd name="connsiteX2" fmla="*/ 1700212 w 2671762"/>
              <a:gd name="connsiteY2" fmla="*/ 400050 h 2071687"/>
              <a:gd name="connsiteX3" fmla="*/ 2157412 w 2671762"/>
              <a:gd name="connsiteY3" fmla="*/ 85725 h 2071687"/>
              <a:gd name="connsiteX4" fmla="*/ 2671762 w 2671762"/>
              <a:gd name="connsiteY4" fmla="*/ 614362 h 2071687"/>
              <a:gd name="connsiteX5" fmla="*/ 2286000 w 2671762"/>
              <a:gd name="connsiteY5" fmla="*/ 928687 h 2071687"/>
              <a:gd name="connsiteX6" fmla="*/ 2528887 w 2671762"/>
              <a:gd name="connsiteY6" fmla="*/ 1443037 h 2071687"/>
              <a:gd name="connsiteX7" fmla="*/ 2428875 w 2671762"/>
              <a:gd name="connsiteY7" fmla="*/ 1885950 h 2071687"/>
              <a:gd name="connsiteX8" fmla="*/ 1657350 w 2671762"/>
              <a:gd name="connsiteY8" fmla="*/ 2071687 h 2071687"/>
              <a:gd name="connsiteX9" fmla="*/ 1171575 w 2671762"/>
              <a:gd name="connsiteY9" fmla="*/ 1414462 h 2071687"/>
              <a:gd name="connsiteX10" fmla="*/ 414337 w 2671762"/>
              <a:gd name="connsiteY10" fmla="*/ 1914525 h 2071687"/>
              <a:gd name="connsiteX11" fmla="*/ 0 w 2671762"/>
              <a:gd name="connsiteY11" fmla="*/ 1457325 h 2071687"/>
              <a:gd name="connsiteX12" fmla="*/ 657225 w 2671762"/>
              <a:gd name="connsiteY12" fmla="*/ 971550 h 2071687"/>
              <a:gd name="connsiteX13" fmla="*/ 257175 w 2671762"/>
              <a:gd name="connsiteY13" fmla="*/ 614362 h 20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1762" h="2071687">
                <a:moveTo>
                  <a:pt x="257175" y="614362"/>
                </a:moveTo>
                <a:lnTo>
                  <a:pt x="1085850" y="0"/>
                </a:lnTo>
                <a:lnTo>
                  <a:pt x="1700212" y="400050"/>
                </a:lnTo>
                <a:lnTo>
                  <a:pt x="2157412" y="85725"/>
                </a:lnTo>
                <a:lnTo>
                  <a:pt x="2671762" y="614362"/>
                </a:lnTo>
                <a:lnTo>
                  <a:pt x="2286000" y="928687"/>
                </a:lnTo>
                <a:lnTo>
                  <a:pt x="2528887" y="1443037"/>
                </a:lnTo>
                <a:lnTo>
                  <a:pt x="2428875" y="1885950"/>
                </a:lnTo>
                <a:lnTo>
                  <a:pt x="1657350" y="2071687"/>
                </a:lnTo>
                <a:lnTo>
                  <a:pt x="1171575" y="1414462"/>
                </a:lnTo>
                <a:lnTo>
                  <a:pt x="414337" y="1914525"/>
                </a:lnTo>
                <a:lnTo>
                  <a:pt x="0" y="1457325"/>
                </a:lnTo>
                <a:lnTo>
                  <a:pt x="657225" y="971550"/>
                </a:lnTo>
                <a:lnTo>
                  <a:pt x="257175" y="614362"/>
                </a:lnTo>
                <a:close/>
              </a:path>
            </a:pathLst>
          </a:custGeom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1"/>
          </p:cNvCxnSpPr>
          <p:nvPr/>
        </p:nvCxnSpPr>
        <p:spPr>
          <a:xfrm flipV="1">
            <a:off x="6388895" y="3680221"/>
            <a:ext cx="828675" cy="614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8" idx="2"/>
          </p:cNvCxnSpPr>
          <p:nvPr/>
        </p:nvCxnSpPr>
        <p:spPr>
          <a:xfrm>
            <a:off x="7217569" y="3680221"/>
            <a:ext cx="614362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8" idx="12"/>
          </p:cNvCxnSpPr>
          <p:nvPr/>
        </p:nvCxnSpPr>
        <p:spPr>
          <a:xfrm>
            <a:off x="6388894" y="4294583"/>
            <a:ext cx="400050" cy="35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2"/>
            <a:endCxn id="8" idx="11"/>
          </p:cNvCxnSpPr>
          <p:nvPr/>
        </p:nvCxnSpPr>
        <p:spPr>
          <a:xfrm flipH="1">
            <a:off x="6131720" y="4651772"/>
            <a:ext cx="657225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1"/>
            <a:endCxn id="8" idx="10"/>
          </p:cNvCxnSpPr>
          <p:nvPr/>
        </p:nvCxnSpPr>
        <p:spPr>
          <a:xfrm>
            <a:off x="6131720" y="5137546"/>
            <a:ext cx="4143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0"/>
            <a:endCxn id="8" idx="9"/>
          </p:cNvCxnSpPr>
          <p:nvPr/>
        </p:nvCxnSpPr>
        <p:spPr>
          <a:xfrm flipV="1">
            <a:off x="6546056" y="5094684"/>
            <a:ext cx="757238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9"/>
            <a:endCxn id="8" idx="8"/>
          </p:cNvCxnSpPr>
          <p:nvPr/>
        </p:nvCxnSpPr>
        <p:spPr>
          <a:xfrm>
            <a:off x="7303295" y="5094684"/>
            <a:ext cx="485775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8"/>
            <a:endCxn id="8" idx="7"/>
          </p:cNvCxnSpPr>
          <p:nvPr/>
        </p:nvCxnSpPr>
        <p:spPr>
          <a:xfrm flipV="1">
            <a:off x="7789070" y="5566172"/>
            <a:ext cx="771525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8" idx="6"/>
          </p:cNvCxnSpPr>
          <p:nvPr/>
        </p:nvCxnSpPr>
        <p:spPr>
          <a:xfrm flipV="1">
            <a:off x="8560594" y="5123259"/>
            <a:ext cx="1000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8" idx="5"/>
          </p:cNvCxnSpPr>
          <p:nvPr/>
        </p:nvCxnSpPr>
        <p:spPr>
          <a:xfrm flipH="1" flipV="1">
            <a:off x="8417720" y="4608908"/>
            <a:ext cx="242887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8" idx="4"/>
          </p:cNvCxnSpPr>
          <p:nvPr/>
        </p:nvCxnSpPr>
        <p:spPr>
          <a:xfrm flipV="1">
            <a:off x="8417719" y="4294584"/>
            <a:ext cx="385762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8" idx="3"/>
          </p:cNvCxnSpPr>
          <p:nvPr/>
        </p:nvCxnSpPr>
        <p:spPr>
          <a:xfrm flipH="1" flipV="1">
            <a:off x="8289131" y="3765947"/>
            <a:ext cx="514350" cy="5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8" idx="2"/>
          </p:cNvCxnSpPr>
          <p:nvPr/>
        </p:nvCxnSpPr>
        <p:spPr>
          <a:xfrm flipH="1">
            <a:off x="7831931" y="3765947"/>
            <a:ext cx="457200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2"/>
            <a:endCxn id="8" idx="2"/>
          </p:cNvCxnSpPr>
          <p:nvPr/>
        </p:nvCxnSpPr>
        <p:spPr>
          <a:xfrm flipV="1">
            <a:off x="6788945" y="4080271"/>
            <a:ext cx="10429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8" idx="9"/>
          </p:cNvCxnSpPr>
          <p:nvPr/>
        </p:nvCxnSpPr>
        <p:spPr>
          <a:xfrm flipH="1">
            <a:off x="7303295" y="4608909"/>
            <a:ext cx="11144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95488" y="6019801"/>
            <a:ext cx="39798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segments with Steiner points.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r</a:t>
            </a:r>
            <a:r>
              <a:rPr lang="en-US" dirty="0"/>
              <a:t> = number of reflex vertices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1" y="6019801"/>
            <a:ext cx="2505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only diagonals.</a:t>
            </a:r>
          </a:p>
        </p:txBody>
      </p:sp>
    </p:spTree>
    <p:extLst>
      <p:ext uri="{BB962C8B-B14F-4D97-AF65-F5344CB8AC3E}">
        <p14:creationId xmlns:p14="http://schemas.microsoft.com/office/powerpoint/2010/main" val="1070187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Theorem (</a:t>
            </a:r>
            <a:r>
              <a:rPr lang="en-US" dirty="0" err="1"/>
              <a:t>Chazelle</a:t>
            </a:r>
            <a:r>
              <a:rPr lang="en-US" dirty="0"/>
              <a:t>): Let F be the fewest number of convex pieces into which a polygon may be partitioned.  For a polygon of r reflex vertices: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78861-26C6-3E40-841E-E46B16D8B1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C8BA7-7518-2D41-85D7-7AC56574AD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1" t="46829" r="23506" b="14310"/>
          <a:stretch>
            <a:fillRect/>
          </a:stretch>
        </p:blipFill>
        <p:spPr bwMode="auto">
          <a:xfrm>
            <a:off x="2293938" y="3248024"/>
            <a:ext cx="2506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6477000" y="3240768"/>
            <a:ext cx="2518000" cy="19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1014" y="5305425"/>
            <a:ext cx="4035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Lower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Must eliminate all reflex vertices.  Single segment resolves at most 2 reflex angles.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1" y="5381625"/>
            <a:ext cx="3170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Upper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Bisect each reflex angle.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7124"/>
              </p:ext>
            </p:extLst>
          </p:nvPr>
        </p:nvGraphicFramePr>
        <p:xfrm>
          <a:off x="4800601" y="3705224"/>
          <a:ext cx="1903647" cy="7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130040" imgH="431640" progId="Equation.3">
                  <p:embed/>
                </p:oleObj>
              </mc:Choice>
              <mc:Fallback>
                <p:oleObj name="Equation" r:id="rId5" imgW="1130040" imgH="43164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05224"/>
                        <a:ext cx="1903647" cy="7523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82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Hertel-Mehlhorn’s</a:t>
            </a:r>
            <a:r>
              <a:rPr lang="en-US" dirty="0"/>
              <a:t> Algorithm (1983):</a:t>
            </a:r>
          </a:p>
          <a:p>
            <a:pPr lvl="1"/>
            <a:r>
              <a:rPr lang="en-US" dirty="0"/>
              <a:t>Start with any triangulation.</a:t>
            </a:r>
          </a:p>
          <a:p>
            <a:pPr lvl="1"/>
            <a:r>
              <a:rPr lang="en-US" dirty="0"/>
              <a:t>Iteratively remove nonessential diagonals</a:t>
            </a:r>
          </a:p>
          <a:p>
            <a:pPr lvl="2"/>
            <a:r>
              <a:rPr lang="en-US" dirty="0"/>
              <a:t>Essential diagonal d are those that creates non-convex piece</a:t>
            </a:r>
          </a:p>
          <a:p>
            <a:pPr lvl="1"/>
            <a:r>
              <a:rPr lang="en-US" dirty="0"/>
              <a:t>Can be done in O(n) time with the use of appropriate data structures</a:t>
            </a:r>
          </a:p>
          <a:p>
            <a:pPr lvl="1"/>
            <a:r>
              <a:rPr lang="en-US" dirty="0"/>
              <a:t>The only issue is how far from the optimum might it 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C81E1-A247-BD41-BD9B-52926D8C08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86994-284B-904F-AF23-A7ECE3704E3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3844251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pPr lvl="1"/>
                <a:r>
                  <a:rPr lang="en-US" dirty="0" err="1"/>
                  <a:t>Keil</a:t>
                </a:r>
                <a:r>
                  <a:rPr lang="en-US" dirty="0"/>
                  <a:t> (1985):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Optimal convex partition using arbitrary segments</a:t>
                </a:r>
              </a:p>
              <a:p>
                <a:pPr lvl="1"/>
                <a:r>
                  <a:rPr lang="en-US" dirty="0" err="1"/>
                  <a:t>Chazelle</a:t>
                </a:r>
                <a:r>
                  <a:rPr lang="en-US" dirty="0"/>
                  <a:t> (1980) 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Approximate convex partition removing </a:t>
                </a:r>
                <a:br>
                  <a:rPr lang="en-US" dirty="0"/>
                </a:br>
                <a:r>
                  <a:rPr lang="en-US" dirty="0"/>
                  <a:t>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Mehlhorn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</a:t>
                </a:r>
                <a:br>
                  <a:rPr lang="en-US" dirty="0"/>
                </a:br>
                <a:r>
                  <a:rPr lang="en-US" dirty="0"/>
                  <a:t>triangulation</a:t>
                </a:r>
              </a:p>
              <a:p>
                <a:r>
                  <a:rPr lang="en-US" dirty="0"/>
                  <a:t>Approximate convex partition using </a:t>
                </a:r>
                <a:br>
                  <a:rPr lang="en-US" dirty="0"/>
                </a:br>
                <a:r>
                  <a:rPr lang="en-US" dirty="0"/>
                  <a:t>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</a:t>
                </a:r>
                <a:br>
                  <a:rPr lang="en-US" dirty="0"/>
                </a:br>
                <a:r>
                  <a:rPr lang="en-US" dirty="0"/>
                  <a:t>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2100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E551C1-2DE4-0747-AF46-D46DAC3808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195FE1-DDDC-514C-81EC-F771D20DF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Algorithms for Optimal Convex Partitioning of a Polygon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9" t="16911" r="19745" b="36423"/>
          <a:stretch>
            <a:fillRect/>
          </a:stretch>
        </p:blipFill>
        <p:spPr bwMode="auto">
          <a:xfrm>
            <a:off x="8305800" y="3581400"/>
            <a:ext cx="37433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48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Y-Monotone partition:</a:t>
                </a:r>
              </a:p>
              <a:p>
                <a:pPr lvl="1"/>
                <a:r>
                  <a:rPr lang="en-US" dirty="0"/>
                  <a:t>de Berg et al.: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(see earlier slides)</a:t>
                </a:r>
              </a:p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Approximate convex partition removing 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triangulation</a:t>
                </a:r>
              </a:p>
              <a:p>
                <a:r>
                  <a:rPr lang="en-US" dirty="0"/>
                  <a:t>Approximate convex partition using 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575" r="-933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0B8A1-8A06-3843-9481-18AB3E8647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2951D-A172-EB47-A2E4-2EDAEA6601D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43176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0AA3-9837-CC4C-B9BA-C5A6EDF5B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D5A-5A78-5A47-ADB7-44C1ACEB2C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243C-3D15-624B-9BFD-5F7958FEE2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Locate an ear</a:t>
            </a:r>
          </a:p>
          <a:p>
            <a:pPr eaLnBrk="1" hangingPunct="1"/>
            <a:r>
              <a:rPr lang="en-US" dirty="0"/>
              <a:t>Output diagonal</a:t>
            </a:r>
          </a:p>
          <a:p>
            <a:pPr eaLnBrk="1" hangingPunct="1"/>
            <a:r>
              <a:rPr lang="en-US" dirty="0"/>
              <a:t>Clip the ear</a:t>
            </a:r>
          </a:p>
          <a:p>
            <a:pPr eaLnBrk="1" hangingPunct="1"/>
            <a:r>
              <a:rPr lang="en-US" dirty="0"/>
              <a:t>Repeat until a triangle is left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B5ED4-0680-3449-B66A-BD0C2DDFF4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2514-80CB-A148-89BB-D35E23F25E7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Ear: Three consecutive vertices, a, b, c form an ear if ac is a diagonal</a:t>
                </a:r>
              </a:p>
              <a:p>
                <a:endParaRPr lang="en-US" dirty="0"/>
              </a:p>
              <a:p>
                <a:r>
                  <a:rPr lang="en-US" dirty="0" err="1"/>
                  <a:t>Meisters</a:t>
                </a:r>
                <a:r>
                  <a:rPr lang="en-US" dirty="0"/>
                  <a:t>’ Two Ears Theorem: Every polygon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4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 has at least two non-overlapping ears.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  <a:blipFill>
                <a:blip r:embed="rId3"/>
                <a:stretch>
                  <a:fillRect l="-2077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609D-2A75-8648-AB4F-F7A33A5AEC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8EF86B9-45D4-074B-B618-AC2C0601B2DA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590800"/>
            <a:ext cx="2627312" cy="1816100"/>
            <a:chOff x="3355" y="1076"/>
            <a:chExt cx="1655" cy="1144"/>
          </a:xfrm>
        </p:grpSpPr>
        <p:sp>
          <p:nvSpPr>
            <p:cNvPr id="10" name="Freeform 1030">
              <a:extLst>
                <a:ext uri="{FF2B5EF4-FFF2-40B4-BE49-F238E27FC236}">
                  <a16:creationId xmlns:a16="http://schemas.microsoft.com/office/drawing/2014/main" id="{CB1EDF61-BFB2-964F-BAE7-07BE051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99B2C5FE-0B1C-B541-9218-4A85C67A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32">
              <a:extLst>
                <a:ext uri="{FF2B5EF4-FFF2-40B4-BE49-F238E27FC236}">
                  <a16:creationId xmlns:a16="http://schemas.microsoft.com/office/drawing/2014/main" id="{0EC59194-6BD9-D447-95B0-7D971661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33">
              <a:extLst>
                <a:ext uri="{FF2B5EF4-FFF2-40B4-BE49-F238E27FC236}">
                  <a16:creationId xmlns:a16="http://schemas.microsoft.com/office/drawing/2014/main" id="{AEEC2342-F55C-8246-9159-FC2B845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34">
              <a:extLst>
                <a:ext uri="{FF2B5EF4-FFF2-40B4-BE49-F238E27FC236}">
                  <a16:creationId xmlns:a16="http://schemas.microsoft.com/office/drawing/2014/main" id="{BF77B721-48A2-AE42-8D87-CFFBDBC29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85943166-A38B-544D-86E1-6F208C54F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FCE0ED5B-4D55-C24A-8BE3-92F12943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Proof: Consider a triangulation of an n-polygon,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&gt;3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triangulation consists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triangles. Since the </a:t>
                </a:r>
                <a:r>
                  <a:rPr lang="en-US" u="sng" dirty="0">
                    <a:sym typeface="Symbol" pitchFamily="18" charset="2"/>
                  </a:rPr>
                  <a:t>polygon has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edges but there are only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triangles</a:t>
                </a:r>
                <a:r>
                  <a:rPr lang="en-US" dirty="0">
                    <a:sym typeface="Symbol" pitchFamily="18" charset="2"/>
                  </a:rPr>
                  <a:t>, by the Pigeonhole Principle, there are </a:t>
                </a:r>
                <a:r>
                  <a:rPr lang="en-US" u="sng" dirty="0">
                    <a:sym typeface="Symbol" pitchFamily="18" charset="2"/>
                  </a:rPr>
                  <a:t>at least two triangles with two polygon's edges</a:t>
                </a:r>
                <a:r>
                  <a:rPr lang="en-US" dirty="0">
                    <a:sym typeface="Symbol" pitchFamily="18" charset="2"/>
                  </a:rPr>
                  <a:t>. These are the ears.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Another proof: </a:t>
                </a:r>
                <a:r>
                  <a:rPr lang="en-US" dirty="0"/>
                  <a:t>It is known that a simple polygon can always be triangulated. </a:t>
                </a:r>
                <a:r>
                  <a:rPr lang="en-US" u="sng" dirty="0"/>
                  <a:t>Leaves in the dual-tree of the triangulated polygon correspond to ears</a:t>
                </a:r>
                <a:r>
                  <a:rPr lang="en-US" dirty="0"/>
                  <a:t> and </a:t>
                </a:r>
                <a:r>
                  <a:rPr lang="en-US" u="sng" dirty="0"/>
                  <a:t>every tree of two or more nodes must have at least two leaves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6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0F15-25CA-7640-8B49-1F39EF023A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2129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  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65894" name="Freeform 1030"/>
          <p:cNvSpPr>
            <a:spLocks/>
          </p:cNvSpPr>
          <p:nvPr/>
        </p:nvSpPr>
        <p:spPr bwMode="auto">
          <a:xfrm>
            <a:off x="4766798" y="4352925"/>
            <a:ext cx="2627312" cy="18161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377549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4810</TotalTime>
  <Words>2701</Words>
  <Application>Microsoft Macintosh PowerPoint</Application>
  <PresentationFormat>Widescreen</PresentationFormat>
  <Paragraphs>468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Comic Sans MS</vt:lpstr>
      <vt:lpstr>Gill Sans MT</vt:lpstr>
      <vt:lpstr>Times New Roman</vt:lpstr>
      <vt:lpstr>17/02/15</vt:lpstr>
      <vt:lpstr>Equation</vt:lpstr>
      <vt:lpstr>Document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niles.rosen@mail.correctcodingsolutions.com</cp:lastModifiedBy>
  <cp:revision>149</cp:revision>
  <dcterms:created xsi:type="dcterms:W3CDTF">2013-08-12T17:41:37Z</dcterms:created>
  <dcterms:modified xsi:type="dcterms:W3CDTF">2019-07-25T19:50:13Z</dcterms:modified>
</cp:coreProperties>
</file>