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9"/>
  </p:notesMasterIdLst>
  <p:handoutMasterIdLst>
    <p:handoutMasterId r:id="rId50"/>
  </p:handoutMasterIdLst>
  <p:sldIdLst>
    <p:sldId id="256" r:id="rId2"/>
    <p:sldId id="800" r:id="rId3"/>
    <p:sldId id="306" r:id="rId4"/>
    <p:sldId id="404" r:id="rId5"/>
    <p:sldId id="411" r:id="rId6"/>
    <p:sldId id="408" r:id="rId7"/>
    <p:sldId id="858" r:id="rId8"/>
    <p:sldId id="907" r:id="rId9"/>
    <p:sldId id="893" r:id="rId10"/>
    <p:sldId id="452" r:id="rId11"/>
    <p:sldId id="456" r:id="rId12"/>
    <p:sldId id="457" r:id="rId13"/>
    <p:sldId id="458" r:id="rId14"/>
    <p:sldId id="898" r:id="rId15"/>
    <p:sldId id="899" r:id="rId16"/>
    <p:sldId id="900" r:id="rId17"/>
    <p:sldId id="409" r:id="rId18"/>
    <p:sldId id="421" r:id="rId19"/>
    <p:sldId id="424" r:id="rId20"/>
    <p:sldId id="897" r:id="rId21"/>
    <p:sldId id="423" r:id="rId22"/>
    <p:sldId id="469" r:id="rId23"/>
    <p:sldId id="904" r:id="rId24"/>
    <p:sldId id="488" r:id="rId25"/>
    <p:sldId id="489" r:id="rId26"/>
    <p:sldId id="905" r:id="rId27"/>
    <p:sldId id="490" r:id="rId28"/>
    <p:sldId id="906" r:id="rId29"/>
    <p:sldId id="491" r:id="rId30"/>
    <p:sldId id="913" r:id="rId31"/>
    <p:sldId id="914" r:id="rId32"/>
    <p:sldId id="916" r:id="rId33"/>
    <p:sldId id="519" r:id="rId34"/>
    <p:sldId id="917" r:id="rId35"/>
    <p:sldId id="915" r:id="rId36"/>
    <p:sldId id="516" r:id="rId37"/>
    <p:sldId id="517" r:id="rId38"/>
    <p:sldId id="908" r:id="rId39"/>
    <p:sldId id="518" r:id="rId40"/>
    <p:sldId id="426" r:id="rId41"/>
    <p:sldId id="912" r:id="rId42"/>
    <p:sldId id="428" r:id="rId43"/>
    <p:sldId id="918" r:id="rId44"/>
    <p:sldId id="521" r:id="rId45"/>
    <p:sldId id="430" r:id="rId46"/>
    <p:sldId id="919" r:id="rId47"/>
    <p:sldId id="8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694"/>
  </p:normalViewPr>
  <p:slideViewPr>
    <p:cSldViewPr>
      <p:cViewPr varScale="1">
        <p:scale>
          <a:sx n="117" d="100"/>
          <a:sy n="117" d="100"/>
        </p:scale>
        <p:origin x="4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>
            <a:extLst>
              <a:ext uri="{FF2B5EF4-FFF2-40B4-BE49-F238E27FC236}">
                <a16:creationId xmlns:a16="http://schemas.microsoft.com/office/drawing/2014/main" id="{575E2020-3F5F-9C40-80C1-22078E70F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2099" name="Rectangle 3">
            <a:extLst>
              <a:ext uri="{FF2B5EF4-FFF2-40B4-BE49-F238E27FC236}">
                <a16:creationId xmlns:a16="http://schemas.microsoft.com/office/drawing/2014/main" id="{4F8BAEA1-9668-B946-859B-423459764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5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69C254EB-7097-4D4C-8659-4BA26D9C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B0BCBA81-3526-B249-97B9-BA540C7A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64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69C254EB-7097-4D4C-8659-4BA26D9C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B0BCBA81-3526-B249-97B9-BA540C7A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37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5531789F-BE93-B14F-A154-8F38252A7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9B3DEF88-5803-8848-AF48-2D5E5F750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83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410833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9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4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52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241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6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2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1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8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7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2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2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7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7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Convex Hull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Concentrate on points close to hull boundary</a:t>
            </a:r>
          </a:p>
          <a:p>
            <a:pPr lvl="1"/>
            <a:r>
              <a:rPr lang="en-US" altLang="en-US" dirty="0"/>
              <a:t>Named for similarity to Quicksort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idea is:</a:t>
            </a:r>
          </a:p>
          <a:p>
            <a:pPr lvl="1"/>
            <a:r>
              <a:rPr lang="en-US" altLang="en-US" dirty="0"/>
              <a:t>Discard many points as definitely interior to the hull </a:t>
            </a:r>
          </a:p>
          <a:p>
            <a:pPr lvl="1"/>
            <a:r>
              <a:rPr lang="en-US" altLang="en-US" dirty="0"/>
              <a:t>Concentrate on those to the hull boundary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0765C-34BA-9640-BB3A-3FDADB8443D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2FC8A-C4D2-D840-AFE6-E25EAD35BCC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419214" cy="4824960"/>
          </a:xfrm>
        </p:spPr>
        <p:txBody>
          <a:bodyPr/>
          <a:lstStyle/>
          <a:p>
            <a:r>
              <a:rPr lang="en-US" altLang="en-US" dirty="0"/>
              <a:t>Find two distinct extreme points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u="sng" dirty="0"/>
              <a:t>rightmost lowest</a:t>
            </a:r>
            <a:r>
              <a:rPr lang="en-US" altLang="en-US" dirty="0"/>
              <a:t> and </a:t>
            </a:r>
            <a:r>
              <a:rPr lang="en-US" altLang="en-US" u="sng" dirty="0"/>
              <a:t>leftmost highest</a:t>
            </a:r>
            <a:r>
              <a:rPr lang="en-US" altLang="en-US" dirty="0"/>
              <a:t> points x and y, which are guaranteed extreme and distinct</a:t>
            </a:r>
          </a:p>
          <a:p>
            <a:pPr lvl="1"/>
            <a:r>
              <a:rPr lang="en-US" altLang="en-US" dirty="0"/>
              <a:t>The full hull is composed of an </a:t>
            </a:r>
            <a:r>
              <a:rPr lang="en-US" altLang="en-US" b="1" dirty="0"/>
              <a:t>“upper hull”</a:t>
            </a:r>
            <a:r>
              <a:rPr lang="en-US" altLang="en-US" dirty="0"/>
              <a:t> above a line and a </a:t>
            </a:r>
            <a:r>
              <a:rPr lang="en-US" altLang="en-US" b="1" dirty="0"/>
              <a:t>“lower hull”</a:t>
            </a:r>
            <a:r>
              <a:rPr lang="en-US" altLang="en-US" dirty="0"/>
              <a:t> below a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6C85-BE18-334E-8F00-C60B139D8FA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9A64A-B82C-B54F-9F8A-27FB5CD3341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1605" r="2492" b="1440"/>
          <a:stretch/>
        </p:blipFill>
        <p:spPr bwMode="auto">
          <a:xfrm>
            <a:off x="8586439" y="3914079"/>
            <a:ext cx="2754351" cy="168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AA0555-1393-D34C-B4EB-C70C9A9BE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r="2485" b="3415"/>
          <a:stretch/>
        </p:blipFill>
        <p:spPr bwMode="auto">
          <a:xfrm>
            <a:off x="8519531" y="1511971"/>
            <a:ext cx="2910469" cy="184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5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495414" cy="482496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Divide</a:t>
            </a:r>
          </a:p>
          <a:p>
            <a:pPr lvl="1"/>
            <a:r>
              <a:rPr lang="en-US" altLang="en-US" dirty="0"/>
              <a:t>The line formed by these two points is used to divide the set into two different parts</a:t>
            </a:r>
          </a:p>
          <a:p>
            <a:pPr lvl="1"/>
            <a:r>
              <a:rPr lang="en-US" altLang="en-US" dirty="0"/>
              <a:t>Everything left from this line is considered one part, everything right of it is considered another one</a:t>
            </a:r>
          </a:p>
          <a:p>
            <a:pPr lvl="1"/>
            <a:r>
              <a:rPr lang="en-US" altLang="en-US" dirty="0"/>
              <a:t>Both of these parts are processed recursively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Find extreme points in an “upper hull”  and in a “lower hull”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2423D-D23F-774D-912E-5F61D2176B0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43E9-4B8D-7441-93B6-5FB35614D14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D41A85-A79B-844C-8539-35A19D4AF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2141" r="1782" b="10536"/>
          <a:stretch/>
        </p:blipFill>
        <p:spPr bwMode="auto">
          <a:xfrm>
            <a:off x="8187948" y="2647242"/>
            <a:ext cx="3553915" cy="194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62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952614" cy="4824960"/>
          </a:xfrm>
        </p:spPr>
        <p:txBody>
          <a:bodyPr/>
          <a:lstStyle/>
          <a:p>
            <a:r>
              <a:rPr lang="en-US" altLang="en-US" dirty="0"/>
              <a:t>Discard all points inside </a:t>
            </a:r>
            <a:r>
              <a:rPr lang="el-GR" altLang="en-US" dirty="0"/>
              <a:t>Δ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Operate recursively on the points outside segments AC and BC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485A47-AEA1-504A-A19D-DFEC990415F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AEA09-772A-BB47-9C9D-73B1C1B28B8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" r="6570" b="12822"/>
          <a:stretch/>
        </p:blipFill>
        <p:spPr bwMode="auto">
          <a:xfrm>
            <a:off x="8305800" y="2637566"/>
            <a:ext cx="3561059" cy="223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69294-3205-2D41-91AE-B3CDB35A9983}"/>
              </a:ext>
            </a:extLst>
          </p:cNvPr>
          <p:cNvSpPr txBox="1"/>
          <p:nvPr/>
        </p:nvSpPr>
        <p:spPr>
          <a:xfrm>
            <a:off x="8538118" y="3125762"/>
            <a:ext cx="41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62F2A-6737-8C49-8567-42327830BE8F}"/>
              </a:ext>
            </a:extLst>
          </p:cNvPr>
          <p:cNvSpPr txBox="1"/>
          <p:nvPr/>
        </p:nvSpPr>
        <p:spPr>
          <a:xfrm>
            <a:off x="11464315" y="3962400"/>
            <a:ext cx="4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2CD02-2BD5-0C4C-9583-359C86229FAD}"/>
              </a:ext>
            </a:extLst>
          </p:cNvPr>
          <p:cNvSpPr txBox="1"/>
          <p:nvPr/>
        </p:nvSpPr>
        <p:spPr>
          <a:xfrm>
            <a:off x="9735922" y="2406508"/>
            <a:ext cx="4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658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AEA09-772A-BB47-9C9D-73B1C1B28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63E86-4BFA-8444-8A07-A91905AA9D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0526"/>
          <a:stretch/>
        </p:blipFill>
        <p:spPr bwMode="auto">
          <a:xfrm>
            <a:off x="3657600" y="2057400"/>
            <a:ext cx="4876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7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542031" cy="482496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Find two distinct extreme points</a:t>
            </a:r>
          </a:p>
          <a:p>
            <a:endParaRPr lang="en-US" altLang="en-US" dirty="0"/>
          </a:p>
          <a:p>
            <a:r>
              <a:rPr lang="en-US" altLang="en-US" dirty="0"/>
              <a:t>Divide</a:t>
            </a:r>
          </a:p>
          <a:p>
            <a:endParaRPr lang="en-US" altLang="en-US" dirty="0"/>
          </a:p>
          <a:p>
            <a:r>
              <a:rPr lang="en-US" altLang="en-US" dirty="0"/>
              <a:t>Find extreme points in upper  and lower hull</a:t>
            </a:r>
          </a:p>
          <a:p>
            <a:endParaRPr lang="en-US" altLang="en-US" dirty="0"/>
          </a:p>
          <a:p>
            <a:r>
              <a:rPr lang="en-US" altLang="en-US" dirty="0"/>
              <a:t>Discard all points inside </a:t>
            </a:r>
            <a:r>
              <a:rPr lang="el-GR" altLang="en-US" dirty="0"/>
              <a:t>Δ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Recurse</a:t>
            </a:r>
            <a:endParaRPr lang="en-US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2AC4E8-23B4-F14E-B791-7560E8E76E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Example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6594E7-69B8-5643-BB31-9BEEFA6ECF46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835EDC-542A-F543-AA83-602EEDF1CE4B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C80AFE-7A56-BC45-9F6D-B6239264F2CA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6F0535-D489-FB49-A583-7D1E17083EFC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B335A1-185F-1543-86BA-37DAE3B647DB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D7D483-C75B-B64D-AB7B-35C0C2B600EC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E81413-D60E-B046-B3EB-7442F2808770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83263C-ED04-F34F-97CE-B73FCB9114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62694" y="1205309"/>
                <a:ext cx="5666613" cy="4824960"/>
              </a:xfrm>
            </p:spPr>
            <p:txBody>
              <a:bodyPr/>
              <a:lstStyle/>
              <a:p>
                <a:r>
                  <a:rPr lang="en-US" altLang="en-US" dirty="0"/>
                  <a:t>Performance?</a:t>
                </a:r>
              </a:p>
              <a:p>
                <a:pPr lvl="1"/>
                <a:r>
                  <a:rPr lang="en-US" altLang="en-US" dirty="0"/>
                  <a:t>Worst case: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Example?</a:t>
                </a:r>
              </a:p>
              <a:p>
                <a:pPr lvl="1"/>
                <a:r>
                  <a:rPr lang="en-US" altLang="en-US" dirty="0"/>
                  <a:t>Average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83263C-ED04-F34F-97CE-B73FCB911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62694" y="1205309"/>
                <a:ext cx="5666613" cy="4824960"/>
              </a:xfrm>
              <a:blipFill>
                <a:blip r:embed="rId2"/>
                <a:stretch>
                  <a:fillRect l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CCD5-87F3-774C-9AA9-6386B925D22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DA1C-439B-3F4B-97E4-9448695EA7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err="1"/>
              <a:t>QuickHull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6435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extreme points of a set S of points in plane are the vertices of the convex hull at which the </a:t>
                </a:r>
                <a:r>
                  <a:rPr lang="en-US" u="sng" dirty="0"/>
                  <a:t>interior angle is strictly convex, less than </a:t>
                </a:r>
                <a14:m>
                  <m:oMath xmlns:m="http://schemas.openxmlformats.org/officeDocument/2006/math">
                    <m:r>
                      <a:rPr lang="en-US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u="sng" dirty="0"/>
              </a:p>
              <a:p>
                <a:endParaRPr lang="en-US" dirty="0"/>
              </a:p>
              <a:p>
                <a:r>
                  <a:rPr lang="en-US" dirty="0"/>
                  <a:t>A set of points S is said to be strongly convex if it consists of only extreme points</a:t>
                </a:r>
              </a:p>
              <a:p>
                <a:endParaRPr lang="en-US" dirty="0"/>
              </a:p>
              <a:p>
                <a:r>
                  <a:rPr lang="en-US" dirty="0"/>
                  <a:t>Ideas?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  <a:blipFill>
                <a:blip r:embed="rId2"/>
                <a:stretch>
                  <a:fillRect l="-1771" t="-525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B5DB1A-C395-2849-9DA8-1E791635834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18F0-03CD-D34E-B112-98FBDC56BB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844FC7B-859C-3449-AF77-D60704219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459775"/>
            <a:ext cx="3380612" cy="431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24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simplest algorithm for computing convex hulls simply simulates the process of wrapping a piece of string around the points</a:t>
            </a:r>
          </a:p>
          <a:p>
            <a:endParaRPr lang="en-US" dirty="0"/>
          </a:p>
          <a:p>
            <a:r>
              <a:rPr lang="en-US" dirty="0"/>
              <a:t>This algorithm is called </a:t>
            </a:r>
            <a:r>
              <a:rPr lang="en-US" u="sng" dirty="0"/>
              <a:t>Jarvis's march</a:t>
            </a:r>
            <a:r>
              <a:rPr lang="en-US" dirty="0"/>
              <a:t> or </a:t>
            </a:r>
            <a:r>
              <a:rPr lang="en-US" u="sng" dirty="0"/>
              <a:t>gift-wrapping algorithm</a:t>
            </a:r>
          </a:p>
          <a:p>
            <a:endParaRPr lang="en-US" dirty="0"/>
          </a:p>
          <a:p>
            <a:r>
              <a:rPr lang="en-US" dirty="0"/>
              <a:t>Jarvis's march starts by computing the bottommost point, since we know this point must be a convex hull vertex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C472D-A303-2D4E-ABF1-E441A46529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B39269-3E67-4445-BE3A-E02E4F03970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Jarvis's Algorithm (Gift-Wrapping)</a:t>
            </a:r>
          </a:p>
        </p:txBody>
      </p:sp>
    </p:spTree>
    <p:extLst>
      <p:ext uri="{BB962C8B-B14F-4D97-AF65-F5344CB8AC3E}">
        <p14:creationId xmlns:p14="http://schemas.microsoft.com/office/powerpoint/2010/main" val="37930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first vertex is chosen is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next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any point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right chain goes as high as the highest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left chain is constructed with respect to the negative x-axis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  <a:blipFill>
                <a:blip r:embed="rId2"/>
                <a:stretch>
                  <a:fillRect l="-1358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D621A-55BB-2F44-A230-63282CA8A75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C1237-083C-904D-8600-F18B40898F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2D Gift Wrapping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057400"/>
            <a:ext cx="3400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66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Rectangle 3">
            <a:extLst>
              <a:ext uri="{FF2B5EF4-FFF2-40B4-BE49-F238E27FC236}">
                <a16:creationId xmlns:a16="http://schemas.microsoft.com/office/drawing/2014/main" id="{1B5188B0-AE65-6048-9556-7DE6AD866D7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Definitions</a:t>
            </a:r>
          </a:p>
          <a:p>
            <a:r>
              <a:rPr lang="en-US" altLang="en-US" dirty="0"/>
              <a:t>Naïve Algorithms</a:t>
            </a:r>
          </a:p>
          <a:p>
            <a:r>
              <a:rPr lang="en-US" altLang="en-US" dirty="0" err="1"/>
              <a:t>QuickHull</a:t>
            </a:r>
            <a:endParaRPr lang="en-US" altLang="en-US" dirty="0"/>
          </a:p>
          <a:p>
            <a:r>
              <a:rPr lang="en-US" altLang="en-US" dirty="0"/>
              <a:t>Gift Wrapping</a:t>
            </a:r>
          </a:p>
          <a:p>
            <a:r>
              <a:rPr lang="en-US" altLang="en-US" dirty="0"/>
              <a:t>Graham Scan</a:t>
            </a:r>
          </a:p>
          <a:p>
            <a:r>
              <a:rPr lang="en-US" altLang="en-US" dirty="0"/>
              <a:t>Incremental</a:t>
            </a:r>
          </a:p>
          <a:p>
            <a:r>
              <a:rPr lang="en-US" altLang="en-US" dirty="0"/>
              <a:t>Divide-and-Conquer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8CE48-81AD-8B44-8956-39279A59EA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76F6-C40A-6145-B6B2-70844B7097D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Convex Hull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first vertex is chosen is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next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any point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right chain goes as high as the highest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left chain is constructed with respect to the negative x-axis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  <a:blipFill>
                <a:blip r:embed="rId2"/>
                <a:stretch>
                  <a:fillRect l="-1358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D621A-55BB-2F44-A230-63282CA8A75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C1237-083C-904D-8600-F18B40898F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48C115-31F6-BE43-90E7-BFFD5C5DF7C1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477A-C8AC-2347-928D-43FFC8EEFFB1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439159-8286-7B4C-9BE6-0C16864CDBE5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702D63-5C7B-194E-93DE-958451A7239A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721CC0-959F-9448-8925-3619B6D0FDB8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4BBC9D-E68B-4A48-ACFD-903438513A38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297395-2E80-7341-9C46-57FB4144FAE2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is the performance of Gift Wrapping?</a:t>
                </a:r>
              </a:p>
              <a:p>
                <a:pPr lvl="1"/>
                <a:r>
                  <a:rPr lang="en-US" dirty="0"/>
                  <a:t>Since the algorithm spends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for each convex hull vertex, the worst-case running time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Right?</a:t>
                </a:r>
              </a:p>
              <a:p>
                <a:pPr lvl="1"/>
                <a:r>
                  <a:rPr lang="en-US" dirty="0"/>
                  <a:t>This naive analysis hides the fact that if the convex hull has very few vertices, Jarvis's march is extremely fast. </a:t>
                </a:r>
              </a:p>
              <a:p>
                <a:pPr lvl="1"/>
                <a:r>
                  <a:rPr lang="en-US" dirty="0"/>
                  <a:t>A better way to write the running time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number of convex hull vertices.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the worst case,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get our old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bound</a:t>
                </a:r>
              </a:p>
              <a:p>
                <a:pPr lvl="1"/>
                <a:r>
                  <a:rPr lang="en-US" dirty="0"/>
                  <a:t>Output-sensitive algorithm; the smaller the output, the faster the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3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36A7F-0E46-184A-B864-D3A85658CB1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665847-A80E-5349-AF82-BD15C371ED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2D Gift Wrapping</a:t>
            </a:r>
          </a:p>
        </p:txBody>
      </p:sp>
    </p:spTree>
    <p:extLst>
      <p:ext uri="{BB962C8B-B14F-4D97-AF65-F5344CB8AC3E}">
        <p14:creationId xmlns:p14="http://schemas.microsoft.com/office/powerpoint/2010/main" val="397387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57985" y="1205309"/>
            <a:ext cx="7745446" cy="4824960"/>
          </a:xfrm>
        </p:spPr>
        <p:txBody>
          <a:bodyPr>
            <a:normAutofit/>
          </a:bodyPr>
          <a:lstStyle/>
          <a:p>
            <a:r>
              <a:rPr lang="en-US" altLang="en-US" dirty="0"/>
              <a:t>Given the left most point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Sort the points by angle, counterclockwise about that point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Process the points in their sorted order (use data structure – stack)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660F-5406-5C4E-A47F-EAFC3E83AA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617AA-B086-554D-A651-BC38E2E388A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Graham’s Algorithm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1232C2-79C1-9347-A408-5D83818964EE}"/>
              </a:ext>
            </a:extLst>
          </p:cNvPr>
          <p:cNvGrpSpPr/>
          <p:nvPr/>
        </p:nvGrpSpPr>
        <p:grpSpPr>
          <a:xfrm rot="5400000">
            <a:off x="8686800" y="2597026"/>
            <a:ext cx="2424113" cy="2041525"/>
            <a:chOff x="8051801" y="1612901"/>
            <a:chExt cx="2424113" cy="2041525"/>
          </a:xfrm>
        </p:grpSpPr>
        <p:sp>
          <p:nvSpPr>
            <p:cNvPr id="8" name="Line 32">
              <a:extLst>
                <a:ext uri="{FF2B5EF4-FFF2-40B4-BE49-F238E27FC236}">
                  <a16:creationId xmlns:a16="http://schemas.microsoft.com/office/drawing/2014/main" id="{AE5FC6CC-5C1A-3D49-93D5-992D9F271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0" y="2371725"/>
              <a:ext cx="40005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0943361F-DD60-6B47-B0BE-1D0D42B3D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48888" y="1838325"/>
              <a:ext cx="42862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39041F01-35BA-714A-A2F9-7CDEA5610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4038" y="1762126"/>
              <a:ext cx="6858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68A190F6-B073-184E-9577-97F46502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2601" y="1690688"/>
              <a:ext cx="42863" cy="78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6">
              <a:extLst>
                <a:ext uri="{FF2B5EF4-FFF2-40B4-BE49-F238E27FC236}">
                  <a16:creationId xmlns:a16="http://schemas.microsoft.com/office/drawing/2014/main" id="{CFB2B556-236A-F245-8507-98D8D857C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1113" y="1633538"/>
              <a:ext cx="457200" cy="44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7">
              <a:extLst>
                <a:ext uri="{FF2B5EF4-FFF2-40B4-BE49-F238E27FC236}">
                  <a16:creationId xmlns:a16="http://schemas.microsoft.com/office/drawing/2014/main" id="{FBBA742A-5111-BC43-B225-1C1D35EC5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1101" y="1976438"/>
              <a:ext cx="100013" cy="1071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8">
              <a:extLst>
                <a:ext uri="{FF2B5EF4-FFF2-40B4-BE49-F238E27FC236}">
                  <a16:creationId xmlns:a16="http://schemas.microsoft.com/office/drawing/2014/main" id="{EF4F9073-6EDC-B04A-B600-50878CDC7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29588" y="2433638"/>
              <a:ext cx="671512" cy="628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75832BA6-3A0F-3341-A98E-F22F03A09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8164" y="2490789"/>
              <a:ext cx="85725" cy="885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0">
              <a:extLst>
                <a:ext uri="{FF2B5EF4-FFF2-40B4-BE49-F238E27FC236}">
                  <a16:creationId xmlns:a16="http://schemas.microsoft.com/office/drawing/2014/main" id="{F94A8ACE-79DD-7C45-B76D-AF3E791AE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801" y="1612901"/>
              <a:ext cx="2424113" cy="2041525"/>
              <a:chOff x="3851" y="1369"/>
              <a:chExt cx="1527" cy="1286"/>
            </a:xfrm>
          </p:grpSpPr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378A4C8-8998-D44E-989C-4F78D762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2478"/>
                <a:ext cx="556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C421FB02-5506-7747-A738-724FDD2D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278"/>
                <a:ext cx="222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58944D42-2BC0-D744-9ED3-03495D85D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1933"/>
                <a:ext cx="656" cy="6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BC402785-D941-3F45-9186-AC4782DD9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" y="1667"/>
                <a:ext cx="156" cy="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FC742DE9-0993-DD4F-BF7D-610EAA2A9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933"/>
                <a:ext cx="133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6">
                <a:extLst>
                  <a:ext uri="{FF2B5EF4-FFF2-40B4-BE49-F238E27FC236}">
                    <a16:creationId xmlns:a16="http://schemas.microsoft.com/office/drawing/2014/main" id="{730AB086-A756-754A-B141-FC38E4A27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7" y="2278"/>
                <a:ext cx="378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790426F0-4E9E-D342-B185-79937EEAD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855"/>
                <a:ext cx="634" cy="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8">
                <a:extLst>
                  <a:ext uri="{FF2B5EF4-FFF2-40B4-BE49-F238E27FC236}">
                    <a16:creationId xmlns:a16="http://schemas.microsoft.com/office/drawing/2014/main" id="{306A8800-1406-8D4B-A2C2-F954A0FC2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4" y="1433"/>
                <a:ext cx="144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9">
                <a:extLst>
                  <a:ext uri="{FF2B5EF4-FFF2-40B4-BE49-F238E27FC236}">
                    <a16:creationId xmlns:a16="http://schemas.microsoft.com/office/drawing/2014/main" id="{5CCA5B44-2E51-F641-8284-2A4F71844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5" y="1511"/>
                <a:ext cx="622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0">
                <a:extLst>
                  <a:ext uri="{FF2B5EF4-FFF2-40B4-BE49-F238E27FC236}">
                    <a16:creationId xmlns:a16="http://schemas.microsoft.com/office/drawing/2014/main" id="{F3835781-4142-484D-8AA3-382BE4941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2611"/>
                <a:ext cx="1477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A1EB4D27-8B2E-734F-A853-6F04F9849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555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Oval 12">
                <a:extLst>
                  <a:ext uri="{FF2B5EF4-FFF2-40B4-BE49-F238E27FC236}">
                    <a16:creationId xmlns:a16="http://schemas.microsoft.com/office/drawing/2014/main" id="{1DCD040A-F371-BF4C-BC89-66B3764D7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24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id="{F9C03F08-458E-F74F-B890-619EDB041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184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Oval 14">
                <a:extLst>
                  <a:ext uri="{FF2B5EF4-FFF2-40B4-BE49-F238E27FC236}">
                    <a16:creationId xmlns:a16="http://schemas.microsoft.com/office/drawing/2014/main" id="{A56361D9-6A49-A34C-80B3-F8E86843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2227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:a16="http://schemas.microsoft.com/office/drawing/2014/main" id="{86C704E9-A7DD-F046-AE40-E3752290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3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DF09590F-4DD5-4D4B-BC0D-6C6FD2D83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1" y="22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Oval 17">
                <a:extLst>
                  <a:ext uri="{FF2B5EF4-FFF2-40B4-BE49-F238E27FC236}">
                    <a16:creationId xmlns:a16="http://schemas.microsoft.com/office/drawing/2014/main" id="{1083D3DE-7304-0B49-9CB8-47306C72D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45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id="{E5F4126F-B0A6-D649-9900-AABEB863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187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" name="Oval 19">
                <a:extLst>
                  <a:ext uri="{FF2B5EF4-FFF2-40B4-BE49-F238E27FC236}">
                    <a16:creationId xmlns:a16="http://schemas.microsoft.com/office/drawing/2014/main" id="{178BCFA0-E043-5943-B082-CE5CF1A58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18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C8818500-F396-B849-B84E-863B86D84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60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65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>
            <a:extLst>
              <a:ext uri="{FF2B5EF4-FFF2-40B4-BE49-F238E27FC236}">
                <a16:creationId xmlns:a16="http://schemas.microsoft.com/office/drawing/2014/main" id="{C597ECE2-4006-B542-8F0E-E2E0DAEB6FC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7739094" cy="4824960"/>
          </a:xfrm>
        </p:spPr>
        <p:txBody>
          <a:bodyPr/>
          <a:lstStyle/>
          <a:p>
            <a:r>
              <a:rPr lang="en-US" altLang="en-US" dirty="0"/>
              <a:t>Points sorted angularly provide “star-shaped” starting point</a:t>
            </a:r>
          </a:p>
          <a:p>
            <a:endParaRPr lang="en-US" altLang="en-US" dirty="0"/>
          </a:p>
          <a:p>
            <a:r>
              <a:rPr lang="en-US" altLang="en-US" dirty="0"/>
              <a:t>Prevent “dents” as you go via convexity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8DC260-0C97-3544-B3AB-B9A814FEEE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4AC193-B58F-8444-94FE-E84DDD0CC9E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Graham’s Algorithm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A16BA4-49E4-4049-9322-41225FEA8DA1}"/>
              </a:ext>
            </a:extLst>
          </p:cNvPr>
          <p:cNvGrpSpPr/>
          <p:nvPr/>
        </p:nvGrpSpPr>
        <p:grpSpPr>
          <a:xfrm rot="5400000">
            <a:off x="8686800" y="2597026"/>
            <a:ext cx="2424113" cy="2041525"/>
            <a:chOff x="8051801" y="1612901"/>
            <a:chExt cx="2424113" cy="2041525"/>
          </a:xfrm>
        </p:grpSpPr>
        <p:sp>
          <p:nvSpPr>
            <p:cNvPr id="880672" name="Line 32">
              <a:extLst>
                <a:ext uri="{FF2B5EF4-FFF2-40B4-BE49-F238E27FC236}">
                  <a16:creationId xmlns:a16="http://schemas.microsoft.com/office/drawing/2014/main" id="{AC89F8AE-4021-E94C-8228-059C0B683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0" y="2371725"/>
              <a:ext cx="40005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3" name="Line 33">
              <a:extLst>
                <a:ext uri="{FF2B5EF4-FFF2-40B4-BE49-F238E27FC236}">
                  <a16:creationId xmlns:a16="http://schemas.microsoft.com/office/drawing/2014/main" id="{D656162B-CCFF-E048-9F11-C043711C6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48888" y="1838325"/>
              <a:ext cx="42862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4" name="Line 34">
              <a:extLst>
                <a:ext uri="{FF2B5EF4-FFF2-40B4-BE49-F238E27FC236}">
                  <a16:creationId xmlns:a16="http://schemas.microsoft.com/office/drawing/2014/main" id="{F09C6238-BF1A-5744-82F2-B06BEFFDD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4038" y="1762126"/>
              <a:ext cx="6858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5" name="Line 35">
              <a:extLst>
                <a:ext uri="{FF2B5EF4-FFF2-40B4-BE49-F238E27FC236}">
                  <a16:creationId xmlns:a16="http://schemas.microsoft.com/office/drawing/2014/main" id="{3C807C46-BB4C-C148-A992-57C153B73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2601" y="1690688"/>
              <a:ext cx="42863" cy="78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6" name="Line 36">
              <a:extLst>
                <a:ext uri="{FF2B5EF4-FFF2-40B4-BE49-F238E27FC236}">
                  <a16:creationId xmlns:a16="http://schemas.microsoft.com/office/drawing/2014/main" id="{88B80689-7A63-444E-A0D2-A17AB08C5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1113" y="1633538"/>
              <a:ext cx="457200" cy="44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7" name="Line 37">
              <a:extLst>
                <a:ext uri="{FF2B5EF4-FFF2-40B4-BE49-F238E27FC236}">
                  <a16:creationId xmlns:a16="http://schemas.microsoft.com/office/drawing/2014/main" id="{45776771-D040-F84B-9D3E-C0D213FCB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1101" y="1976438"/>
              <a:ext cx="100013" cy="1071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8" name="Line 38">
              <a:extLst>
                <a:ext uri="{FF2B5EF4-FFF2-40B4-BE49-F238E27FC236}">
                  <a16:creationId xmlns:a16="http://schemas.microsoft.com/office/drawing/2014/main" id="{082BB195-7B1C-4249-85D8-96C8FD42A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29588" y="2433638"/>
              <a:ext cx="671512" cy="628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9" name="Line 39">
              <a:extLst>
                <a:ext uri="{FF2B5EF4-FFF2-40B4-BE49-F238E27FC236}">
                  <a16:creationId xmlns:a16="http://schemas.microsoft.com/office/drawing/2014/main" id="{E902A6CD-BEFA-4F45-A4E3-E98D9281A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8164" y="2490789"/>
              <a:ext cx="85725" cy="885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650" name="Group 10">
              <a:extLst>
                <a:ext uri="{FF2B5EF4-FFF2-40B4-BE49-F238E27FC236}">
                  <a16:creationId xmlns:a16="http://schemas.microsoft.com/office/drawing/2014/main" id="{974D40C7-40F7-A54D-B2A7-64E50D60B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801" y="1612901"/>
              <a:ext cx="2424113" cy="2041525"/>
              <a:chOff x="3851" y="1369"/>
              <a:chExt cx="1527" cy="1286"/>
            </a:xfrm>
          </p:grpSpPr>
          <p:sp>
            <p:nvSpPr>
              <p:cNvPr id="880661" name="Line 21">
                <a:extLst>
                  <a:ext uri="{FF2B5EF4-FFF2-40B4-BE49-F238E27FC236}">
                    <a16:creationId xmlns:a16="http://schemas.microsoft.com/office/drawing/2014/main" id="{B9665F3F-2493-3949-B2AE-3C9A8A83A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2478"/>
                <a:ext cx="556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2" name="Line 22">
                <a:extLst>
                  <a:ext uri="{FF2B5EF4-FFF2-40B4-BE49-F238E27FC236}">
                    <a16:creationId xmlns:a16="http://schemas.microsoft.com/office/drawing/2014/main" id="{68F7F246-4234-6C40-B83F-B71C423A9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278"/>
                <a:ext cx="222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3" name="Line 23">
                <a:extLst>
                  <a:ext uri="{FF2B5EF4-FFF2-40B4-BE49-F238E27FC236}">
                    <a16:creationId xmlns:a16="http://schemas.microsoft.com/office/drawing/2014/main" id="{812AC2BD-9392-6B40-9A51-91F33922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1933"/>
                <a:ext cx="656" cy="6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4" name="Line 24">
                <a:extLst>
                  <a:ext uri="{FF2B5EF4-FFF2-40B4-BE49-F238E27FC236}">
                    <a16:creationId xmlns:a16="http://schemas.microsoft.com/office/drawing/2014/main" id="{3CCF2B36-98B4-2645-8CE0-DD392E887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" y="1667"/>
                <a:ext cx="156" cy="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5" name="Line 25">
                <a:extLst>
                  <a:ext uri="{FF2B5EF4-FFF2-40B4-BE49-F238E27FC236}">
                    <a16:creationId xmlns:a16="http://schemas.microsoft.com/office/drawing/2014/main" id="{B9659C33-330C-7C47-99C8-DB3600F98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933"/>
                <a:ext cx="133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6" name="Line 26">
                <a:extLst>
                  <a:ext uri="{FF2B5EF4-FFF2-40B4-BE49-F238E27FC236}">
                    <a16:creationId xmlns:a16="http://schemas.microsoft.com/office/drawing/2014/main" id="{09B2A3F4-8313-2D49-A487-414BA6869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7" y="2278"/>
                <a:ext cx="378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7" name="Line 27">
                <a:extLst>
                  <a:ext uri="{FF2B5EF4-FFF2-40B4-BE49-F238E27FC236}">
                    <a16:creationId xmlns:a16="http://schemas.microsoft.com/office/drawing/2014/main" id="{9FC3AA65-30D9-5D48-AE2A-F196BBB6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855"/>
                <a:ext cx="634" cy="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8" name="Line 28">
                <a:extLst>
                  <a:ext uri="{FF2B5EF4-FFF2-40B4-BE49-F238E27FC236}">
                    <a16:creationId xmlns:a16="http://schemas.microsoft.com/office/drawing/2014/main" id="{CFE23E54-BEC0-D240-A9AF-4B3A9669E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4" y="1433"/>
                <a:ext cx="144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9" name="Line 29">
                <a:extLst>
                  <a:ext uri="{FF2B5EF4-FFF2-40B4-BE49-F238E27FC236}">
                    <a16:creationId xmlns:a16="http://schemas.microsoft.com/office/drawing/2014/main" id="{6EFB69C2-D810-714F-8E19-00674635F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5" y="1511"/>
                <a:ext cx="622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70" name="Line 30">
                <a:extLst>
                  <a:ext uri="{FF2B5EF4-FFF2-40B4-BE49-F238E27FC236}">
                    <a16:creationId xmlns:a16="http://schemas.microsoft.com/office/drawing/2014/main" id="{177DC7D0-FB33-0B43-B49F-073E67A9E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2611"/>
                <a:ext cx="1477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51" name="Oval 11">
                <a:extLst>
                  <a:ext uri="{FF2B5EF4-FFF2-40B4-BE49-F238E27FC236}">
                    <a16:creationId xmlns:a16="http://schemas.microsoft.com/office/drawing/2014/main" id="{D18640F0-9B18-C447-8949-3EA45E84E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555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2" name="Oval 12">
                <a:extLst>
                  <a:ext uri="{FF2B5EF4-FFF2-40B4-BE49-F238E27FC236}">
                    <a16:creationId xmlns:a16="http://schemas.microsoft.com/office/drawing/2014/main" id="{7EFED5D3-A569-8246-B9B4-9917022F4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24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3" name="Oval 13">
                <a:extLst>
                  <a:ext uri="{FF2B5EF4-FFF2-40B4-BE49-F238E27FC236}">
                    <a16:creationId xmlns:a16="http://schemas.microsoft.com/office/drawing/2014/main" id="{6B8393A0-6647-F74E-8DD5-F53F1F6F1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184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4" name="Oval 14">
                <a:extLst>
                  <a:ext uri="{FF2B5EF4-FFF2-40B4-BE49-F238E27FC236}">
                    <a16:creationId xmlns:a16="http://schemas.microsoft.com/office/drawing/2014/main" id="{5164D239-EB08-B24B-A9C5-6A0005C4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2227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5" name="Oval 15">
                <a:extLst>
                  <a:ext uri="{FF2B5EF4-FFF2-40B4-BE49-F238E27FC236}">
                    <a16:creationId xmlns:a16="http://schemas.microsoft.com/office/drawing/2014/main" id="{D9423A81-5CE8-3E49-99B0-22B5A1611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3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6" name="Oval 16">
                <a:extLst>
                  <a:ext uri="{FF2B5EF4-FFF2-40B4-BE49-F238E27FC236}">
                    <a16:creationId xmlns:a16="http://schemas.microsoft.com/office/drawing/2014/main" id="{5A52FD81-C8D7-564B-A41C-EC0248410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1" y="22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7" name="Oval 17">
                <a:extLst>
                  <a:ext uri="{FF2B5EF4-FFF2-40B4-BE49-F238E27FC236}">
                    <a16:creationId xmlns:a16="http://schemas.microsoft.com/office/drawing/2014/main" id="{9D978AB6-3CF8-2440-AD3D-7A168C504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45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8" name="Oval 18">
                <a:extLst>
                  <a:ext uri="{FF2B5EF4-FFF2-40B4-BE49-F238E27FC236}">
                    <a16:creationId xmlns:a16="http://schemas.microsoft.com/office/drawing/2014/main" id="{B50B5E06-5FF6-184F-B971-7E3E7A593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187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9" name="Oval 19">
                <a:extLst>
                  <a:ext uri="{FF2B5EF4-FFF2-40B4-BE49-F238E27FC236}">
                    <a16:creationId xmlns:a16="http://schemas.microsoft.com/office/drawing/2014/main" id="{C1E476A5-5BDD-0145-AED7-9FD9B5242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18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60" name="Oval 20">
                <a:extLst>
                  <a:ext uri="{FF2B5EF4-FFF2-40B4-BE49-F238E27FC236}">
                    <a16:creationId xmlns:a16="http://schemas.microsoft.com/office/drawing/2014/main" id="{4E96F860-AD60-CA4A-981E-2273B8985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60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21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333614" cy="48249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Start Graham's scan by finding the leftmost point </a:t>
            </a:r>
            <a:r>
              <a:rPr lang="en-US" i="1" dirty="0"/>
              <a:t>l</a:t>
            </a:r>
          </a:p>
          <a:p>
            <a:endParaRPr lang="en-US" dirty="0"/>
          </a:p>
          <a:p>
            <a:r>
              <a:rPr lang="en-US" dirty="0"/>
              <a:t>Then we sort the points in counterclockwise order around </a:t>
            </a:r>
            <a:r>
              <a:rPr lang="en-US" i="1" dirty="0"/>
              <a:t>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can do this in O(n log n) time with any comparison-based sorting algorithm (quicksort, merge sort, heap sort, etc.). </a:t>
            </a:r>
          </a:p>
          <a:p>
            <a:pPr lvl="1"/>
            <a:r>
              <a:rPr lang="en-US" dirty="0"/>
              <a:t>To compare two points p and q, we check whether the triple </a:t>
            </a:r>
            <a:r>
              <a:rPr lang="en-US" i="1" dirty="0"/>
              <a:t>l</a:t>
            </a:r>
            <a:r>
              <a:rPr lang="en-US" dirty="0"/>
              <a:t>; p; q is oriented clockwise or counterclockwise. </a:t>
            </a:r>
          </a:p>
          <a:p>
            <a:endParaRPr lang="en-US" dirty="0"/>
          </a:p>
          <a:p>
            <a:r>
              <a:rPr lang="en-US" dirty="0"/>
              <a:t>Once the points are sorted, we connected them in counterclockwise order, starting and ending at </a:t>
            </a:r>
            <a:r>
              <a:rPr lang="en-US" i="1" dirty="0"/>
              <a:t>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result is a simple polygon with n vertices.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95F04D-2623-4043-AF2B-519C01510C4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418682-830F-C34A-91A0-4B2157798BC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61360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E9533B6-8B7E-2A40-A741-D656F8A2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105014" cy="4824960"/>
          </a:xfrm>
        </p:spPr>
        <p:txBody>
          <a:bodyPr>
            <a:normAutofit/>
          </a:bodyPr>
          <a:lstStyle/>
          <a:p>
            <a:r>
              <a:rPr lang="en-US" dirty="0"/>
              <a:t>Using a stack data structure, place l and the 2 points after L onto the stack</a:t>
            </a:r>
          </a:p>
          <a:p>
            <a:endParaRPr lang="en-US" dirty="0"/>
          </a:p>
          <a:p>
            <a:r>
              <a:rPr lang="en-US" dirty="0"/>
              <a:t>Repeat until l</a:t>
            </a:r>
          </a:p>
          <a:p>
            <a:pPr lvl="1"/>
            <a:r>
              <a:rPr lang="en-US" dirty="0"/>
              <a:t>Place the the next element on the stack</a:t>
            </a:r>
          </a:p>
          <a:p>
            <a:pPr lvl="1"/>
            <a:r>
              <a:rPr lang="en-US" dirty="0"/>
              <a:t>Check for convexity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5464-0A51-3544-ABE4-21F8AC2193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500E7-CE16-6343-A64E-8186C39BA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32738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E9533B6-8B7E-2A40-A741-D656F8A2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105014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for convexity</a:t>
            </a:r>
          </a:p>
          <a:p>
            <a:pPr lvl="1"/>
            <a:r>
              <a:rPr lang="en-US" dirty="0"/>
              <a:t>Pop the top 3 elements from the stack—p; q; r of the polygon (a initially, these are </a:t>
            </a:r>
            <a:r>
              <a:rPr lang="en-US" i="1" dirty="0"/>
              <a:t>the </a:t>
            </a:r>
            <a:r>
              <a:rPr lang="en-US" dirty="0"/>
              <a:t>2 vertices after 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We now apply the following two rules:</a:t>
            </a:r>
          </a:p>
          <a:p>
            <a:pPr lvl="2"/>
            <a:r>
              <a:rPr lang="en-US" dirty="0"/>
              <a:t>If p; q; r are in counterclockwise order—Push p; q; r back onto the stack</a:t>
            </a:r>
          </a:p>
          <a:p>
            <a:pPr lvl="2"/>
            <a:r>
              <a:rPr lang="en-US" dirty="0"/>
              <a:t>If p; q; r are in clockwise order—Remove q from the polygon by pushing p and q back onto the stack. Repeat convexity check.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5464-0A51-3544-ABE4-21F8AC2193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500E7-CE16-6343-A64E-8186C39BA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98147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E4502-3465-FB40-A763-A05F6CF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Graham’s Algorithm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29B95E-097E-B444-9425-2EC0E7012A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/>
          <a:stretch/>
        </p:blipFill>
        <p:spPr bwMode="auto">
          <a:xfrm>
            <a:off x="381000" y="1019532"/>
            <a:ext cx="11429999" cy="539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09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4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place l and the 2 points after L onto the stack</a:t>
            </a:r>
          </a:p>
          <a:p>
            <a:r>
              <a:rPr lang="en-US" dirty="0"/>
              <a:t>Repeat until l</a:t>
            </a:r>
          </a:p>
          <a:p>
            <a:pPr lvl="1"/>
            <a:r>
              <a:rPr lang="en-US" dirty="0"/>
              <a:t>Place the the next element on the stack</a:t>
            </a:r>
          </a:p>
          <a:p>
            <a:pPr lvl="1"/>
            <a:r>
              <a:rPr lang="en-US" dirty="0"/>
              <a:t>Check for convexity</a:t>
            </a:r>
          </a:p>
          <a:p>
            <a:pPr lvl="2"/>
            <a:r>
              <a:rPr lang="en-US" dirty="0"/>
              <a:t>Pop the top 3 elements from the stack—p; q; r of the polygon (a initially, these are </a:t>
            </a:r>
            <a:r>
              <a:rPr lang="en-US" i="1" dirty="0"/>
              <a:t>the </a:t>
            </a:r>
            <a:r>
              <a:rPr lang="en-US" dirty="0"/>
              <a:t>2 vertices after 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If p; q; r are in counterclockwise order—Push p; q; r back onto the stack</a:t>
            </a:r>
          </a:p>
          <a:p>
            <a:pPr lvl="3"/>
            <a:r>
              <a:rPr lang="en-US" dirty="0"/>
              <a:t>If p; q; r are in clockwise order—Remove q from the polygon by pushing p and q back onto the stack. Repeat convexity check.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2AC4E8-23B4-F14E-B791-7560E8E76E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 Scan Example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90016-D5BE-E946-B554-AC1AF8A122A7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6AE122-C888-E642-B681-A5C36B2ADD93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0ED397-8A63-9248-9E6B-4D30EE417903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4A59-7B39-DA42-998D-5CB9C32DD906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4D812-788C-D74C-AF57-8DCE1E5CC207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6B3DAE-0B52-E04E-9F72-18EB8B9094AE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800DA-476B-C844-B240-98BA799E5E9C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7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Sorting phase: O(n log n)</a:t>
            </a:r>
          </a:p>
          <a:p>
            <a:pPr lvl="1"/>
            <a:endParaRPr lang="en-US" dirty="0"/>
          </a:p>
          <a:p>
            <a:r>
              <a:rPr lang="en-US" dirty="0"/>
              <a:t>Scanning phase</a:t>
            </a:r>
          </a:p>
          <a:p>
            <a:pPr lvl="1"/>
            <a:r>
              <a:rPr lang="en-US" dirty="0"/>
              <a:t>Whenever a point moves forward, it moves onto a vertex that hasn't seen a point before (except the last time)—So the first rule is applied n - 2 times. </a:t>
            </a:r>
          </a:p>
          <a:p>
            <a:pPr lvl="1"/>
            <a:r>
              <a:rPr lang="en-US" dirty="0"/>
              <a:t>Whenever a point moves backwards, a vertex is removed from the polygon—So the second rule is applied exactly n - h times, where h is as usual the number of convex hull vertices. </a:t>
            </a:r>
          </a:p>
          <a:p>
            <a:pPr lvl="1"/>
            <a:r>
              <a:rPr lang="en-US" dirty="0"/>
              <a:t>Since each counterclockwise test takes constant time, the scanning phase takes O(n) time altogether.</a:t>
            </a:r>
          </a:p>
          <a:p>
            <a:pPr lvl="1"/>
            <a:endParaRPr lang="en-US" dirty="0"/>
          </a:p>
          <a:p>
            <a:r>
              <a:rPr lang="en-US" dirty="0"/>
              <a:t>Overall: O(n log 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6C5106-E452-094F-8A74-11A8D446E0B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3795A3-7A4C-0446-8BAA-CBDBE3EFC8F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Complexity of 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77001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6EA63E18-85D9-AB4D-A847-48C735E112BF}"/>
              </a:ext>
            </a:extLst>
          </p:cNvPr>
          <p:cNvSpPr/>
          <p:nvPr/>
        </p:nvSpPr>
        <p:spPr>
          <a:xfrm>
            <a:off x="4379495" y="4109987"/>
            <a:ext cx="2781701" cy="2136809"/>
          </a:xfrm>
          <a:custGeom>
            <a:avLst/>
            <a:gdLst>
              <a:gd name="connsiteX0" fmla="*/ 567890 w 2781701"/>
              <a:gd name="connsiteY0" fmla="*/ 1982805 h 2136809"/>
              <a:gd name="connsiteX1" fmla="*/ 2136808 w 2781701"/>
              <a:gd name="connsiteY1" fmla="*/ 2136809 h 2136809"/>
              <a:gd name="connsiteX2" fmla="*/ 2781701 w 2781701"/>
              <a:gd name="connsiteY2" fmla="*/ 1135781 h 2136809"/>
              <a:gd name="connsiteX3" fmla="*/ 2425566 w 2781701"/>
              <a:gd name="connsiteY3" fmla="*/ 0 h 2136809"/>
              <a:gd name="connsiteX4" fmla="*/ 1078029 w 2781701"/>
              <a:gd name="connsiteY4" fmla="*/ 77002 h 2136809"/>
              <a:gd name="connsiteX5" fmla="*/ 0 w 2781701"/>
              <a:gd name="connsiteY5" fmla="*/ 1135781 h 2136809"/>
              <a:gd name="connsiteX6" fmla="*/ 567890 w 2781701"/>
              <a:gd name="connsiteY6" fmla="*/ 1982805 h 213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701" h="2136809">
                <a:moveTo>
                  <a:pt x="567890" y="1982805"/>
                </a:moveTo>
                <a:lnTo>
                  <a:pt x="2136808" y="2136809"/>
                </a:lnTo>
                <a:lnTo>
                  <a:pt x="2781701" y="1135781"/>
                </a:lnTo>
                <a:lnTo>
                  <a:pt x="2425566" y="0"/>
                </a:lnTo>
                <a:lnTo>
                  <a:pt x="1078029" y="77002"/>
                </a:lnTo>
                <a:lnTo>
                  <a:pt x="0" y="1135781"/>
                </a:lnTo>
                <a:lnTo>
                  <a:pt x="567890" y="198280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702088D-8BD1-6F4F-9B73-12CA6C70A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Given N distinct points on the plane, the </a:t>
            </a:r>
            <a:r>
              <a:rPr lang="en-US" altLang="zh-TW" b="1" i="1" dirty="0"/>
              <a:t>convex hull</a:t>
            </a:r>
            <a:r>
              <a:rPr lang="en-US" altLang="zh-TW" i="1" dirty="0"/>
              <a:t> </a:t>
            </a:r>
            <a:r>
              <a:rPr lang="en-US" altLang="zh-TW" dirty="0"/>
              <a:t>of these points is the smallest convex polygon enclosing all of them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0AA2B-99F2-5E41-A10E-CF8AA88586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332D-90CD-824C-992C-0D09BBF5E6A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Convex hulls</a:t>
            </a:r>
            <a:endParaRPr lang="en-US" dirty="0"/>
          </a:p>
        </p:txBody>
      </p:sp>
      <p:grpSp>
        <p:nvGrpSpPr>
          <p:cNvPr id="50181" name="Group 12">
            <a:extLst>
              <a:ext uri="{FF2B5EF4-FFF2-40B4-BE49-F238E27FC236}">
                <a16:creationId xmlns:a16="http://schemas.microsoft.com/office/drawing/2014/main" id="{2A9D0E52-1DC8-C441-91FB-C7EAB5F1C27F}"/>
              </a:ext>
            </a:extLst>
          </p:cNvPr>
          <p:cNvGrpSpPr>
            <a:grpSpLocks/>
          </p:cNvGrpSpPr>
          <p:nvPr/>
        </p:nvGrpSpPr>
        <p:grpSpPr bwMode="auto">
          <a:xfrm>
            <a:off x="4310062" y="4038600"/>
            <a:ext cx="2928938" cy="2286000"/>
            <a:chOff x="2571736" y="4071942"/>
            <a:chExt cx="2928957" cy="22860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0A7B58-BFC0-7742-8AD1-D2F9FBE2C726}"/>
                </a:ext>
              </a:extLst>
            </p:cNvPr>
            <p:cNvSpPr/>
            <p:nvPr/>
          </p:nvSpPr>
          <p:spPr>
            <a:xfrm>
              <a:off x="3643306" y="414337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FB7FB3-718C-264C-A848-4312C69C9F4F}"/>
                </a:ext>
              </a:extLst>
            </p:cNvPr>
            <p:cNvSpPr/>
            <p:nvPr/>
          </p:nvSpPr>
          <p:spPr>
            <a:xfrm>
              <a:off x="2571736" y="52149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35AB68-BC69-F241-A98F-E1D1ADBA691D}"/>
                </a:ext>
              </a:extLst>
            </p:cNvPr>
            <p:cNvSpPr/>
            <p:nvPr/>
          </p:nvSpPr>
          <p:spPr>
            <a:xfrm>
              <a:off x="3143240" y="6072205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3F3C13-3704-374F-9113-6A5BE3FC95E6}"/>
                </a:ext>
              </a:extLst>
            </p:cNvPr>
            <p:cNvSpPr/>
            <p:nvPr/>
          </p:nvSpPr>
          <p:spPr>
            <a:xfrm>
              <a:off x="4714875" y="621508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75E9F8-8828-AF47-8735-ED2FA5FB0330}"/>
                </a:ext>
              </a:extLst>
            </p:cNvPr>
            <p:cNvSpPr/>
            <p:nvPr/>
          </p:nvSpPr>
          <p:spPr>
            <a:xfrm>
              <a:off x="5357817" y="52149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48B5E7-22A5-9C44-97ED-1F03866A8C4F}"/>
                </a:ext>
              </a:extLst>
            </p:cNvPr>
            <p:cNvSpPr/>
            <p:nvPr/>
          </p:nvSpPr>
          <p:spPr>
            <a:xfrm>
              <a:off x="3714743" y="5357825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AD07B2-F667-DB48-8D9F-BBB3BB98CE8D}"/>
                </a:ext>
              </a:extLst>
            </p:cNvPr>
            <p:cNvSpPr/>
            <p:nvPr/>
          </p:nvSpPr>
          <p:spPr>
            <a:xfrm>
              <a:off x="4429123" y="485775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CB7072-AB42-2647-A463-185D884DE531}"/>
                </a:ext>
              </a:extLst>
            </p:cNvPr>
            <p:cNvSpPr/>
            <p:nvPr/>
          </p:nvSpPr>
          <p:spPr>
            <a:xfrm>
              <a:off x="5000627" y="4071942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>
            <a:extLst>
              <a:ext uri="{FF2B5EF4-FFF2-40B4-BE49-F238E27FC236}">
                <a16:creationId xmlns:a16="http://schemas.microsoft.com/office/drawing/2014/main" id="{1251A1E8-E1CE-1745-A275-BC9E75BF43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6777" cy="4824960"/>
          </a:xfrm>
        </p:spPr>
        <p:txBody>
          <a:bodyPr/>
          <a:lstStyle/>
          <a:p>
            <a:r>
              <a:rPr lang="en-US" altLang="en-US" dirty="0"/>
              <a:t>Add points, one at a time</a:t>
            </a:r>
          </a:p>
          <a:p>
            <a:pPr lvl="1"/>
            <a:r>
              <a:rPr lang="en-US" altLang="en-US" dirty="0"/>
              <a:t>update hull for each new point by finding tangent points</a:t>
            </a:r>
          </a:p>
          <a:p>
            <a:r>
              <a:rPr lang="en-US" altLang="en-US" dirty="0"/>
              <a:t>Key step becomes adding a single point to an existing hull.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DDAB-C975-5D4E-8CCA-077987024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DC0-6267-BA46-9B28-B0C1F4D014B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</a:t>
            </a:r>
            <a:endParaRPr lang="en-US" dirty="0"/>
          </a:p>
        </p:txBody>
      </p:sp>
      <p:sp>
        <p:nvSpPr>
          <p:cNvPr id="918537" name="Line 9">
            <a:extLst>
              <a:ext uri="{FF2B5EF4-FFF2-40B4-BE49-F238E27FC236}">
                <a16:creationId xmlns:a16="http://schemas.microsoft.com/office/drawing/2014/main" id="{8EAB5A36-BC52-E240-B273-41638A541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7561" y="2286000"/>
            <a:ext cx="3187700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8538" name="Group 10">
            <a:extLst>
              <a:ext uri="{FF2B5EF4-FFF2-40B4-BE49-F238E27FC236}">
                <a16:creationId xmlns:a16="http://schemas.microsoft.com/office/drawing/2014/main" id="{6154B95A-B4F4-A349-BE51-9481CBED981E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2684463"/>
            <a:ext cx="2867025" cy="2284412"/>
            <a:chOff x="3619" y="1448"/>
            <a:chExt cx="1806" cy="1439"/>
          </a:xfrm>
        </p:grpSpPr>
        <p:sp>
          <p:nvSpPr>
            <p:cNvPr id="918539" name="Oval 11">
              <a:extLst>
                <a:ext uri="{FF2B5EF4-FFF2-40B4-BE49-F238E27FC236}">
                  <a16:creationId xmlns:a16="http://schemas.microsoft.com/office/drawing/2014/main" id="{64E5E3CC-B878-9641-B605-8680A5BB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0" name="Freeform 12">
              <a:extLst>
                <a:ext uri="{FF2B5EF4-FFF2-40B4-BE49-F238E27FC236}">
                  <a16:creationId xmlns:a16="http://schemas.microsoft.com/office/drawing/2014/main" id="{078C5C2E-B79A-0E45-94D9-40A7DB2C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1" name="Oval 13">
              <a:extLst>
                <a:ext uri="{FF2B5EF4-FFF2-40B4-BE49-F238E27FC236}">
                  <a16:creationId xmlns:a16="http://schemas.microsoft.com/office/drawing/2014/main" id="{7393343D-B37A-C440-9BA3-9CC6040B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2" name="Oval 14">
              <a:extLst>
                <a:ext uri="{FF2B5EF4-FFF2-40B4-BE49-F238E27FC236}">
                  <a16:creationId xmlns:a16="http://schemas.microsoft.com/office/drawing/2014/main" id="{76D3E4BC-2F45-0442-A4CB-5DEFA80EA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3" name="Oval 15">
              <a:extLst>
                <a:ext uri="{FF2B5EF4-FFF2-40B4-BE49-F238E27FC236}">
                  <a16:creationId xmlns:a16="http://schemas.microsoft.com/office/drawing/2014/main" id="{118B8FF2-72BE-0240-8334-43CFC9DD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4" name="Oval 16">
              <a:extLst>
                <a:ext uri="{FF2B5EF4-FFF2-40B4-BE49-F238E27FC236}">
                  <a16:creationId xmlns:a16="http://schemas.microsoft.com/office/drawing/2014/main" id="{E32CFE60-7622-CD42-80CF-F01F4C1F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5" name="Oval 17">
              <a:extLst>
                <a:ext uri="{FF2B5EF4-FFF2-40B4-BE49-F238E27FC236}">
                  <a16:creationId xmlns:a16="http://schemas.microsoft.com/office/drawing/2014/main" id="{F08F10A3-6BC7-EC45-846A-82D6965F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6" name="Oval 18">
              <a:extLst>
                <a:ext uri="{FF2B5EF4-FFF2-40B4-BE49-F238E27FC236}">
                  <a16:creationId xmlns:a16="http://schemas.microsoft.com/office/drawing/2014/main" id="{2B1B46F3-DC1C-D944-9922-4A11E90C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7" name="Oval 19">
              <a:extLst>
                <a:ext uri="{FF2B5EF4-FFF2-40B4-BE49-F238E27FC236}">
                  <a16:creationId xmlns:a16="http://schemas.microsoft.com/office/drawing/2014/main" id="{9E0FF14A-FD69-7945-969E-126A0900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8" name="Oval 20">
              <a:extLst>
                <a:ext uri="{FF2B5EF4-FFF2-40B4-BE49-F238E27FC236}">
                  <a16:creationId xmlns:a16="http://schemas.microsoft.com/office/drawing/2014/main" id="{E2F9492B-11D7-A64D-8837-04CCE5D3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18549" name="Oval 21">
            <a:extLst>
              <a:ext uri="{FF2B5EF4-FFF2-40B4-BE49-F238E27FC236}">
                <a16:creationId xmlns:a16="http://schemas.microsoft.com/office/drawing/2014/main" id="{A899B834-BEBB-9445-9849-F5BDBE9C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237" y="2214563"/>
            <a:ext cx="106363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8550" name="Line 22">
            <a:extLst>
              <a:ext uri="{FF2B5EF4-FFF2-40B4-BE49-F238E27FC236}">
                <a16:creationId xmlns:a16="http://schemas.microsoft.com/office/drawing/2014/main" id="{9A1915E5-7E3B-3345-B8F7-7764F1699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7350" y="2266950"/>
            <a:ext cx="1044575" cy="268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9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>
            <a:extLst>
              <a:ext uri="{FF2B5EF4-FFF2-40B4-BE49-F238E27FC236}">
                <a16:creationId xmlns:a16="http://schemas.microsoft.com/office/drawing/2014/main" id="{1251A1E8-E1CE-1745-A275-BC9E75BF43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6777" cy="4824960"/>
          </a:xfrm>
        </p:spPr>
        <p:txBody>
          <a:bodyPr/>
          <a:lstStyle/>
          <a:p>
            <a:r>
              <a:rPr lang="en-US" altLang="en-US" dirty="0"/>
              <a:t>Naïvely?</a:t>
            </a:r>
          </a:p>
          <a:p>
            <a:r>
              <a:rPr lang="en-US" altLang="en-US" dirty="0"/>
              <a:t>Optimal?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DDAB-C975-5D4E-8CCA-077987024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DC0-6267-BA46-9B28-B0C1F4D014B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How do we find </a:t>
            </a:r>
            <a:r>
              <a:rPr lang="en-US" altLang="en-US" dirty="0" err="1"/>
              <a:t>tangets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918537" name="Line 9">
            <a:extLst>
              <a:ext uri="{FF2B5EF4-FFF2-40B4-BE49-F238E27FC236}">
                <a16:creationId xmlns:a16="http://schemas.microsoft.com/office/drawing/2014/main" id="{8EAB5A36-BC52-E240-B273-41638A541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7561" y="2286000"/>
            <a:ext cx="3187700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8538" name="Group 10">
            <a:extLst>
              <a:ext uri="{FF2B5EF4-FFF2-40B4-BE49-F238E27FC236}">
                <a16:creationId xmlns:a16="http://schemas.microsoft.com/office/drawing/2014/main" id="{6154B95A-B4F4-A349-BE51-9481CBED981E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2684463"/>
            <a:ext cx="2867025" cy="2284412"/>
            <a:chOff x="3619" y="1448"/>
            <a:chExt cx="1806" cy="1439"/>
          </a:xfrm>
        </p:grpSpPr>
        <p:sp>
          <p:nvSpPr>
            <p:cNvPr id="918539" name="Oval 11">
              <a:extLst>
                <a:ext uri="{FF2B5EF4-FFF2-40B4-BE49-F238E27FC236}">
                  <a16:creationId xmlns:a16="http://schemas.microsoft.com/office/drawing/2014/main" id="{64E5E3CC-B878-9641-B605-8680A5BB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0" name="Freeform 12">
              <a:extLst>
                <a:ext uri="{FF2B5EF4-FFF2-40B4-BE49-F238E27FC236}">
                  <a16:creationId xmlns:a16="http://schemas.microsoft.com/office/drawing/2014/main" id="{078C5C2E-B79A-0E45-94D9-40A7DB2C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1" name="Oval 13">
              <a:extLst>
                <a:ext uri="{FF2B5EF4-FFF2-40B4-BE49-F238E27FC236}">
                  <a16:creationId xmlns:a16="http://schemas.microsoft.com/office/drawing/2014/main" id="{7393343D-B37A-C440-9BA3-9CC6040B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2" name="Oval 14">
              <a:extLst>
                <a:ext uri="{FF2B5EF4-FFF2-40B4-BE49-F238E27FC236}">
                  <a16:creationId xmlns:a16="http://schemas.microsoft.com/office/drawing/2014/main" id="{76D3E4BC-2F45-0442-A4CB-5DEFA80EA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3" name="Oval 15">
              <a:extLst>
                <a:ext uri="{FF2B5EF4-FFF2-40B4-BE49-F238E27FC236}">
                  <a16:creationId xmlns:a16="http://schemas.microsoft.com/office/drawing/2014/main" id="{118B8FF2-72BE-0240-8334-43CFC9DD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4" name="Oval 16">
              <a:extLst>
                <a:ext uri="{FF2B5EF4-FFF2-40B4-BE49-F238E27FC236}">
                  <a16:creationId xmlns:a16="http://schemas.microsoft.com/office/drawing/2014/main" id="{E32CFE60-7622-CD42-80CF-F01F4C1F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5" name="Oval 17">
              <a:extLst>
                <a:ext uri="{FF2B5EF4-FFF2-40B4-BE49-F238E27FC236}">
                  <a16:creationId xmlns:a16="http://schemas.microsoft.com/office/drawing/2014/main" id="{F08F10A3-6BC7-EC45-846A-82D6965F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6" name="Oval 18">
              <a:extLst>
                <a:ext uri="{FF2B5EF4-FFF2-40B4-BE49-F238E27FC236}">
                  <a16:creationId xmlns:a16="http://schemas.microsoft.com/office/drawing/2014/main" id="{2B1B46F3-DC1C-D944-9922-4A11E90C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7" name="Oval 19">
              <a:extLst>
                <a:ext uri="{FF2B5EF4-FFF2-40B4-BE49-F238E27FC236}">
                  <a16:creationId xmlns:a16="http://schemas.microsoft.com/office/drawing/2014/main" id="{9E0FF14A-FD69-7945-969E-126A0900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8" name="Oval 20">
              <a:extLst>
                <a:ext uri="{FF2B5EF4-FFF2-40B4-BE49-F238E27FC236}">
                  <a16:creationId xmlns:a16="http://schemas.microsoft.com/office/drawing/2014/main" id="{E2F9492B-11D7-A64D-8837-04CCE5D3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18549" name="Oval 21">
            <a:extLst>
              <a:ext uri="{FF2B5EF4-FFF2-40B4-BE49-F238E27FC236}">
                <a16:creationId xmlns:a16="http://schemas.microsoft.com/office/drawing/2014/main" id="{A899B834-BEBB-9445-9849-F5BDBE9C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237" y="2214563"/>
            <a:ext cx="106363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8550" name="Line 22">
            <a:extLst>
              <a:ext uri="{FF2B5EF4-FFF2-40B4-BE49-F238E27FC236}">
                <a16:creationId xmlns:a16="http://schemas.microsoft.com/office/drawing/2014/main" id="{9A1915E5-7E3B-3345-B8F7-7764F1699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7350" y="2266950"/>
            <a:ext cx="1044575" cy="268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Preorder the points by their x coordinate, so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at each step</a:t>
                </a:r>
              </a:p>
              <a:p>
                <a:r>
                  <a:rPr lang="en-US" dirty="0"/>
                  <a:t>connecting the rightmost point of the hull to the point being added with two segments, called bridges</a:t>
                </a:r>
              </a:p>
              <a:p>
                <a:r>
                  <a:rPr lang="en-US" dirty="0"/>
                  <a:t>Use the rules similar to graham scan determine the new convex hull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6F9629-6559-394D-9A73-D95ED2F937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489EF-1411-EA4F-8D27-6F7D96A8E46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 the bridges</a:t>
            </a:r>
          </a:p>
          <a:p>
            <a:pPr lvl="1"/>
            <a:r>
              <a:rPr lang="en-US" dirty="0"/>
              <a:t>As long as there is a clockwise turn at the endpoint of either bridge, remove that point from the circular sequence of vertices and connect its two neighbors. </a:t>
            </a:r>
          </a:p>
          <a:p>
            <a:pPr lvl="1"/>
            <a:r>
              <a:rPr lang="en-US" dirty="0"/>
              <a:t>As soon as the turns at both endpoints of both bridges are counter-clockwise, stop. </a:t>
            </a:r>
          </a:p>
          <a:p>
            <a:r>
              <a:rPr lang="en-US" dirty="0"/>
              <a:t>At that point, the bridges lie on the upper and lower common tangent lines of the two sub-hulls.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04F977-46BC-494E-A555-D82372C296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B2FDA-C2C6-1D41-A79F-90AA389FFB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5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2D Incremental Optimal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3999-67BE-CC49-A04A-69AF004B1B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90016-D5BE-E946-B554-AC1AF8A122A7}"/>
              </a:ext>
            </a:extLst>
          </p:cNvPr>
          <p:cNvSpPr/>
          <p:nvPr/>
        </p:nvSpPr>
        <p:spPr>
          <a:xfrm>
            <a:off x="70866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6AE122-C888-E642-B681-A5C36B2ADD93}"/>
              </a:ext>
            </a:extLst>
          </p:cNvPr>
          <p:cNvSpPr/>
          <p:nvPr/>
        </p:nvSpPr>
        <p:spPr>
          <a:xfrm>
            <a:off x="6187440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0ED397-8A63-9248-9E6B-4D30EE417903}"/>
              </a:ext>
            </a:extLst>
          </p:cNvPr>
          <p:cNvSpPr/>
          <p:nvPr/>
        </p:nvSpPr>
        <p:spPr>
          <a:xfrm>
            <a:off x="47222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4A59-7B39-DA42-998D-5CB9C32DD906}"/>
              </a:ext>
            </a:extLst>
          </p:cNvPr>
          <p:cNvSpPr/>
          <p:nvPr/>
        </p:nvSpPr>
        <p:spPr>
          <a:xfrm>
            <a:off x="52290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4D812-788C-D74C-AF57-8DCE1E5CC207}"/>
              </a:ext>
            </a:extLst>
          </p:cNvPr>
          <p:cNvSpPr/>
          <p:nvPr/>
        </p:nvSpPr>
        <p:spPr>
          <a:xfrm>
            <a:off x="3886200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6B3DAE-0B52-E04E-9F72-18EB8B9094AE}"/>
              </a:ext>
            </a:extLst>
          </p:cNvPr>
          <p:cNvSpPr/>
          <p:nvPr/>
        </p:nvSpPr>
        <p:spPr>
          <a:xfrm>
            <a:off x="74066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800DA-476B-C844-B240-98BA799E5E9C}"/>
              </a:ext>
            </a:extLst>
          </p:cNvPr>
          <p:cNvSpPr/>
          <p:nvPr/>
        </p:nvSpPr>
        <p:spPr>
          <a:xfrm>
            <a:off x="5670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7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total work over life of the algorithm for finding tangent lines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altLang="en-US" dirty="0"/>
                  <a:t>This then provides an O(n log n) algorithm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2791A0-82A6-EB4E-9E31-1565D70F4B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442790-B4C7-914E-BA52-F5D617E61A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Optimal incremental algorithm</a:t>
            </a:r>
          </a:p>
        </p:txBody>
      </p:sp>
    </p:spTree>
    <p:extLst>
      <p:ext uri="{BB962C8B-B14F-4D97-AF65-F5344CB8AC3E}">
        <p14:creationId xmlns:p14="http://schemas.microsoft.com/office/powerpoint/2010/main" val="2912741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DA79-5D69-8543-B362-2194D1785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the problem (instance) into subproblems, each of size n/b</a:t>
            </a:r>
          </a:p>
          <a:p>
            <a:r>
              <a:rPr lang="en-US" dirty="0"/>
              <a:t>Conquer the subproblems by solving them recursively.</a:t>
            </a:r>
          </a:p>
          <a:p>
            <a:r>
              <a:rPr lang="en-US" dirty="0"/>
              <a:t>Combine subproblem solutions.</a:t>
            </a:r>
          </a:p>
          <a:p>
            <a:pPr lvl="2"/>
            <a:r>
              <a:rPr lang="en-US" dirty="0"/>
              <a:t>Runtime is f(n)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55076-2D22-034C-ACDF-9473F4AFC1A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4E87C-87EB-1D4E-AD81-99DACF3AD5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divide-and-conquer design paradigm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2971800" y="5334001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6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Idea of Divide and Conquer algorithm: </a:t>
            </a:r>
          </a:p>
          <a:p>
            <a:pPr lvl="1"/>
            <a:r>
              <a:rPr lang="en-US" dirty="0"/>
              <a:t>Start by choosing a pivot point p. </a:t>
            </a:r>
          </a:p>
          <a:p>
            <a:pPr lvl="1"/>
            <a:r>
              <a:rPr lang="en-US" dirty="0"/>
              <a:t>Partitions the input points into two sets L and R, containing the points to the left of p, including p itself, and the points to the right of p, by comparing x-coordinates. </a:t>
            </a:r>
          </a:p>
          <a:p>
            <a:pPr lvl="1"/>
            <a:r>
              <a:rPr lang="en-US" dirty="0"/>
              <a:t>Recursively compute the convex hulls of L and R. Finally, merge the two convex hulls into the final output.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7A55F8-034C-104E-8C12-7C4ED7D6427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DF239-F32A-7A49-9674-B4C6F55A984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048221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6CA5E-B91A-804F-A1F5-C0C4CE614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i="1" dirty="0"/>
              <a:t>Merging, thoughts?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D0DA-F5C2-FC44-A120-791C9CB9CA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88852" name="Group 20">
            <a:extLst>
              <a:ext uri="{FF2B5EF4-FFF2-40B4-BE49-F238E27FC236}">
                <a16:creationId xmlns:a16="http://schemas.microsoft.com/office/drawing/2014/main" id="{5454DF9E-246E-CC45-8295-84652457F3FB}"/>
              </a:ext>
            </a:extLst>
          </p:cNvPr>
          <p:cNvGrpSpPr>
            <a:grpSpLocks/>
          </p:cNvGrpSpPr>
          <p:nvPr/>
        </p:nvGrpSpPr>
        <p:grpSpPr bwMode="auto">
          <a:xfrm>
            <a:off x="2756482" y="2508354"/>
            <a:ext cx="2514461" cy="2758101"/>
            <a:chOff x="3619" y="1448"/>
            <a:chExt cx="1806" cy="1439"/>
          </a:xfrm>
        </p:grpSpPr>
        <p:sp>
          <p:nvSpPr>
            <p:cNvPr id="888853" name="Oval 21">
              <a:extLst>
                <a:ext uri="{FF2B5EF4-FFF2-40B4-BE49-F238E27FC236}">
                  <a16:creationId xmlns:a16="http://schemas.microsoft.com/office/drawing/2014/main" id="{9BAF4655-34BB-E944-A4F0-9C1EBEC5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4" name="Freeform 22">
              <a:extLst>
                <a:ext uri="{FF2B5EF4-FFF2-40B4-BE49-F238E27FC236}">
                  <a16:creationId xmlns:a16="http://schemas.microsoft.com/office/drawing/2014/main" id="{C956D329-A0DE-8248-851D-1C76B259C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855" name="Oval 23">
              <a:extLst>
                <a:ext uri="{FF2B5EF4-FFF2-40B4-BE49-F238E27FC236}">
                  <a16:creationId xmlns:a16="http://schemas.microsoft.com/office/drawing/2014/main" id="{A59137B5-50BC-A944-BAAE-B2FA400C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6" name="Oval 24">
              <a:extLst>
                <a:ext uri="{FF2B5EF4-FFF2-40B4-BE49-F238E27FC236}">
                  <a16:creationId xmlns:a16="http://schemas.microsoft.com/office/drawing/2014/main" id="{807DB4A7-F9B8-7B48-84B7-A7FD88C2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7" name="Oval 25">
              <a:extLst>
                <a:ext uri="{FF2B5EF4-FFF2-40B4-BE49-F238E27FC236}">
                  <a16:creationId xmlns:a16="http://schemas.microsoft.com/office/drawing/2014/main" id="{F8EA8808-015C-FD4E-8F8B-C525646D9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8" name="Oval 26">
              <a:extLst>
                <a:ext uri="{FF2B5EF4-FFF2-40B4-BE49-F238E27FC236}">
                  <a16:creationId xmlns:a16="http://schemas.microsoft.com/office/drawing/2014/main" id="{9A88D606-B379-7E40-BF01-5941E258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9" name="Oval 27">
              <a:extLst>
                <a:ext uri="{FF2B5EF4-FFF2-40B4-BE49-F238E27FC236}">
                  <a16:creationId xmlns:a16="http://schemas.microsoft.com/office/drawing/2014/main" id="{4F3EE81A-0894-4C41-AA05-563CB632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0" name="Oval 28">
              <a:extLst>
                <a:ext uri="{FF2B5EF4-FFF2-40B4-BE49-F238E27FC236}">
                  <a16:creationId xmlns:a16="http://schemas.microsoft.com/office/drawing/2014/main" id="{7C094F64-948F-A645-A106-A1434785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1" name="Oval 29">
              <a:extLst>
                <a:ext uri="{FF2B5EF4-FFF2-40B4-BE49-F238E27FC236}">
                  <a16:creationId xmlns:a16="http://schemas.microsoft.com/office/drawing/2014/main" id="{C44E16D0-D339-CE42-BDD3-567005E5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2" name="Oval 30">
              <a:extLst>
                <a:ext uri="{FF2B5EF4-FFF2-40B4-BE49-F238E27FC236}">
                  <a16:creationId xmlns:a16="http://schemas.microsoft.com/office/drawing/2014/main" id="{F74EE214-8C28-9440-882A-59C32FFDE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888863" name="Group 31">
            <a:extLst>
              <a:ext uri="{FF2B5EF4-FFF2-40B4-BE49-F238E27FC236}">
                <a16:creationId xmlns:a16="http://schemas.microsoft.com/office/drawing/2014/main" id="{6D31F582-AFB4-A94F-8DB3-529E47A5DCE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69309"/>
            <a:ext cx="3743826" cy="3264691"/>
            <a:chOff x="3619" y="1448"/>
            <a:chExt cx="1806" cy="1439"/>
          </a:xfrm>
        </p:grpSpPr>
        <p:sp>
          <p:nvSpPr>
            <p:cNvPr id="888864" name="Oval 32">
              <a:extLst>
                <a:ext uri="{FF2B5EF4-FFF2-40B4-BE49-F238E27FC236}">
                  <a16:creationId xmlns:a16="http://schemas.microsoft.com/office/drawing/2014/main" id="{79B5D99D-F2BE-2C4A-AE12-652A3F06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5" name="Freeform 33">
              <a:extLst>
                <a:ext uri="{FF2B5EF4-FFF2-40B4-BE49-F238E27FC236}">
                  <a16:creationId xmlns:a16="http://schemas.microsoft.com/office/drawing/2014/main" id="{6EE275BB-045E-B643-BEBA-EC64B682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  <a:gd name="connsiteX0" fmla="*/ 10000 w 10000"/>
                <a:gd name="connsiteY0" fmla="*/ 2750 h 10000"/>
                <a:gd name="connsiteX1" fmla="*/ 9062 w 10000"/>
                <a:gd name="connsiteY1" fmla="*/ 8198 h 10000"/>
                <a:gd name="connsiteX2" fmla="*/ 6074 w 10000"/>
                <a:gd name="connsiteY2" fmla="*/ 10000 h 10000"/>
                <a:gd name="connsiteX3" fmla="*/ 1301 w 10000"/>
                <a:gd name="connsiteY3" fmla="*/ 9489 h 10000"/>
                <a:gd name="connsiteX4" fmla="*/ 0 w 10000"/>
                <a:gd name="connsiteY4" fmla="*/ 3311 h 10000"/>
                <a:gd name="connsiteX5" fmla="*/ 1255 w 10000"/>
                <a:gd name="connsiteY5" fmla="*/ 1699 h 10000"/>
                <a:gd name="connsiteX6" fmla="*/ 4093 w 10000"/>
                <a:gd name="connsiteY6" fmla="*/ 0 h 10000"/>
                <a:gd name="connsiteX7" fmla="*/ 10000 w 10000"/>
                <a:gd name="connsiteY7" fmla="*/ 275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2750"/>
                  </a:moveTo>
                  <a:lnTo>
                    <a:pt x="9062" y="8198"/>
                  </a:lnTo>
                  <a:lnTo>
                    <a:pt x="6074" y="10000"/>
                  </a:lnTo>
                  <a:lnTo>
                    <a:pt x="1301" y="9489"/>
                  </a:lnTo>
                  <a:lnTo>
                    <a:pt x="0" y="3311"/>
                  </a:lnTo>
                  <a:lnTo>
                    <a:pt x="1255" y="1699"/>
                  </a:lnTo>
                  <a:lnTo>
                    <a:pt x="4093" y="0"/>
                  </a:lnTo>
                  <a:lnTo>
                    <a:pt x="10000" y="2750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866" name="Oval 34">
              <a:extLst>
                <a:ext uri="{FF2B5EF4-FFF2-40B4-BE49-F238E27FC236}">
                  <a16:creationId xmlns:a16="http://schemas.microsoft.com/office/drawing/2014/main" id="{113B92D4-D29E-974D-899F-2E09AD6E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8" name="Oval 36">
              <a:extLst>
                <a:ext uri="{FF2B5EF4-FFF2-40B4-BE49-F238E27FC236}">
                  <a16:creationId xmlns:a16="http://schemas.microsoft.com/office/drawing/2014/main" id="{3387F2F7-CE7E-3942-9DF8-FB7CE871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9" name="Oval 37">
              <a:extLst>
                <a:ext uri="{FF2B5EF4-FFF2-40B4-BE49-F238E27FC236}">
                  <a16:creationId xmlns:a16="http://schemas.microsoft.com/office/drawing/2014/main" id="{1B19E040-BA9B-5A46-B5D7-EE2AB6DD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0" name="Oval 38">
              <a:extLst>
                <a:ext uri="{FF2B5EF4-FFF2-40B4-BE49-F238E27FC236}">
                  <a16:creationId xmlns:a16="http://schemas.microsoft.com/office/drawing/2014/main" id="{D79E345A-D374-784B-8C2D-CBBD9226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1" name="Oval 39">
              <a:extLst>
                <a:ext uri="{FF2B5EF4-FFF2-40B4-BE49-F238E27FC236}">
                  <a16:creationId xmlns:a16="http://schemas.microsoft.com/office/drawing/2014/main" id="{8B621911-48B8-4E49-82C1-46368997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2" name="Oval 40">
              <a:extLst>
                <a:ext uri="{FF2B5EF4-FFF2-40B4-BE49-F238E27FC236}">
                  <a16:creationId xmlns:a16="http://schemas.microsoft.com/office/drawing/2014/main" id="{33C37E81-6E32-0F4E-88C4-AD0AEADE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3" name="Oval 41">
              <a:extLst>
                <a:ext uri="{FF2B5EF4-FFF2-40B4-BE49-F238E27FC236}">
                  <a16:creationId xmlns:a16="http://schemas.microsoft.com/office/drawing/2014/main" id="{67611370-BDB6-A04C-A3AF-CF5F9A79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88874" name="Line 42">
            <a:extLst>
              <a:ext uri="{FF2B5EF4-FFF2-40B4-BE49-F238E27FC236}">
                <a16:creationId xmlns:a16="http://schemas.microsoft.com/office/drawing/2014/main" id="{E4B621A4-8864-0141-93A7-2D0AB0BB3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9931" y="5179208"/>
            <a:ext cx="6199269" cy="987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75" name="Line 43">
            <a:extLst>
              <a:ext uri="{FF2B5EF4-FFF2-40B4-BE49-F238E27FC236}">
                <a16:creationId xmlns:a16="http://schemas.microsoft.com/office/drawing/2014/main" id="{7B651F64-D40A-EF4E-B6E3-8762EB622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045700"/>
            <a:ext cx="5791200" cy="7581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76" name="Text Box 44">
            <a:extLst>
              <a:ext uri="{FF2B5EF4-FFF2-40B4-BE49-F238E27FC236}">
                <a16:creationId xmlns:a16="http://schemas.microsoft.com/office/drawing/2014/main" id="{724C42A7-7330-224C-B1AD-999DCAA0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026" y="3600337"/>
            <a:ext cx="781119" cy="8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888877" name="Text Box 45">
            <a:extLst>
              <a:ext uri="{FF2B5EF4-FFF2-40B4-BE49-F238E27FC236}">
                <a16:creationId xmlns:a16="http://schemas.microsoft.com/office/drawing/2014/main" id="{864E390B-9108-4C4F-B92E-6B998791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35" y="3287939"/>
            <a:ext cx="781119" cy="8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9993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rightmost point of the hull of L with the leftmost point of the hull of R </a:t>
            </a:r>
          </a:p>
          <a:p>
            <a:pPr lvl="1"/>
            <a:r>
              <a:rPr lang="en-US" dirty="0"/>
              <a:t>Call these points p and q, respectively. </a:t>
            </a:r>
          </a:p>
          <a:p>
            <a:r>
              <a:rPr lang="en-US" dirty="0"/>
              <a:t>connecting </a:t>
            </a:r>
            <a:r>
              <a:rPr lang="en-US" dirty="0" err="1"/>
              <a:t>pq</a:t>
            </a:r>
            <a:r>
              <a:rPr lang="en-US" dirty="0"/>
              <a:t> with bridges</a:t>
            </a:r>
          </a:p>
          <a:p>
            <a:r>
              <a:rPr lang="en-US" dirty="0"/>
              <a:t>Use the rules of graham scan/Incremental to isolate the merged convex hull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6F9629-6559-394D-9A73-D95ED2F937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489EF-1411-EA4F-8D27-6F7D96A8E46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Divide and Conquer (Merging)</a:t>
            </a:r>
          </a:p>
        </p:txBody>
      </p:sp>
    </p:spTree>
    <p:extLst>
      <p:ext uri="{BB962C8B-B14F-4D97-AF65-F5344CB8AC3E}">
        <p14:creationId xmlns:p14="http://schemas.microsoft.com/office/powerpoint/2010/main" val="145074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Fitting ranges with a line </a:t>
            </a:r>
          </a:p>
          <a:p>
            <a:pPr lvl="1"/>
            <a:r>
              <a:rPr lang="en-US" dirty="0"/>
              <a:t>Sheep and goats problem—Can you draw a straight line fence that will separate the sheep from the goats? </a:t>
            </a:r>
          </a:p>
          <a:p>
            <a:pPr lvl="2"/>
            <a:r>
              <a:rPr lang="en-US" dirty="0"/>
              <a:t>Take the convex hull of each set, if they do not intersect then you can put in a fence. If they intersect, no. (useful in data mining)</a:t>
            </a:r>
          </a:p>
          <a:p>
            <a:pPr lvl="1"/>
            <a:endParaRPr lang="en-US" dirty="0"/>
          </a:p>
          <a:p>
            <a:r>
              <a:rPr lang="en-US" dirty="0"/>
              <a:t>Collision avoidance</a:t>
            </a:r>
          </a:p>
          <a:p>
            <a:pPr lvl="1"/>
            <a:r>
              <a:rPr lang="en-US" dirty="0"/>
              <a:t>Robotics problem - if the convex hulls don't run into each other than the robots won't either.</a:t>
            </a:r>
          </a:p>
          <a:p>
            <a:pPr lvl="1"/>
            <a:endParaRPr lang="en-US" dirty="0"/>
          </a:p>
          <a:p>
            <a:r>
              <a:rPr lang="en-US" dirty="0"/>
              <a:t>Smallest box</a:t>
            </a:r>
          </a:p>
          <a:p>
            <a:pPr lvl="1"/>
            <a:r>
              <a:rPr lang="en-US" dirty="0"/>
              <a:t>Finding the smallest area rectangle enclosing a polygon.</a:t>
            </a:r>
          </a:p>
          <a:p>
            <a:pPr lvl="1"/>
            <a:endParaRPr lang="en-US" dirty="0"/>
          </a:p>
          <a:p>
            <a:r>
              <a:rPr lang="en-US" dirty="0"/>
              <a:t>Shape analysis</a:t>
            </a:r>
          </a:p>
          <a:p>
            <a:pPr lvl="1"/>
            <a:r>
              <a:rPr lang="en-US" dirty="0"/>
              <a:t>Point shapes can be classified by the similarity of their convex shapes.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77A87-7AE2-754D-A181-0AF34C64AD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B625-338F-7049-9A6D-1865961156E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Applications of convex hull</a:t>
            </a:r>
          </a:p>
        </p:txBody>
      </p:sp>
    </p:spTree>
    <p:extLst>
      <p:ext uri="{BB962C8B-B14F-4D97-AF65-F5344CB8AC3E}">
        <p14:creationId xmlns:p14="http://schemas.microsoft.com/office/powerpoint/2010/main" val="2187964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35B3A-D2AD-7941-99EA-E3E0BE797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and Conquer (Merge Example)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1DE91-5BCD-F342-9E5B-89D8093701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10058400" cy="50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125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and Conquer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4D93-3C16-AF44-B553-260B2C6FB0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117E86-0025-E243-96AE-1646E99DA366}"/>
              </a:ext>
            </a:extLst>
          </p:cNvPr>
          <p:cNvSpPr/>
          <p:nvPr/>
        </p:nvSpPr>
        <p:spPr>
          <a:xfrm>
            <a:off x="70866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486EC9-4E24-A948-9917-7B8646A90893}"/>
              </a:ext>
            </a:extLst>
          </p:cNvPr>
          <p:cNvSpPr/>
          <p:nvPr/>
        </p:nvSpPr>
        <p:spPr>
          <a:xfrm>
            <a:off x="6187440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A990E1-11DB-924D-A709-2E93371B107B}"/>
              </a:ext>
            </a:extLst>
          </p:cNvPr>
          <p:cNvSpPr/>
          <p:nvPr/>
        </p:nvSpPr>
        <p:spPr>
          <a:xfrm>
            <a:off x="47222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1AC27D-A72F-0143-9280-FF6592DE5640}"/>
              </a:ext>
            </a:extLst>
          </p:cNvPr>
          <p:cNvSpPr/>
          <p:nvPr/>
        </p:nvSpPr>
        <p:spPr>
          <a:xfrm>
            <a:off x="52290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8890C9-454A-E94A-99CC-4092CB3812E9}"/>
              </a:ext>
            </a:extLst>
          </p:cNvPr>
          <p:cNvSpPr/>
          <p:nvPr/>
        </p:nvSpPr>
        <p:spPr>
          <a:xfrm>
            <a:off x="3886200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2335B0-AA6F-4F42-940C-897322BEC211}"/>
              </a:ext>
            </a:extLst>
          </p:cNvPr>
          <p:cNvSpPr/>
          <p:nvPr/>
        </p:nvSpPr>
        <p:spPr>
          <a:xfrm>
            <a:off x="74066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D6BA8C-4912-FB45-BF3E-A7416D22D52A}"/>
              </a:ext>
            </a:extLst>
          </p:cNvPr>
          <p:cNvSpPr/>
          <p:nvPr/>
        </p:nvSpPr>
        <p:spPr>
          <a:xfrm>
            <a:off x="5670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the two sub-hulls takes O(n) time.</a:t>
            </a:r>
          </a:p>
          <a:p>
            <a:r>
              <a:rPr lang="en-US" dirty="0"/>
              <a:t> The running time is given by the recurrence T(n) = O(n)+T(k)+T(n - k), just like quicksort, where k the number of points in R.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C454E-DA40-654D-9504-6B3DFF9F46E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AA67D-4511-B047-8F9D-45B5B5110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667293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36714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Just like quicksort, if we use a naive deterministic algorithm to choose the pivot point p, the worst-case running time of this algorithm is 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r>
              <a:rPr lang="en-US" dirty="0"/>
              <a:t>If we choose the pivot point randomly, the expected running time is O(n log n).</a:t>
            </a:r>
          </a:p>
          <a:p>
            <a:r>
              <a:rPr lang="en-US" dirty="0"/>
              <a:t>There are inputs where this algorithm is clearly wasteful (at least, clearly to us). If we're really unlucky, we'll spend a long time putting together the sub-hulls, only to throw almost every 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C454E-DA40-654D-9504-6B3DFF9F46E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AA67D-4511-B047-8F9D-45B5B5110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953001"/>
            <a:ext cx="4038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33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Merge sort style implementation </a:t>
                </a:r>
              </a:p>
              <a:p>
                <a:pPr lvl="1"/>
                <a:r>
                  <a:rPr lang="en-US" dirty="0"/>
                  <a:t>Initial x sorting takes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time.</a:t>
                </a:r>
              </a:p>
              <a:p>
                <a:pPr lvl="1"/>
                <a:r>
                  <a:rPr lang="en-US" dirty="0"/>
                  <a:t>Divide the set of points into two sets A and B takes O(N) time  </a:t>
                </a:r>
              </a:p>
              <a:p>
                <a:pPr lvl="1"/>
                <a:r>
                  <a:rPr lang="en-US" dirty="0"/>
                  <a:t>O(N) for merging (computing tangents).</a:t>
                </a:r>
              </a:p>
              <a:p>
                <a:pPr lvl="1"/>
                <a:r>
                  <a:rPr lang="pt-BR" dirty="0"/>
                  <a:t>Recurrence solves to T(N) = O(N log N).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41C52C-1E85-954B-A84F-85BBD80251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8C862-E8A7-E245-8AE3-295E793DB2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608255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running time of this algorithm, which was discovered by Timothy Chan in 1996,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en-US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Chan's algorithm is a combination of divide-and-conquer and gift-wrapping.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570E5-895D-814A-9446-C7960E888E2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18EC-B3BF-3E48-BD11-AEE7AA8BDBB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Chan’s algorithm (output-sensitive CH)</a:t>
            </a:r>
          </a:p>
        </p:txBody>
      </p:sp>
    </p:spTree>
    <p:extLst>
      <p:ext uri="{BB962C8B-B14F-4D97-AF65-F5344CB8AC3E}">
        <p14:creationId xmlns:p14="http://schemas.microsoft.com/office/powerpoint/2010/main" val="263110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3666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First suppose a `little birdie' tells us the value of h; </a:t>
                </a:r>
              </a:p>
              <a:p>
                <a:r>
                  <a:rPr lang="en-US" dirty="0"/>
                  <a:t>Chan's algorithm starts by shattering the input points into n/h arbitrary subsets, each of size h, and computing the convex hull of each subset using (say) Graham's scan.</a:t>
                </a:r>
              </a:p>
              <a:p>
                <a:r>
                  <a:rPr lang="pt-BR" dirty="0"/>
                  <a:t>This much of the algorithm requires </a:t>
                </a:r>
                <a14:m>
                  <m:oMath xmlns:m="http://schemas.openxmlformats.org/officeDocument/2006/math">
                    <m:r>
                      <a:rPr lang="pt-BR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h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pt-BR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pt-BR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366691"/>
              </a:xfrm>
              <a:blipFill>
                <a:blip r:embed="rId2"/>
                <a:stretch>
                  <a:fillRect l="-1284" t="-1504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570E5-895D-814A-9446-C7960E888E2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18EC-B3BF-3E48-BD11-AEE7AA8BDBB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Chan’s algorithm (output-sensitive CH)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1" y="4876800"/>
            <a:ext cx="43719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88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2F9A9C-FE67-9C47-AF56-5185D816A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B18A-32D5-124E-B79A-A4AA41230B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2A643-824C-1342-9A57-B6D38181E9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sz="2800" dirty="0"/>
                  <a:t>Give an algorithm that computes the convex hull of any given set of n distinct points in the plane efficiently </a:t>
                </a:r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The output has at least 3 and at most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points, for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&gt;2</m:t>
                    </m:r>
                  </m:oMath>
                </a14:m>
                <a:r>
                  <a:rPr lang="en-US" sz="2800" dirty="0"/>
                  <a:t>, so it has size between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 dirty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The output is a convex polygon so it should be returned as a sorted sequence of the points, counterclockwise along the boundary</a:t>
                </a:r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Question: Is there any hope of finding an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/>
                  <a:t>time algorithm?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  <a:blipFill>
                <a:blip r:embed="rId2"/>
                <a:stretch>
                  <a:fillRect l="-1127" t="-787" r="-48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068DAA-F5CC-1146-A1CB-02EA95EDF9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181E-9E17-F141-B1D1-16B5518CFD5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hull problem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A308A6-5FFE-0C45-BE8A-9A3AA8D8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459775"/>
            <a:ext cx="3380612" cy="431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2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3" cy="4824960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The convex hull of a finite set of points S in the plane is the smallest </a:t>
            </a:r>
            <a:r>
              <a:rPr lang="en-US" u="sng" dirty="0">
                <a:sym typeface="Symbol" pitchFamily="18" charset="2"/>
              </a:rPr>
              <a:t>convex polygon P that encloses S</a:t>
            </a:r>
            <a:r>
              <a:rPr lang="en-US" dirty="0">
                <a:sym typeface="Symbol" pitchFamily="18" charset="2"/>
              </a:rPr>
              <a:t>, smallest in the sense that there is no other polygon P’ such that  P  P’  S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/>
              <a:t>Ideas?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4921833-FECF-394D-AB98-CD4C383247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40C1-A439-EF44-85EE-9446A94CE5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Definitions of convexity and convex hull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8FE75-8947-6E42-8041-1C1D75C55430}"/>
              </a:ext>
            </a:extLst>
          </p:cNvPr>
          <p:cNvSpPr/>
          <p:nvPr/>
        </p:nvSpPr>
        <p:spPr bwMode="auto">
          <a:xfrm>
            <a:off x="9877425" y="2471491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5C34F-4EA2-0947-9CCE-596E1548ADCB}"/>
              </a:ext>
            </a:extLst>
          </p:cNvPr>
          <p:cNvSpPr/>
          <p:nvPr/>
        </p:nvSpPr>
        <p:spPr bwMode="auto">
          <a:xfrm>
            <a:off x="8805862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4C2999-BD6B-104B-A3BC-E97D4FED44B3}"/>
              </a:ext>
            </a:extLst>
          </p:cNvPr>
          <p:cNvSpPr/>
          <p:nvPr/>
        </p:nvSpPr>
        <p:spPr bwMode="auto">
          <a:xfrm>
            <a:off x="9377362" y="440030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8836A2-1775-5A42-B0F4-7B6FFA4510BF}"/>
              </a:ext>
            </a:extLst>
          </p:cNvPr>
          <p:cNvSpPr/>
          <p:nvPr/>
        </p:nvSpPr>
        <p:spPr bwMode="auto">
          <a:xfrm>
            <a:off x="10948987" y="454317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19CC9-EB0F-5B4B-8858-D450945F0F73}"/>
              </a:ext>
            </a:extLst>
          </p:cNvPr>
          <p:cNvSpPr/>
          <p:nvPr/>
        </p:nvSpPr>
        <p:spPr bwMode="auto">
          <a:xfrm>
            <a:off x="11591925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2FD644-4644-0C47-8DFA-F218B5EEAEE8}"/>
              </a:ext>
            </a:extLst>
          </p:cNvPr>
          <p:cNvSpPr/>
          <p:nvPr/>
        </p:nvSpPr>
        <p:spPr bwMode="auto">
          <a:xfrm>
            <a:off x="9948862" y="368592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FD3E8B-C309-1844-B679-B70DD321D60D}"/>
              </a:ext>
            </a:extLst>
          </p:cNvPr>
          <p:cNvSpPr/>
          <p:nvPr/>
        </p:nvSpPr>
        <p:spPr bwMode="auto">
          <a:xfrm>
            <a:off x="10663237" y="3185866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6D64E-236D-9B46-90A3-1868CDD3F140}"/>
              </a:ext>
            </a:extLst>
          </p:cNvPr>
          <p:cNvSpPr/>
          <p:nvPr/>
        </p:nvSpPr>
        <p:spPr bwMode="auto">
          <a:xfrm>
            <a:off x="11234737" y="2400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00989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7572" name="Text Box 4">
                <a:extLst>
                  <a:ext uri="{FF2B5EF4-FFF2-40B4-BE49-F238E27FC236}">
                    <a16:creationId xmlns:a16="http://schemas.microsoft.com/office/drawing/2014/main" id="{5301D886-77D0-2A46-A0E4-DF770E7D8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2438400"/>
                <a:ext cx="5376862" cy="2209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Algorithm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 INTERIOR POINTS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if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L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in triangle(p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k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	then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L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is nonextreme</a:t>
                </a:r>
              </a:p>
            </p:txBody>
          </p:sp>
        </mc:Choice>
        <mc:Fallback xmlns="">
          <p:sp>
            <p:nvSpPr>
              <p:cNvPr id="877572" name="Text Box 4">
                <a:extLst>
                  <a:ext uri="{FF2B5EF4-FFF2-40B4-BE49-F238E27FC236}">
                    <a16:creationId xmlns:a16="http://schemas.microsoft.com/office/drawing/2014/main" id="{5301D886-77D0-2A46-A0E4-DF770E7D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438400"/>
                <a:ext cx="5376862" cy="2209800"/>
              </a:xfrm>
              <a:prstGeom prst="rect">
                <a:avLst/>
              </a:prstGeom>
              <a:blipFill>
                <a:blip r:embed="rId2"/>
                <a:stretch>
                  <a:fillRect l="-1176" t="-5143" b="-4571"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7579" name="Text Box 11">
            <a:extLst>
              <a:ext uri="{FF2B5EF4-FFF2-40B4-BE49-F238E27FC236}">
                <a16:creationId xmlns:a16="http://schemas.microsoft.com/office/drawing/2014/main" id="{48861B83-B776-7041-A425-0E8C3D32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588" y="5671066"/>
            <a:ext cx="98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/>
              <a:t>O(n</a:t>
            </a:r>
            <a:r>
              <a:rPr lang="en-US" altLang="en-US" b="1" baseline="30000" dirty="0"/>
              <a:t>4</a:t>
            </a:r>
            <a:r>
              <a:rPr lang="en-US" altLang="en-US" b="1" dirty="0"/>
              <a:t>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B9C204-32DF-6442-BC64-EF2BF5CCD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Naïve Algorithms for Extreme Points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6423A4-4B9C-8A4E-9579-0DF105939EB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65CFC-2685-2E4F-A1AA-F5FD0E302A54}"/>
              </a:ext>
            </a:extLst>
          </p:cNvPr>
          <p:cNvSpPr txBox="1"/>
          <p:nvPr/>
        </p:nvSpPr>
        <p:spPr>
          <a:xfrm>
            <a:off x="3308736" y="5665445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5F6403-835F-7846-83F2-B3024E16C497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294CC5-94BB-ED48-82A6-10B40A076B97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FB97D-C10F-4941-8BF1-653621B77B5C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8F5FC7-98A3-FE4E-8B00-F1A6EAE65986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7F7FB2-5108-F34F-906F-4AC520111E19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6A6D44-E05A-6D44-9EF7-661AA940A92A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BE3627-590E-454A-9378-BD51A0D4B127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3" cy="4824960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The convex hull of a set of points S is also </a:t>
            </a:r>
            <a:r>
              <a:rPr lang="en-US" u="sng" dirty="0">
                <a:sym typeface="Symbol" pitchFamily="18" charset="2"/>
              </a:rPr>
              <a:t>intersection of all half spaces</a:t>
            </a:r>
            <a:r>
              <a:rPr lang="en-US" dirty="0">
                <a:sym typeface="Symbol" pitchFamily="18" charset="2"/>
              </a:rPr>
              <a:t> that contain S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Ideas?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4921833-FECF-394D-AB98-CD4C383247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40C1-A439-EF44-85EE-9446A94CE5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Definitions of convexity and convex hull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8FE75-8947-6E42-8041-1C1D75C55430}"/>
              </a:ext>
            </a:extLst>
          </p:cNvPr>
          <p:cNvSpPr/>
          <p:nvPr/>
        </p:nvSpPr>
        <p:spPr bwMode="auto">
          <a:xfrm>
            <a:off x="9877425" y="2471491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5C34F-4EA2-0947-9CCE-596E1548ADCB}"/>
              </a:ext>
            </a:extLst>
          </p:cNvPr>
          <p:cNvSpPr/>
          <p:nvPr/>
        </p:nvSpPr>
        <p:spPr bwMode="auto">
          <a:xfrm>
            <a:off x="8805862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4C2999-BD6B-104B-A3BC-E97D4FED44B3}"/>
              </a:ext>
            </a:extLst>
          </p:cNvPr>
          <p:cNvSpPr/>
          <p:nvPr/>
        </p:nvSpPr>
        <p:spPr bwMode="auto">
          <a:xfrm>
            <a:off x="9377362" y="440030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8836A2-1775-5A42-B0F4-7B6FFA4510BF}"/>
              </a:ext>
            </a:extLst>
          </p:cNvPr>
          <p:cNvSpPr/>
          <p:nvPr/>
        </p:nvSpPr>
        <p:spPr bwMode="auto">
          <a:xfrm>
            <a:off x="10948987" y="454317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19CC9-EB0F-5B4B-8858-D450945F0F73}"/>
              </a:ext>
            </a:extLst>
          </p:cNvPr>
          <p:cNvSpPr/>
          <p:nvPr/>
        </p:nvSpPr>
        <p:spPr bwMode="auto">
          <a:xfrm>
            <a:off x="11591925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2FD644-4644-0C47-8DFA-F218B5EEAEE8}"/>
              </a:ext>
            </a:extLst>
          </p:cNvPr>
          <p:cNvSpPr/>
          <p:nvPr/>
        </p:nvSpPr>
        <p:spPr bwMode="auto">
          <a:xfrm>
            <a:off x="9948862" y="368592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FD3E8B-C309-1844-B679-B70DD321D60D}"/>
              </a:ext>
            </a:extLst>
          </p:cNvPr>
          <p:cNvSpPr/>
          <p:nvPr/>
        </p:nvSpPr>
        <p:spPr bwMode="auto">
          <a:xfrm>
            <a:off x="10663237" y="3185866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6D64E-236D-9B46-90A3-1868CDD3F140}"/>
              </a:ext>
            </a:extLst>
          </p:cNvPr>
          <p:cNvSpPr/>
          <p:nvPr/>
        </p:nvSpPr>
        <p:spPr bwMode="auto">
          <a:xfrm>
            <a:off x="11234737" y="2400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47381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Naïve Algorithms for Extreme Points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8CBB9D-92DE-454C-8C35-DAB9ED578EB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7581" name="Text Box 13">
                <a:extLst>
                  <a:ext uri="{FF2B5EF4-FFF2-40B4-BE49-F238E27FC236}">
                    <a16:creationId xmlns:a16="http://schemas.microsoft.com/office/drawing/2014/main" id="{3B26F72C-3BE9-AC41-9FEA-051F772C8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675" y="2514600"/>
                <a:ext cx="5038725" cy="1905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Algorithm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 EXTREME EDGES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   if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k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is not left or on 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then 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 is not extreme</a:t>
                </a:r>
              </a:p>
            </p:txBody>
          </p:sp>
        </mc:Choice>
        <mc:Fallback xmlns="">
          <p:sp>
            <p:nvSpPr>
              <p:cNvPr id="877581" name="Text Box 13">
                <a:extLst>
                  <a:ext uri="{FF2B5EF4-FFF2-40B4-BE49-F238E27FC236}">
                    <a16:creationId xmlns:a16="http://schemas.microsoft.com/office/drawing/2014/main" id="{3B26F72C-3BE9-AC41-9FEA-051F772C8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9675" y="2514600"/>
                <a:ext cx="5038725" cy="1905000"/>
              </a:xfrm>
              <a:prstGeom prst="rect">
                <a:avLst/>
              </a:prstGeom>
              <a:blipFill>
                <a:blip r:embed="rId2"/>
                <a:stretch>
                  <a:fillRect l="-1253" t="-4605" b="-5263"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1">
            <a:extLst>
              <a:ext uri="{FF2B5EF4-FFF2-40B4-BE49-F238E27FC236}">
                <a16:creationId xmlns:a16="http://schemas.microsoft.com/office/drawing/2014/main" id="{91169DCD-CCA8-5B42-968D-9E8EEF576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588" y="5671066"/>
            <a:ext cx="98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/>
              <a:t>O(n</a:t>
            </a:r>
            <a:r>
              <a:rPr lang="en-US" altLang="en-US" b="1" baseline="30000" dirty="0"/>
              <a:t>3</a:t>
            </a:r>
            <a:r>
              <a:rPr lang="en-US" altLang="en-US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04E8B-7146-B04D-896F-7B6389851047}"/>
              </a:ext>
            </a:extLst>
          </p:cNvPr>
          <p:cNvSpPr txBox="1"/>
          <p:nvPr/>
        </p:nvSpPr>
        <p:spPr>
          <a:xfrm>
            <a:off x="3308736" y="5665445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5D6E29-9B5F-554F-AB73-9D7B29527AE8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4B4C3-0831-AF44-8A81-2D48630A572E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438CA5-A6C6-7046-8EEB-8B3B59D7D05E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5B321-FD52-4D4D-A67B-1B233B7CB257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5CA552-4D7E-7540-ADC5-45CD7B33CDF3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C86B3F-28B2-2C41-87A7-0BE101BE1E4D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7B2CF3-F13D-584A-8D1B-17863B68C5B8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3967</TotalTime>
  <Words>2152</Words>
  <Application>Microsoft Macintosh PowerPoint</Application>
  <PresentationFormat>Widescreen</PresentationFormat>
  <Paragraphs>256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niles.rosen@mail.correctcodingsolutions.com</cp:lastModifiedBy>
  <cp:revision>162</cp:revision>
  <dcterms:created xsi:type="dcterms:W3CDTF">2013-08-12T17:41:37Z</dcterms:created>
  <dcterms:modified xsi:type="dcterms:W3CDTF">2019-07-25T19:51:18Z</dcterms:modified>
</cp:coreProperties>
</file>