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58" r:id="rId4"/>
    <p:sldId id="259" r:id="rId5"/>
    <p:sldId id="269" r:id="rId6"/>
    <p:sldId id="270" r:id="rId7"/>
    <p:sldId id="287" r:id="rId8"/>
    <p:sldId id="288" r:id="rId9"/>
    <p:sldId id="260" r:id="rId10"/>
    <p:sldId id="261" r:id="rId11"/>
    <p:sldId id="272" r:id="rId12"/>
    <p:sldId id="273" r:id="rId13"/>
    <p:sldId id="271" r:id="rId14"/>
    <p:sldId id="262" r:id="rId15"/>
    <p:sldId id="274" r:id="rId16"/>
    <p:sldId id="263" r:id="rId17"/>
    <p:sldId id="275" r:id="rId18"/>
    <p:sldId id="276" r:id="rId19"/>
    <p:sldId id="264" r:id="rId20"/>
    <p:sldId id="277" r:id="rId21"/>
    <p:sldId id="278" r:id="rId22"/>
    <p:sldId id="279" r:id="rId23"/>
    <p:sldId id="280" r:id="rId24"/>
    <p:sldId id="266" r:id="rId25"/>
    <p:sldId id="281" r:id="rId26"/>
    <p:sldId id="282" r:id="rId27"/>
    <p:sldId id="283" r:id="rId28"/>
    <p:sldId id="285" r:id="rId29"/>
    <p:sldId id="286" r:id="rId30"/>
    <p:sldId id="289" r:id="rId31"/>
    <p:sldId id="290" r:id="rId32"/>
    <p:sldId id="267" r:id="rId33"/>
    <p:sldId id="291" r:id="rId34"/>
    <p:sldId id="292" r:id="rId35"/>
    <p:sldId id="293" r:id="rId36"/>
    <p:sldId id="268" r:id="rId37"/>
    <p:sldId id="284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4" autoAdjust="0"/>
    <p:restoredTop sz="94645" autoAdjust="0"/>
  </p:normalViewPr>
  <p:slideViewPr>
    <p:cSldViewPr>
      <p:cViewPr varScale="1">
        <p:scale>
          <a:sx n="102" d="100"/>
          <a:sy n="102" d="100"/>
        </p:scale>
        <p:origin x="192" y="9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7A165-4FDD-49E5-9F6D-D505BB88ABC6}" type="datetimeFigureOut">
              <a:rPr lang="en-US" smtClean="0"/>
              <a:t>11/6/18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4C105-889D-45AE-A412-73DB489C5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241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12DD9-5214-4F09-A917-0755DC49A4D5}" type="datetimeFigureOut">
              <a:rPr lang="en-US" smtClean="0"/>
              <a:t>11/6/18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A5BA5-4C4A-4C12-9934-7DE5F3F1D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62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0350" y="725798"/>
            <a:ext cx="1406383" cy="1139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301" y="482600"/>
            <a:ext cx="9496678" cy="16256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small" baseline="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02640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>
            <a:off x="749300" y="2311400"/>
            <a:ext cx="106934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lIns="108754" tIns="54379" rIns="108754" bIns="54379" anchor="ctr"/>
          <a:lstStyle/>
          <a:p>
            <a:endParaRPr lang="en-US" sz="2400"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-1" y="5745480"/>
            <a:ext cx="12192001" cy="111252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2" name="Picture 2" descr="http://www.cspaul.com/publications/teasers/Cui.2010.TVCG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416" y="5745480"/>
            <a:ext cx="2110155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cspaul.com/publications/teasers/Popescu.2010.TVCG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544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www.cspaul.com/publications/teasers/Rosen.2011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5745480"/>
            <a:ext cx="2083441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www.cspaul.com/publications/teasers/Hoffmann.2006.JEI.jp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r="4826"/>
          <a:stretch/>
        </p:blipFill>
        <p:spPr bwMode="auto">
          <a:xfrm>
            <a:off x="8411830" y="5745480"/>
            <a:ext cx="183414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://www.cspaul.com/publications/teasers/Rosen.2011.CGA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949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www.cspaul.com/publications/teasers/Rosen.2008.TVCG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568" y="5745480"/>
            <a:ext cx="220928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301" y="2779403"/>
            <a:ext cx="10977432" cy="57563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3600" u="sng" kern="1200" dirty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543624" indent="0" algn="ctr">
              <a:buNone/>
              <a:defRPr/>
            </a:lvl2pPr>
            <a:lvl3pPr marL="1087251" indent="0" algn="ctr">
              <a:buNone/>
              <a:defRPr/>
            </a:lvl3pPr>
            <a:lvl4pPr marL="1630878" indent="0" algn="ctr">
              <a:buNone/>
              <a:defRPr/>
            </a:lvl4pPr>
            <a:lvl5pPr marL="2174501" indent="0" algn="ctr">
              <a:buNone/>
              <a:defRPr/>
            </a:lvl5pPr>
            <a:lvl6pPr marL="2718126" indent="0" algn="ctr">
              <a:buNone/>
              <a:defRPr/>
            </a:lvl6pPr>
            <a:lvl7pPr marL="3261753" indent="0" algn="ctr">
              <a:buNone/>
              <a:defRPr/>
            </a:lvl7pPr>
            <a:lvl8pPr marL="3805374" indent="0" algn="ctr">
              <a:buNone/>
              <a:defRPr/>
            </a:lvl8pPr>
            <a:lvl9pPr marL="43490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B04E000B-DC08-6C4D-9414-D068BFFB320D}"/>
              </a:ext>
            </a:extLst>
          </p:cNvPr>
          <p:cNvSpPr txBox="1">
            <a:spLocks/>
          </p:cNvSpPr>
          <p:nvPr userDrawn="1"/>
        </p:nvSpPr>
        <p:spPr>
          <a:xfrm>
            <a:off x="749301" y="3346618"/>
            <a:ext cx="5346700" cy="149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588" indent="-228588" algn="l" defTabSz="91435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76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2942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11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29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47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Paul Rosen</a:t>
            </a:r>
            <a:br>
              <a:rPr lang="en-US" dirty="0"/>
            </a:br>
            <a:r>
              <a:rPr lang="en-US" dirty="0"/>
              <a:t>Assistant Professor</a:t>
            </a:r>
            <a:br>
              <a:rPr lang="en-US" dirty="0"/>
            </a:br>
            <a:r>
              <a:rPr lang="en-US" dirty="0"/>
              <a:t>University of South Florida</a:t>
            </a:r>
          </a:p>
        </p:txBody>
      </p:sp>
    </p:spTree>
    <p:extLst>
      <p:ext uri="{BB962C8B-B14F-4D97-AF65-F5344CB8AC3E}">
        <p14:creationId xmlns:p14="http://schemas.microsoft.com/office/powerpoint/2010/main" val="4166939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86" y="827733"/>
            <a:ext cx="10876027" cy="5202536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ct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0" indent="0" algn="ct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586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0965" y="827733"/>
            <a:ext cx="5707114" cy="5202536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738352" y="827733"/>
            <a:ext cx="4982613" cy="5202536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365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5575" y="827733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8708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5575" y="267892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4755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4668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3933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8493" y="827733"/>
            <a:ext cx="7715014" cy="5202536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ct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0" indent="10045" algn="ct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615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ente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57986" y="1205309"/>
            <a:ext cx="10876027" cy="4824960"/>
          </a:xfrm>
        </p:spPr>
        <p:txBody>
          <a:bodyPr anchor="ctr"/>
          <a:lstStyle>
            <a:lvl1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3600" u="none" cap="small" baseline="0">
                <a:latin typeface="Gill Sans MT" panose="020B0502020104020203" pitchFamily="34" charset="0"/>
              </a:defRPr>
            </a:lvl1pPr>
            <a:lvl2pPr marL="914400" indent="-457200" algn="l" defTabSz="1371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1371600" indent="-457200" algn="l">
              <a:lnSpc>
                <a:spcPct val="100000"/>
              </a:lnSpc>
              <a:buClrTx/>
              <a:buSzPct val="100000"/>
              <a:buFont typeface="Arial" panose="020B0604020202020204" pitchFamily="34" charset="0"/>
              <a:buChar char="•"/>
              <a:defRPr sz="2399">
                <a:latin typeface="Gill Sans MT" panose="020B0502020104020203" pitchFamily="34" charset="0"/>
              </a:defRPr>
            </a:lvl3pPr>
            <a:lvl4pPr marL="1600118" indent="-228588" algn="l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latin typeface="Gill Sans MT" panose="020B0502020104020203" pitchFamily="34" charset="0"/>
              </a:defRPr>
            </a:lvl4pPr>
            <a:lvl5pPr marL="2057295" indent="-228588" algn="l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832AF1-0049-D344-9F72-DA41467F3A6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1595575" y="267892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9916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0350" y="725798"/>
            <a:ext cx="1406383" cy="1139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301" y="482600"/>
            <a:ext cx="9496678" cy="16256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small" baseline="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02640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>
            <a:off x="749300" y="2311400"/>
            <a:ext cx="106934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lIns="108754" tIns="54379" rIns="108754" bIns="54379" anchor="ctr"/>
          <a:lstStyle/>
          <a:p>
            <a:endParaRPr lang="en-US" sz="2400"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-1" y="5745480"/>
            <a:ext cx="12192001" cy="111252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2" name="Picture 2" descr="http://www.cspaul.com/publications/teasers/Cui.2010.TVCG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416" y="5745480"/>
            <a:ext cx="2110155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cspaul.com/publications/teasers/Popescu.2010.TVCG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544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www.cspaul.com/publications/teasers/Rosen.2011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5745480"/>
            <a:ext cx="2083441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www.cspaul.com/publications/teasers/Hoffmann.2006.JEI.jp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r="4826"/>
          <a:stretch/>
        </p:blipFill>
        <p:spPr bwMode="auto">
          <a:xfrm>
            <a:off x="8411830" y="5745480"/>
            <a:ext cx="183414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://www.cspaul.com/publications/teasers/Rosen.2011.CGA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949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www.cspaul.com/publications/teasers/Rosen.2008.TVCG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568" y="5745480"/>
            <a:ext cx="220928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301" y="2514600"/>
            <a:ext cx="10977432" cy="2971800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lang="en-US" sz="3200" dirty="0" smtClean="0">
                <a:latin typeface="Gill Sans MT" panose="020B0502020104020203" pitchFamily="34" charset="0"/>
              </a:defRPr>
            </a:lvl1pPr>
            <a:lvl2pPr marL="543624" indent="0" algn="ctr">
              <a:buNone/>
              <a:defRPr/>
            </a:lvl2pPr>
            <a:lvl3pPr marL="1087251" indent="0" algn="ctr">
              <a:buNone/>
              <a:defRPr/>
            </a:lvl3pPr>
            <a:lvl4pPr marL="1630878" indent="0" algn="ctr">
              <a:buNone/>
              <a:defRPr/>
            </a:lvl4pPr>
            <a:lvl5pPr marL="2174501" indent="0" algn="ctr">
              <a:buNone/>
              <a:defRPr/>
            </a:lvl5pPr>
            <a:lvl6pPr marL="2718126" indent="0" algn="ctr">
              <a:buNone/>
              <a:defRPr/>
            </a:lvl6pPr>
            <a:lvl7pPr marL="3261753" indent="0" algn="ctr">
              <a:buNone/>
              <a:defRPr/>
            </a:lvl7pPr>
            <a:lvl8pPr marL="3805374" indent="0" algn="ctr">
              <a:buNone/>
              <a:defRPr/>
            </a:lvl8pPr>
            <a:lvl9pPr marL="43490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9475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4038600"/>
            <a:ext cx="5144373" cy="1991668"/>
          </a:xfrm>
        </p:spPr>
        <p:txBody>
          <a:bodyPr anchor="ctr"/>
          <a:lstStyle>
            <a:lvl1pPr marL="548612" indent="0" algn="r">
              <a:lnSpc>
                <a:spcPct val="100000"/>
              </a:lnSpc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4000" u="sng" cap="small" baseline="0"/>
            </a:lvl1pPr>
            <a:lvl2pPr marL="894213" indent="-342882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800"/>
            </a:lvl2pPr>
            <a:lvl3pPr algn="r">
              <a:buClr>
                <a:schemeClr val="bg1"/>
              </a:buClr>
              <a:defRPr/>
            </a:lvl3pPr>
            <a:lvl4pPr algn="r">
              <a:buClr>
                <a:schemeClr val="bg1"/>
              </a:buClr>
              <a:defRPr/>
            </a:lvl4pPr>
            <a:lvl5pPr algn="r">
              <a:buClr>
                <a:schemeClr val="bg1"/>
              </a:buCl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3751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827733"/>
            <a:ext cx="3857507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7726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" y="827733"/>
            <a:ext cx="5144373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8641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827733"/>
            <a:ext cx="6429179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5611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27733"/>
            <a:ext cx="7715014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8697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27733"/>
            <a:ext cx="9000850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45731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1187441" y="6048131"/>
            <a:ext cx="1004559" cy="80367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9BF48-6E0A-4E37-BB05-8DF70571673D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9DC48-6C90-4ACC-914B-6AEB40FF2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8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</p:sldLayoutIdLst>
  <p:txStyles>
    <p:titleStyle>
      <a:lvl1pPr algn="l" defTabSz="91435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588" indent="-228588" algn="l" defTabSz="91435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76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2942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118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29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471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COT 4521: Introduction to Computational Geometry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Searches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326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498C41-8969-BE41-95FD-59CB15ABE1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Examples of failure cases?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A09C8-57EE-2746-A91D-41BB80F0914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845BD-800D-4748-AA85-2F60E97312E7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Grids</a:t>
            </a:r>
          </a:p>
        </p:txBody>
      </p:sp>
    </p:spTree>
    <p:extLst>
      <p:ext uri="{BB962C8B-B14F-4D97-AF65-F5344CB8AC3E}">
        <p14:creationId xmlns:p14="http://schemas.microsoft.com/office/powerpoint/2010/main" val="145425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6030A7-E6D2-4E4E-A0DD-540B629D39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Quadtrees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F9DE0-91D6-6445-BBB0-8D942013478B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8C0B4F45-CDB7-FC43-9EF6-2435B9CDF34A}"/>
              </a:ext>
            </a:extLst>
          </p:cNvPr>
          <p:cNvGrpSpPr/>
          <p:nvPr/>
        </p:nvGrpSpPr>
        <p:grpSpPr>
          <a:xfrm>
            <a:off x="3491847" y="1905000"/>
            <a:ext cx="5103513" cy="3429000"/>
            <a:chOff x="3491847" y="1905000"/>
            <a:chExt cx="5103513" cy="3429000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422E91E3-2266-BB4F-B531-1639039CFCB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91847" y="1975506"/>
              <a:ext cx="5029200" cy="3270788"/>
              <a:chOff x="4524605" y="2727960"/>
              <a:chExt cx="3186915" cy="2072640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19B7D692-8CA6-D142-95F0-BCB6F0C9262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63520" y="335834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8CA63720-AA4D-5746-863B-51499A55D4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2298" y="389867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2271AB5A-9204-6746-B16D-BB3A5FF0EE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1076" y="290807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A9450279-A17B-FE42-B64A-3C65727C50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69854" y="353845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81DC594D-9E40-6542-B155-7881D5C6BD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76188" y="434895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34A20831-233F-FD47-A672-998AB7A600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48133" y="407878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9A6A73AD-AC68-794A-8CFE-614C5242EB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16911" y="272796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3BF32126-0BDA-D244-B827-AA4ADD2C09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20080" y="416884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51863841-6C08-5942-983D-94E4D87E9E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44966" y="317823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B26F35A4-1E5D-B049-98A2-E367F1EA22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41799" y="362851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9B048903-0EB3-0444-91BE-6C8FF3717D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5689" y="470916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F91C7D16-2F41-A54A-A3B4-71EDF735FB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10577" y="344840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DA11436E-2A67-154B-8D42-93F7D7979C2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73021" y="398873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200A25B4-AC3E-B549-9517-9EB8624A07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38632" y="452906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8A315999-3E45-D04D-96E4-7778E22B4C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9355" y="461911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CBC20B31-8CAA-9D41-8F13-900A5ADDA9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66687" y="281801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5A00B03B-4957-B24F-8ABB-165436C81B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04243" y="299812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B2A3552D-1251-F842-8FBB-A0EC9881F2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97909" y="380862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3485D9F8-FD66-2948-9399-7302EABAEA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35465" y="443900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D08CD0EC-CAA9-7C45-BBFC-932D7BDFC9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07410" y="371856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C0C997B0-192E-034E-BC8F-461ED992F3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51300" y="425889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D36EBB15-57FE-BF4A-A885-21E8C1CEC5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13744" y="308818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692F9686-D46D-1649-8E27-E049232722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82522" y="326829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9EE3F74C-3610-7747-8845-7657EA2FBC12}"/>
                      </a:ext>
                    </a:extLst>
                  </p:cNvPr>
                  <p:cNvSpPr txBox="1"/>
                  <p:nvPr/>
                </p:nvSpPr>
                <p:spPr>
                  <a:xfrm>
                    <a:off x="4524605" y="2840091"/>
                    <a:ext cx="20120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9EE3F74C-3610-7747-8845-7657EA2FBC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24605" y="2840091"/>
                    <a:ext cx="201209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40EB936-332E-414E-B7E1-E3190096CE41}"/>
                </a:ext>
              </a:extLst>
            </p:cNvPr>
            <p:cNvSpPr/>
            <p:nvPr/>
          </p:nvSpPr>
          <p:spPr>
            <a:xfrm>
              <a:off x="3657600" y="1905000"/>
              <a:ext cx="4937760" cy="3429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FF224B8-631F-724E-8321-446B634679B6}"/>
                </a:ext>
              </a:extLst>
            </p:cNvPr>
            <p:cNvCxnSpPr/>
            <p:nvPr/>
          </p:nvCxnSpPr>
          <p:spPr>
            <a:xfrm>
              <a:off x="7372350" y="1905000"/>
              <a:ext cx="0" cy="342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54EF76B-0F47-B84E-9D3B-9C1A8A5723B0}"/>
                </a:ext>
              </a:extLst>
            </p:cNvPr>
            <p:cNvCxnSpPr/>
            <p:nvPr/>
          </p:nvCxnSpPr>
          <p:spPr>
            <a:xfrm>
              <a:off x="6134100" y="1905000"/>
              <a:ext cx="0" cy="34290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5E44C26-89D8-4A4D-9DC7-B417089C4B1F}"/>
                </a:ext>
              </a:extLst>
            </p:cNvPr>
            <p:cNvCxnSpPr/>
            <p:nvPr/>
          </p:nvCxnSpPr>
          <p:spPr>
            <a:xfrm>
              <a:off x="4895850" y="1905000"/>
              <a:ext cx="0" cy="342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565321C-FC5E-084B-A24B-989C425F1B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7600" y="2762250"/>
              <a:ext cx="49377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F141332-0D9F-484E-AC6A-EAC834FA03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7600" y="3619500"/>
              <a:ext cx="4937760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4AF4036-3901-C44D-BBEE-EACFE9093E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7600" y="4476750"/>
              <a:ext cx="49377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8717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6390D-AE63-1447-9109-2CD2132099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986" y="1205309"/>
            <a:ext cx="6931533" cy="48249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Construction</a:t>
            </a:r>
          </a:p>
          <a:p>
            <a:pPr lvl="1"/>
            <a:r>
              <a:rPr lang="en-US" dirty="0"/>
              <a:t>Find extrema</a:t>
            </a:r>
          </a:p>
          <a:p>
            <a:pPr lvl="1"/>
            <a:r>
              <a:rPr lang="en-US" dirty="0"/>
              <a:t>Divide space in half both horizontally and vertically</a:t>
            </a:r>
          </a:p>
          <a:p>
            <a:pPr lvl="2"/>
            <a:r>
              <a:rPr lang="en-US" dirty="0"/>
              <a:t>Ideas?</a:t>
            </a:r>
          </a:p>
          <a:p>
            <a:pPr lvl="1"/>
            <a:r>
              <a:rPr lang="en-US" dirty="0"/>
              <a:t>Place points into appropriate quadrant</a:t>
            </a:r>
          </a:p>
          <a:p>
            <a:pPr lvl="1"/>
            <a:r>
              <a:rPr lang="en-US" dirty="0" err="1"/>
              <a:t>Recurse</a:t>
            </a:r>
            <a:r>
              <a:rPr lang="en-US" dirty="0"/>
              <a:t> until termination condition</a:t>
            </a:r>
          </a:p>
          <a:p>
            <a:pPr lvl="2"/>
            <a:r>
              <a:rPr lang="en-US" dirty="0"/>
              <a:t>Ideas?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67E500-FC40-164E-8F56-CBFFCC2A837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B4820D-6AEA-434B-8C6B-F759BE036039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Quadtree Algorithms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B5A6441-5FBF-3244-9B53-0DAE739B265A}"/>
              </a:ext>
            </a:extLst>
          </p:cNvPr>
          <p:cNvSpPr/>
          <p:nvPr/>
        </p:nvSpPr>
        <p:spPr>
          <a:xfrm>
            <a:off x="8839200" y="3290411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D3B0AEA-135A-8B43-97EE-B2A7A78A7D32}"/>
              </a:ext>
            </a:extLst>
          </p:cNvPr>
          <p:cNvSpPr/>
          <p:nvPr/>
        </p:nvSpPr>
        <p:spPr>
          <a:xfrm>
            <a:off x="9296400" y="3290411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3CEFD9-5734-B141-A0D6-A804D197FA20}"/>
              </a:ext>
            </a:extLst>
          </p:cNvPr>
          <p:cNvSpPr/>
          <p:nvPr/>
        </p:nvSpPr>
        <p:spPr>
          <a:xfrm>
            <a:off x="9753600" y="3290411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4129F98-AD5B-B548-95EE-CA604E63E6B1}"/>
              </a:ext>
            </a:extLst>
          </p:cNvPr>
          <p:cNvSpPr/>
          <p:nvPr/>
        </p:nvSpPr>
        <p:spPr>
          <a:xfrm>
            <a:off x="10210800" y="3290411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8D6A6A5-1AC0-2342-916E-FE79960D15D0}"/>
              </a:ext>
            </a:extLst>
          </p:cNvPr>
          <p:cNvSpPr/>
          <p:nvPr/>
        </p:nvSpPr>
        <p:spPr>
          <a:xfrm>
            <a:off x="9525000" y="2286000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4173D3-78B1-B645-BA93-B7EDCF095F1F}"/>
              </a:ext>
            </a:extLst>
          </p:cNvPr>
          <p:cNvSpPr/>
          <p:nvPr/>
        </p:nvSpPr>
        <p:spPr>
          <a:xfrm>
            <a:off x="8092440" y="4527719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B990551-9221-5C4B-99B1-F65ECE8AD5BD}"/>
              </a:ext>
            </a:extLst>
          </p:cNvPr>
          <p:cNvSpPr/>
          <p:nvPr/>
        </p:nvSpPr>
        <p:spPr>
          <a:xfrm>
            <a:off x="8422640" y="4815840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D0AF6F9-92EB-3646-84C4-74C3DE834308}"/>
              </a:ext>
            </a:extLst>
          </p:cNvPr>
          <p:cNvSpPr/>
          <p:nvPr/>
        </p:nvSpPr>
        <p:spPr>
          <a:xfrm>
            <a:off x="8752840" y="4527719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866D4D2-9BCD-7144-BC10-F8B2ADFEE92C}"/>
              </a:ext>
            </a:extLst>
          </p:cNvPr>
          <p:cNvSpPr/>
          <p:nvPr/>
        </p:nvSpPr>
        <p:spPr>
          <a:xfrm>
            <a:off x="9083040" y="4815840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896685B-A46D-304C-B0AA-8B02A46362CD}"/>
              </a:ext>
            </a:extLst>
          </p:cNvPr>
          <p:cNvSpPr/>
          <p:nvPr/>
        </p:nvSpPr>
        <p:spPr>
          <a:xfrm>
            <a:off x="9753600" y="4815840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C7D5E05-5035-8644-B648-C0AE1410C401}"/>
              </a:ext>
            </a:extLst>
          </p:cNvPr>
          <p:cNvSpPr/>
          <p:nvPr/>
        </p:nvSpPr>
        <p:spPr>
          <a:xfrm>
            <a:off x="10083800" y="4527719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58A0973-3F0C-5147-964A-108B1F0EB1BB}"/>
              </a:ext>
            </a:extLst>
          </p:cNvPr>
          <p:cNvSpPr/>
          <p:nvPr/>
        </p:nvSpPr>
        <p:spPr>
          <a:xfrm>
            <a:off x="10414000" y="4815840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B6DDE82-244D-E346-8AE2-2D0D312CCD29}"/>
              </a:ext>
            </a:extLst>
          </p:cNvPr>
          <p:cNvSpPr/>
          <p:nvPr/>
        </p:nvSpPr>
        <p:spPr>
          <a:xfrm>
            <a:off x="10744200" y="4527719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90853B2-F9B6-274F-8A67-1BED7C95F632}"/>
              </a:ext>
            </a:extLst>
          </p:cNvPr>
          <p:cNvCxnSpPr>
            <a:stCxn id="2" idx="3"/>
            <a:endCxn id="7" idx="0"/>
          </p:cNvCxnSpPr>
          <p:nvPr/>
        </p:nvCxnSpPr>
        <p:spPr>
          <a:xfrm flipH="1">
            <a:off x="9022080" y="2598196"/>
            <a:ext cx="556484" cy="692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C26404E-7345-D34F-A305-7757390185FE}"/>
              </a:ext>
            </a:extLst>
          </p:cNvPr>
          <p:cNvCxnSpPr>
            <a:cxnSpLocks/>
            <a:stCxn id="2" idx="4"/>
            <a:endCxn id="8" idx="0"/>
          </p:cNvCxnSpPr>
          <p:nvPr/>
        </p:nvCxnSpPr>
        <p:spPr>
          <a:xfrm flipH="1">
            <a:off x="9479280" y="2651760"/>
            <a:ext cx="228600" cy="638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63E092D-83C8-FB42-83D5-8FBAFA0987E9}"/>
              </a:ext>
            </a:extLst>
          </p:cNvPr>
          <p:cNvCxnSpPr>
            <a:cxnSpLocks/>
            <a:stCxn id="9" idx="0"/>
            <a:endCxn id="2" idx="4"/>
          </p:cNvCxnSpPr>
          <p:nvPr/>
        </p:nvCxnSpPr>
        <p:spPr>
          <a:xfrm flipH="1" flipV="1">
            <a:off x="9707880" y="2651760"/>
            <a:ext cx="228600" cy="638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E8088E0-4847-8B4C-AF3E-2ACDD6B2C45E}"/>
              </a:ext>
            </a:extLst>
          </p:cNvPr>
          <p:cNvCxnSpPr>
            <a:cxnSpLocks/>
            <a:stCxn id="10" idx="0"/>
            <a:endCxn id="2" idx="5"/>
          </p:cNvCxnSpPr>
          <p:nvPr/>
        </p:nvCxnSpPr>
        <p:spPr>
          <a:xfrm flipH="1" flipV="1">
            <a:off x="9837196" y="2598196"/>
            <a:ext cx="556484" cy="692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4CD461D-E7C1-6D44-8E39-91C9D07BDFD5}"/>
              </a:ext>
            </a:extLst>
          </p:cNvPr>
          <p:cNvCxnSpPr>
            <a:cxnSpLocks/>
            <a:stCxn id="7" idx="3"/>
            <a:endCxn id="19" idx="0"/>
          </p:cNvCxnSpPr>
          <p:nvPr/>
        </p:nvCxnSpPr>
        <p:spPr>
          <a:xfrm flipH="1">
            <a:off x="8275320" y="3602607"/>
            <a:ext cx="617444" cy="925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801DA28-32C6-DB4D-A29A-6DD211F06371}"/>
              </a:ext>
            </a:extLst>
          </p:cNvPr>
          <p:cNvCxnSpPr>
            <a:cxnSpLocks/>
            <a:stCxn id="7" idx="4"/>
            <a:endCxn id="20" idx="0"/>
          </p:cNvCxnSpPr>
          <p:nvPr/>
        </p:nvCxnSpPr>
        <p:spPr>
          <a:xfrm flipH="1">
            <a:off x="8605520" y="3656171"/>
            <a:ext cx="416560" cy="1159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4D5C8E3-C902-9A4E-A580-2F1E5F6AFD48}"/>
              </a:ext>
            </a:extLst>
          </p:cNvPr>
          <p:cNvCxnSpPr>
            <a:cxnSpLocks/>
            <a:stCxn id="7" idx="4"/>
            <a:endCxn id="21" idx="0"/>
          </p:cNvCxnSpPr>
          <p:nvPr/>
        </p:nvCxnSpPr>
        <p:spPr>
          <a:xfrm flipH="1">
            <a:off x="8935720" y="3656171"/>
            <a:ext cx="86360" cy="871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B9452BB-8847-AB49-8A72-6B157F34E12D}"/>
              </a:ext>
            </a:extLst>
          </p:cNvPr>
          <p:cNvCxnSpPr>
            <a:cxnSpLocks/>
            <a:stCxn id="7" idx="5"/>
            <a:endCxn id="22" idx="0"/>
          </p:cNvCxnSpPr>
          <p:nvPr/>
        </p:nvCxnSpPr>
        <p:spPr>
          <a:xfrm>
            <a:off x="9151396" y="3602607"/>
            <a:ext cx="114524" cy="1213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8EF298F-C038-E941-B11D-A55DB6CAE724}"/>
              </a:ext>
            </a:extLst>
          </p:cNvPr>
          <p:cNvCxnSpPr>
            <a:cxnSpLocks/>
            <a:stCxn id="9" idx="4"/>
            <a:endCxn id="27" idx="0"/>
          </p:cNvCxnSpPr>
          <p:nvPr/>
        </p:nvCxnSpPr>
        <p:spPr>
          <a:xfrm>
            <a:off x="9936480" y="3656171"/>
            <a:ext cx="0" cy="1159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B0EC38B-A90A-504B-B4C3-248E51F66B65}"/>
              </a:ext>
            </a:extLst>
          </p:cNvPr>
          <p:cNvCxnSpPr>
            <a:cxnSpLocks/>
            <a:stCxn id="9" idx="4"/>
            <a:endCxn id="28" idx="0"/>
          </p:cNvCxnSpPr>
          <p:nvPr/>
        </p:nvCxnSpPr>
        <p:spPr>
          <a:xfrm>
            <a:off x="9936480" y="3656171"/>
            <a:ext cx="330200" cy="871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7CB638C-9B5F-264F-8E16-D70DB2BBD222}"/>
              </a:ext>
            </a:extLst>
          </p:cNvPr>
          <p:cNvCxnSpPr>
            <a:cxnSpLocks/>
            <a:stCxn id="9" idx="5"/>
            <a:endCxn id="29" idx="0"/>
          </p:cNvCxnSpPr>
          <p:nvPr/>
        </p:nvCxnSpPr>
        <p:spPr>
          <a:xfrm>
            <a:off x="10065796" y="3602607"/>
            <a:ext cx="531084" cy="1213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45F420E-C491-CA4C-BE06-9B0F64FF3155}"/>
              </a:ext>
            </a:extLst>
          </p:cNvPr>
          <p:cNvCxnSpPr>
            <a:cxnSpLocks/>
            <a:stCxn id="9" idx="5"/>
            <a:endCxn id="30" idx="0"/>
          </p:cNvCxnSpPr>
          <p:nvPr/>
        </p:nvCxnSpPr>
        <p:spPr>
          <a:xfrm>
            <a:off x="10065796" y="3602607"/>
            <a:ext cx="861284" cy="925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47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5498C41-8969-BE41-95FD-59CB15ABE1D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7" y="1205309"/>
                <a:ext cx="5742814" cy="4824960"/>
              </a:xfrm>
            </p:spPr>
            <p:txBody>
              <a:bodyPr/>
              <a:lstStyle/>
              <a:p>
                <a:r>
                  <a:rPr lang="en-US" dirty="0"/>
                  <a:t>Search</a:t>
                </a:r>
              </a:p>
              <a:p>
                <a:pPr lvl="1"/>
                <a:r>
                  <a:rPr lang="en-US" dirty="0"/>
                  <a:t>Given a search location</a:t>
                </a:r>
              </a:p>
              <a:p>
                <a:pPr lvl="1"/>
                <a:r>
                  <a:rPr lang="en-US" dirty="0"/>
                  <a:t>Recursively identify closest leaf</a:t>
                </a:r>
              </a:p>
              <a:p>
                <a:pPr lvl="1"/>
                <a:r>
                  <a:rPr lang="en-US" dirty="0"/>
                  <a:t>Find closest point inside of leaf with distance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Perform the same search with neighboring leaves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5498C41-8969-BE41-95FD-59CB15ABE1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7" y="1205309"/>
                <a:ext cx="5742814" cy="4824960"/>
              </a:xfrm>
              <a:blipFill>
                <a:blip r:embed="rId2"/>
                <a:stretch>
                  <a:fillRect l="-2870" r="-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A09C8-57EE-2746-A91D-41BB80F0914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845BD-800D-4748-AA85-2F60E97312E7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Quadtree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F490D01-E1EA-8B4B-82E5-7336B04289C6}"/>
              </a:ext>
            </a:extLst>
          </p:cNvPr>
          <p:cNvGrpSpPr/>
          <p:nvPr/>
        </p:nvGrpSpPr>
        <p:grpSpPr>
          <a:xfrm>
            <a:off x="6705600" y="1903289"/>
            <a:ext cx="5103513" cy="3429000"/>
            <a:chOff x="3491847" y="1905000"/>
            <a:chExt cx="5103513" cy="34290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A1A04C5-5193-1F41-8D10-6AF4C2A7387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91847" y="1975506"/>
              <a:ext cx="5029200" cy="3270788"/>
              <a:chOff x="4524605" y="2727960"/>
              <a:chExt cx="3186915" cy="2072640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DB07D16-D316-474B-B4AD-100FE356E1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63520" y="335834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8DED4D4-9883-4648-90DA-40096BB0E8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2298" y="389867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FF6B755-81E6-224B-9D02-D495BFE7A4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1076" y="290807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81BEB21E-271F-8744-A84F-E98E93EFC2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69854" y="353845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A99C55B-F1EB-E547-A71E-9D61C032B5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76188" y="434895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819C232-63E3-6648-B3FC-6D049543D3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48133" y="407878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0F981162-7269-104F-B0EA-15952F2A71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16911" y="272796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F8B46C4-ED93-4B41-B9D8-DD1AE56838A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20080" y="416884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5BC4BC80-CABC-3A49-85ED-B2B0EC6DC4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44966" y="317823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49E6BD8-2D9D-8B4C-AAAD-F63C926B4A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41799" y="362851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E12952B-C5D7-9F4B-BDA3-0058B268EA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5689" y="470916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6B4D0E49-A3F2-574D-9D92-28EEC375FE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10577" y="344840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B8C881DB-E242-5D44-A27B-6496367BC7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73021" y="398873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A3DAC6C1-6063-064C-BAA7-E24F81505C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38632" y="452906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3E29F5C-D43B-6442-B551-1755B67ECA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9355" y="461911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4C2FF6A-BC04-604B-9EBF-A943D4AA22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66687" y="281801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30C3719D-846A-5B4F-86C4-92278B5136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04243" y="299812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C9C860C-D5E7-1E43-AE68-B7C9FFE882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97909" y="380862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76BE6D5-F7BA-164C-A118-885CF853A0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35465" y="443900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2D69F9C-C030-2848-B595-EA79F89CE2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07410" y="371856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3498F559-3309-9444-9D77-F967FD4F91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51300" y="425889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E909F31-0C90-7F47-AFDA-FEFB79D1BCB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13744" y="308818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CBAE2B6-CC61-4245-BE61-251B2DEFFC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82522" y="326829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F9D20E7C-0A55-884B-9E55-F9F14F8E1BD4}"/>
                      </a:ext>
                    </a:extLst>
                  </p:cNvPr>
                  <p:cNvSpPr txBox="1"/>
                  <p:nvPr/>
                </p:nvSpPr>
                <p:spPr>
                  <a:xfrm>
                    <a:off x="4524605" y="2840091"/>
                    <a:ext cx="20120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F9D20E7C-0A55-884B-9E55-F9F14F8E1B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24605" y="2840091"/>
                    <a:ext cx="201209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5BE2D51-E6E6-8347-B078-97B6A8D79778}"/>
                </a:ext>
              </a:extLst>
            </p:cNvPr>
            <p:cNvSpPr/>
            <p:nvPr/>
          </p:nvSpPr>
          <p:spPr>
            <a:xfrm>
              <a:off x="3657600" y="1905000"/>
              <a:ext cx="4937760" cy="3429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6BBD089-A7AB-574A-BB79-942FE404B1C0}"/>
                </a:ext>
              </a:extLst>
            </p:cNvPr>
            <p:cNvCxnSpPr/>
            <p:nvPr/>
          </p:nvCxnSpPr>
          <p:spPr>
            <a:xfrm>
              <a:off x="7372350" y="1905000"/>
              <a:ext cx="0" cy="342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DD3D4C3-EDC2-3147-BA14-F556560189A5}"/>
                </a:ext>
              </a:extLst>
            </p:cNvPr>
            <p:cNvCxnSpPr/>
            <p:nvPr/>
          </p:nvCxnSpPr>
          <p:spPr>
            <a:xfrm>
              <a:off x="6134100" y="1905000"/>
              <a:ext cx="0" cy="34290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2CFC8F-21B8-4248-829B-AEE8B6C215BA}"/>
                </a:ext>
              </a:extLst>
            </p:cNvPr>
            <p:cNvCxnSpPr/>
            <p:nvPr/>
          </p:nvCxnSpPr>
          <p:spPr>
            <a:xfrm>
              <a:off x="4895850" y="1905000"/>
              <a:ext cx="0" cy="342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64A85AB-E752-5F43-B9AE-DF2700C4A9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7600" y="2762250"/>
              <a:ext cx="49377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6ABB8DD-CDC5-2E4E-8339-C866C0F1F5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7600" y="3619500"/>
              <a:ext cx="4937760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ADEB0AD-DF29-4A49-96F6-20C4526B50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7600" y="4476750"/>
              <a:ext cx="49377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3506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36030A7-E6D2-4E4E-A0DD-540B629D392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Construction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Search</a:t>
                </a:r>
              </a:p>
              <a:p>
                <a:pPr lvl="1"/>
                <a:r>
                  <a:rPr lang="en-US" dirty="0"/>
                  <a:t>Average case: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where k is the size of the leaf nodes</a:t>
                </a:r>
              </a:p>
              <a:p>
                <a:pPr lvl="1"/>
                <a:r>
                  <a:rPr lang="en-US" dirty="0"/>
                  <a:t>Worst Case: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Space: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*Octree—3D version of quadtree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36030A7-E6D2-4E4E-A0DD-540B629D39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C089D-3ECE-4240-BA8F-131F0B1064E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9E5F6B-9D1A-BE41-B804-F4B1031342DB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Quadtree</a:t>
            </a:r>
          </a:p>
        </p:txBody>
      </p:sp>
    </p:spTree>
    <p:extLst>
      <p:ext uri="{BB962C8B-B14F-4D97-AF65-F5344CB8AC3E}">
        <p14:creationId xmlns:p14="http://schemas.microsoft.com/office/powerpoint/2010/main" val="20024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498C41-8969-BE41-95FD-59CB15ABE1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Examples of failure cases?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A09C8-57EE-2746-A91D-41BB80F0914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845BD-800D-4748-AA85-2F60E97312E7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Quadtrees</a:t>
            </a:r>
          </a:p>
        </p:txBody>
      </p:sp>
    </p:spTree>
    <p:extLst>
      <p:ext uri="{BB962C8B-B14F-4D97-AF65-F5344CB8AC3E}">
        <p14:creationId xmlns:p14="http://schemas.microsoft.com/office/powerpoint/2010/main" val="1713995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845BD-800D-4748-AA85-2F60E97312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KD-Tree</a:t>
            </a:r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FDDEBF29-E3B3-6947-9E3E-34AD4BD22D8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C598FCE-322F-C34D-B7CC-B3D052929A73}"/>
              </a:ext>
            </a:extLst>
          </p:cNvPr>
          <p:cNvGrpSpPr>
            <a:grpSpLocks noChangeAspect="1"/>
          </p:cNvGrpSpPr>
          <p:nvPr/>
        </p:nvGrpSpPr>
        <p:grpSpPr>
          <a:xfrm>
            <a:off x="3491847" y="1975506"/>
            <a:ext cx="5029200" cy="3270788"/>
            <a:chOff x="4524605" y="2727960"/>
            <a:chExt cx="3186915" cy="2072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8B19D4-A84A-2A44-9378-698F428775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63520" y="335834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1B5CE06-73EB-6B45-9E67-FF36F46093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298" y="389867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8738099-1FC9-6241-B130-A257C8AE53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1076" y="290807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14AFA6B-EFF1-B747-BC30-703914CEDB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69854" y="353845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F1026E8-D57C-CC4B-882C-A3A41D3A80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76188" y="434895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03F6750-EBF1-CD4C-B16B-531C2FC19E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8133" y="407878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87A7D4-6D33-3E41-BC7D-4293A12BDB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16911" y="27279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FDDEFDD-98EE-AA46-B7C5-9C384D94A1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20080" y="416884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F1D893F-FFB0-E04F-A338-E68CAAB477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44966" y="317823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61D040C-51A2-5847-9F80-92E916ACD2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41799" y="362851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FADD64D-990D-654C-8F08-B734393DED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85689" y="47091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A8BAEAC-A257-144A-9D01-9C0D90B38B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10577" y="344840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064541A-535C-EE43-92CC-67F01EE788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73021" y="398873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0AABF65-5E75-0644-A035-2E82E6CF37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8632" y="45290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7EF69F-FFAC-CA45-9C3F-44D6259E93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79355" y="461911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F96A92D-562D-C546-802E-3EF9B04CBA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66687" y="281801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70980F4-03B3-A543-80E9-5854D3EA04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04243" y="299812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650EC60-472A-BA48-8198-785E9B272E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97909" y="380862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F96E9D9-2375-A642-99B3-E1A90BC037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5465" y="443900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3B59C86-041E-694E-A787-A96F38128B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07410" y="371856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2FE9E75-8699-F549-A319-17970DBB9E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51300" y="425889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398D47C-CB24-7549-A0E4-AEDA3AA784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13744" y="308818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B6FBA09-F0B8-7941-A38C-F6641FC584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82522" y="326829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1427326-CE8B-814C-96FE-1AF4C33F30B5}"/>
                    </a:ext>
                  </a:extLst>
                </p:cNvPr>
                <p:cNvSpPr txBox="1"/>
                <p:nvPr/>
              </p:nvSpPr>
              <p:spPr>
                <a:xfrm>
                  <a:off x="4524605" y="2840091"/>
                  <a:ext cx="2012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1427326-CE8B-814C-96FE-1AF4C33F30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4605" y="2840091"/>
                  <a:ext cx="201209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46B591-980C-474A-91BA-3D6FED4B968C}"/>
              </a:ext>
            </a:extLst>
          </p:cNvPr>
          <p:cNvCxnSpPr/>
          <p:nvPr/>
        </p:nvCxnSpPr>
        <p:spPr>
          <a:xfrm>
            <a:off x="7372350" y="1905000"/>
            <a:ext cx="0" cy="1737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98E0129-E51A-8B42-B5EE-E4E5C5BCEA26}"/>
              </a:ext>
            </a:extLst>
          </p:cNvPr>
          <p:cNvCxnSpPr/>
          <p:nvPr/>
        </p:nvCxnSpPr>
        <p:spPr>
          <a:xfrm>
            <a:off x="6134100" y="1905000"/>
            <a:ext cx="0" cy="3429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0DE516D-006F-D04B-9F00-FDB6FA92CCEC}"/>
              </a:ext>
            </a:extLst>
          </p:cNvPr>
          <p:cNvCxnSpPr>
            <a:cxnSpLocks/>
          </p:cNvCxnSpPr>
          <p:nvPr/>
        </p:nvCxnSpPr>
        <p:spPr>
          <a:xfrm flipH="1">
            <a:off x="3657600" y="3619500"/>
            <a:ext cx="493776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8A76F14-C6BB-6347-8F97-29285E66BED5}"/>
              </a:ext>
            </a:extLst>
          </p:cNvPr>
          <p:cNvCxnSpPr/>
          <p:nvPr/>
        </p:nvCxnSpPr>
        <p:spPr>
          <a:xfrm>
            <a:off x="7656820" y="3619500"/>
            <a:ext cx="0" cy="1737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A35FEF2-0B9C-5544-98A3-132ABEDCA681}"/>
              </a:ext>
            </a:extLst>
          </p:cNvPr>
          <p:cNvCxnSpPr/>
          <p:nvPr/>
        </p:nvCxnSpPr>
        <p:spPr>
          <a:xfrm>
            <a:off x="4843353" y="1905000"/>
            <a:ext cx="0" cy="1737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35E9866-C644-F245-BDC2-E4E69DFEBA2C}"/>
              </a:ext>
            </a:extLst>
          </p:cNvPr>
          <p:cNvCxnSpPr/>
          <p:nvPr/>
        </p:nvCxnSpPr>
        <p:spPr>
          <a:xfrm>
            <a:off x="5127823" y="3596640"/>
            <a:ext cx="0" cy="1737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096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6390D-AE63-1447-9109-2CD2132099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986" y="1205309"/>
            <a:ext cx="6931533" cy="4824960"/>
          </a:xfrm>
        </p:spPr>
        <p:txBody>
          <a:bodyPr>
            <a:normAutofit/>
          </a:bodyPr>
          <a:lstStyle/>
          <a:p>
            <a:r>
              <a:rPr lang="en-US" dirty="0"/>
              <a:t>Construction</a:t>
            </a:r>
          </a:p>
          <a:p>
            <a:pPr lvl="1"/>
            <a:r>
              <a:rPr lang="en-US" dirty="0"/>
              <a:t>Find extrema</a:t>
            </a:r>
          </a:p>
          <a:p>
            <a:pPr lvl="1"/>
            <a:r>
              <a:rPr lang="en-US" dirty="0"/>
              <a:t>Divide space in half</a:t>
            </a:r>
          </a:p>
          <a:p>
            <a:pPr lvl="2"/>
            <a:r>
              <a:rPr lang="en-US" dirty="0"/>
              <a:t>Ideas?</a:t>
            </a:r>
          </a:p>
          <a:p>
            <a:pPr lvl="1"/>
            <a:r>
              <a:rPr lang="en-US" dirty="0"/>
              <a:t>Place points into appropriate half</a:t>
            </a:r>
          </a:p>
          <a:p>
            <a:pPr lvl="1"/>
            <a:r>
              <a:rPr lang="en-US" dirty="0" err="1"/>
              <a:t>Recurse</a:t>
            </a:r>
            <a:r>
              <a:rPr lang="en-US" dirty="0"/>
              <a:t> until termination condition</a:t>
            </a:r>
          </a:p>
          <a:p>
            <a:pPr lvl="2"/>
            <a:r>
              <a:rPr lang="en-US" dirty="0"/>
              <a:t>Ideas?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67E500-FC40-164E-8F56-CBFFCC2A837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B4820D-6AEA-434B-8C6B-F759BE036039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KD-Tree Algorithms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D3B0AEA-135A-8B43-97EE-B2A7A78A7D32}"/>
              </a:ext>
            </a:extLst>
          </p:cNvPr>
          <p:cNvSpPr/>
          <p:nvPr/>
        </p:nvSpPr>
        <p:spPr>
          <a:xfrm>
            <a:off x="9269307" y="3290411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3CEFD9-5734-B141-A0D6-A804D197FA20}"/>
              </a:ext>
            </a:extLst>
          </p:cNvPr>
          <p:cNvSpPr/>
          <p:nvPr/>
        </p:nvSpPr>
        <p:spPr>
          <a:xfrm>
            <a:off x="9785774" y="3290411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8D6A6A5-1AC0-2342-916E-FE79960D15D0}"/>
              </a:ext>
            </a:extLst>
          </p:cNvPr>
          <p:cNvSpPr/>
          <p:nvPr/>
        </p:nvSpPr>
        <p:spPr>
          <a:xfrm>
            <a:off x="9527541" y="1905000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D0AF6F9-92EB-3646-84C4-74C3DE834308}"/>
              </a:ext>
            </a:extLst>
          </p:cNvPr>
          <p:cNvSpPr/>
          <p:nvPr/>
        </p:nvSpPr>
        <p:spPr>
          <a:xfrm>
            <a:off x="8752840" y="4815840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866D4D2-9BCD-7144-BC10-F8B2ADFEE92C}"/>
              </a:ext>
            </a:extLst>
          </p:cNvPr>
          <p:cNvSpPr/>
          <p:nvPr/>
        </p:nvSpPr>
        <p:spPr>
          <a:xfrm>
            <a:off x="9269307" y="4815840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896685B-A46D-304C-B0AA-8B02A46362CD}"/>
              </a:ext>
            </a:extLst>
          </p:cNvPr>
          <p:cNvSpPr/>
          <p:nvPr/>
        </p:nvSpPr>
        <p:spPr>
          <a:xfrm>
            <a:off x="9785774" y="4815840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C7D5E05-5035-8644-B648-C0AE1410C401}"/>
              </a:ext>
            </a:extLst>
          </p:cNvPr>
          <p:cNvSpPr/>
          <p:nvPr/>
        </p:nvSpPr>
        <p:spPr>
          <a:xfrm>
            <a:off x="10302240" y="4815840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C26404E-7345-D34F-A305-7757390185FE}"/>
              </a:ext>
            </a:extLst>
          </p:cNvPr>
          <p:cNvCxnSpPr>
            <a:cxnSpLocks/>
            <a:stCxn id="2" idx="4"/>
            <a:endCxn id="8" idx="0"/>
          </p:cNvCxnSpPr>
          <p:nvPr/>
        </p:nvCxnSpPr>
        <p:spPr>
          <a:xfrm flipH="1">
            <a:off x="9452187" y="2270760"/>
            <a:ext cx="258234" cy="1019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63E092D-83C8-FB42-83D5-8FBAFA0987E9}"/>
              </a:ext>
            </a:extLst>
          </p:cNvPr>
          <p:cNvCxnSpPr>
            <a:cxnSpLocks/>
            <a:stCxn id="9" idx="0"/>
            <a:endCxn id="2" idx="4"/>
          </p:cNvCxnSpPr>
          <p:nvPr/>
        </p:nvCxnSpPr>
        <p:spPr>
          <a:xfrm flipH="1" flipV="1">
            <a:off x="9710421" y="2270760"/>
            <a:ext cx="258233" cy="1019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4D5C8E3-C902-9A4E-A580-2F1E5F6AFD48}"/>
              </a:ext>
            </a:extLst>
          </p:cNvPr>
          <p:cNvCxnSpPr>
            <a:cxnSpLocks/>
            <a:stCxn id="8" idx="4"/>
            <a:endCxn id="21" idx="0"/>
          </p:cNvCxnSpPr>
          <p:nvPr/>
        </p:nvCxnSpPr>
        <p:spPr>
          <a:xfrm flipH="1">
            <a:off x="8935720" y="3656171"/>
            <a:ext cx="516467" cy="1159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B9452BB-8847-AB49-8A72-6B157F34E12D}"/>
              </a:ext>
            </a:extLst>
          </p:cNvPr>
          <p:cNvCxnSpPr>
            <a:cxnSpLocks/>
            <a:stCxn id="8" idx="4"/>
            <a:endCxn id="22" idx="0"/>
          </p:cNvCxnSpPr>
          <p:nvPr/>
        </p:nvCxnSpPr>
        <p:spPr>
          <a:xfrm>
            <a:off x="9452187" y="3656171"/>
            <a:ext cx="0" cy="1159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8EF298F-C038-E941-B11D-A55DB6CAE724}"/>
              </a:ext>
            </a:extLst>
          </p:cNvPr>
          <p:cNvCxnSpPr>
            <a:cxnSpLocks/>
            <a:stCxn id="9" idx="4"/>
            <a:endCxn id="27" idx="0"/>
          </p:cNvCxnSpPr>
          <p:nvPr/>
        </p:nvCxnSpPr>
        <p:spPr>
          <a:xfrm>
            <a:off x="9968654" y="3656171"/>
            <a:ext cx="0" cy="1159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B0EC38B-A90A-504B-B4C3-248E51F66B65}"/>
              </a:ext>
            </a:extLst>
          </p:cNvPr>
          <p:cNvCxnSpPr>
            <a:cxnSpLocks/>
            <a:stCxn id="9" idx="4"/>
            <a:endCxn id="28" idx="0"/>
          </p:cNvCxnSpPr>
          <p:nvPr/>
        </p:nvCxnSpPr>
        <p:spPr>
          <a:xfrm>
            <a:off x="9968654" y="3656171"/>
            <a:ext cx="516466" cy="1159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93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5498C41-8969-BE41-95FD-59CB15ABE1D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7" y="1205309"/>
                <a:ext cx="5742814" cy="4824960"/>
              </a:xfrm>
            </p:spPr>
            <p:txBody>
              <a:bodyPr/>
              <a:lstStyle/>
              <a:p>
                <a:r>
                  <a:rPr lang="en-US" dirty="0"/>
                  <a:t>Search</a:t>
                </a:r>
              </a:p>
              <a:p>
                <a:pPr lvl="1"/>
                <a:r>
                  <a:rPr lang="en-US" dirty="0"/>
                  <a:t>Given a search location</a:t>
                </a:r>
              </a:p>
              <a:p>
                <a:pPr lvl="1"/>
                <a:r>
                  <a:rPr lang="en-US" dirty="0"/>
                  <a:t>Recursively identify closest leaf</a:t>
                </a:r>
              </a:p>
              <a:p>
                <a:pPr lvl="1"/>
                <a:r>
                  <a:rPr lang="en-US" dirty="0"/>
                  <a:t>Find closest point inside of leaf with distance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Perform the same search with neighboring leaves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5498C41-8969-BE41-95FD-59CB15ABE1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7" y="1205309"/>
                <a:ext cx="5742814" cy="4824960"/>
              </a:xfrm>
              <a:blipFill>
                <a:blip r:embed="rId2"/>
                <a:stretch>
                  <a:fillRect l="-2870" r="-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A09C8-57EE-2746-A91D-41BB80F0914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845BD-800D-4748-AA85-2F60E97312E7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KD-Tree Algorithms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F490D01-E1EA-8B4B-82E5-7336B04289C6}"/>
              </a:ext>
            </a:extLst>
          </p:cNvPr>
          <p:cNvGrpSpPr/>
          <p:nvPr/>
        </p:nvGrpSpPr>
        <p:grpSpPr>
          <a:xfrm>
            <a:off x="6705600" y="1903289"/>
            <a:ext cx="5103513" cy="3429000"/>
            <a:chOff x="3491847" y="1905000"/>
            <a:chExt cx="5103513" cy="34290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A1A04C5-5193-1F41-8D10-6AF4C2A7387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91847" y="1975506"/>
              <a:ext cx="5029200" cy="3270788"/>
              <a:chOff x="4524605" y="2727960"/>
              <a:chExt cx="3186915" cy="2072640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DB07D16-D316-474B-B4AD-100FE356E1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63520" y="335834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8DED4D4-9883-4648-90DA-40096BB0E8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2298" y="389867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FF6B755-81E6-224B-9D02-D495BFE7A4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1076" y="290807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81BEB21E-271F-8744-A84F-E98E93EFC2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69854" y="353845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A99C55B-F1EB-E547-A71E-9D61C032B5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76188" y="434895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819C232-63E3-6648-B3FC-6D049543D3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48133" y="407878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0F981162-7269-104F-B0EA-15952F2A71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16911" y="272796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F8B46C4-ED93-4B41-B9D8-DD1AE56838A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20080" y="416884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5BC4BC80-CABC-3A49-85ED-B2B0EC6DC4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44966" y="317823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49E6BD8-2D9D-8B4C-AAAD-F63C926B4A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41799" y="362851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E12952B-C5D7-9F4B-BDA3-0058B268EA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5689" y="470916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6B4D0E49-A3F2-574D-9D92-28EEC375FE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10577" y="344840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B8C881DB-E242-5D44-A27B-6496367BC7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73021" y="398873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A3DAC6C1-6063-064C-BAA7-E24F81505C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38632" y="452906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3E29F5C-D43B-6442-B551-1755B67ECA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9355" y="461911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4C2FF6A-BC04-604B-9EBF-A943D4AA22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66687" y="281801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30C3719D-846A-5B4F-86C4-92278B5136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04243" y="299812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C9C860C-D5E7-1E43-AE68-B7C9FFE882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97909" y="380862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76BE6D5-F7BA-164C-A118-885CF853A0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35465" y="443900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2D69F9C-C030-2848-B595-EA79F89CE2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07410" y="371856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3498F559-3309-9444-9D77-F967FD4F91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51300" y="425889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E909F31-0C90-7F47-AFDA-FEFB79D1BCB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13744" y="308818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CBAE2B6-CC61-4245-BE61-251B2DEFFC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82522" y="326829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F9D20E7C-0A55-884B-9E55-F9F14F8E1BD4}"/>
                      </a:ext>
                    </a:extLst>
                  </p:cNvPr>
                  <p:cNvSpPr txBox="1"/>
                  <p:nvPr/>
                </p:nvSpPr>
                <p:spPr>
                  <a:xfrm>
                    <a:off x="4524605" y="2840091"/>
                    <a:ext cx="20120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F9D20E7C-0A55-884B-9E55-F9F14F8E1B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24605" y="2840091"/>
                    <a:ext cx="201209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5BE2D51-E6E6-8347-B078-97B6A8D79778}"/>
                </a:ext>
              </a:extLst>
            </p:cNvPr>
            <p:cNvSpPr/>
            <p:nvPr/>
          </p:nvSpPr>
          <p:spPr>
            <a:xfrm>
              <a:off x="3657600" y="1905000"/>
              <a:ext cx="4937760" cy="3429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6BBD089-A7AB-574A-BB79-942FE404B1C0}"/>
                </a:ext>
              </a:extLst>
            </p:cNvPr>
            <p:cNvCxnSpPr/>
            <p:nvPr/>
          </p:nvCxnSpPr>
          <p:spPr>
            <a:xfrm>
              <a:off x="7372350" y="1905000"/>
              <a:ext cx="0" cy="342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DD3D4C3-EDC2-3147-BA14-F556560189A5}"/>
                </a:ext>
              </a:extLst>
            </p:cNvPr>
            <p:cNvCxnSpPr/>
            <p:nvPr/>
          </p:nvCxnSpPr>
          <p:spPr>
            <a:xfrm>
              <a:off x="6134100" y="1905000"/>
              <a:ext cx="0" cy="34290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2CFC8F-21B8-4248-829B-AEE8B6C215BA}"/>
                </a:ext>
              </a:extLst>
            </p:cNvPr>
            <p:cNvCxnSpPr/>
            <p:nvPr/>
          </p:nvCxnSpPr>
          <p:spPr>
            <a:xfrm>
              <a:off x="4895850" y="1905000"/>
              <a:ext cx="0" cy="342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64A85AB-E752-5F43-B9AE-DF2700C4A9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7600" y="2762250"/>
              <a:ext cx="49377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6ABB8DD-CDC5-2E4E-8339-C866C0F1F5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7600" y="3619500"/>
              <a:ext cx="4937760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ADEB0AD-DF29-4A49-96F6-20C4526B50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7600" y="4476750"/>
              <a:ext cx="49377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5863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36030A7-E6D2-4E4E-A0DD-540B629D392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Construction: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Search</a:t>
                </a:r>
              </a:p>
              <a:p>
                <a:pPr lvl="1"/>
                <a:r>
                  <a:rPr lang="en-US" dirty="0"/>
                  <a:t>Average case: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/>
                  <a:t>, where k is the size of the leaf nodes</a:t>
                </a:r>
              </a:p>
              <a:p>
                <a:pPr lvl="1"/>
                <a:r>
                  <a:rPr lang="en-US" dirty="0"/>
                  <a:t>Worst Case: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Space: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36030A7-E6D2-4E4E-A0DD-540B629D39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C089D-3ECE-4240-BA8F-131F0B1064E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9E5F6B-9D1A-BE41-B804-F4B1031342DB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KD-Tree</a:t>
            </a:r>
          </a:p>
        </p:txBody>
      </p:sp>
    </p:spTree>
    <p:extLst>
      <p:ext uri="{BB962C8B-B14F-4D97-AF65-F5344CB8AC3E}">
        <p14:creationId xmlns:p14="http://schemas.microsoft.com/office/powerpoint/2010/main" val="243790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D6C7EAD-1094-A745-AB1E-160D9E3A7EC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6" y="1205309"/>
                <a:ext cx="10876027" cy="2376091"/>
              </a:xfrm>
            </p:spPr>
            <p:txBody>
              <a:bodyPr/>
              <a:lstStyle/>
              <a:p>
                <a:r>
                  <a:rPr lang="en-US" dirty="0"/>
                  <a:t>Problem Definition: Given a set of points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provide a data structure that given an input search location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returns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nearest points</a:t>
                </a:r>
              </a:p>
              <a:p>
                <a:pPr lvl="1"/>
                <a:r>
                  <a:rPr lang="en-US" dirty="0"/>
                  <a:t>For simplicity we will primarily consider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D6C7EAD-1094-A745-AB1E-160D9E3A7E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6" y="1205309"/>
                <a:ext cx="10876027" cy="2376091"/>
              </a:xfrm>
              <a:blipFill>
                <a:blip r:embed="rId2"/>
                <a:stretch>
                  <a:fillRect l="-1517" b="-5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BE5F1-66D5-E14C-BA03-09DC9E4456E8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D279E-EA6B-F54D-AF6C-91B0043810A0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Point Searches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215DC2-9A0E-9F47-B5A1-FEE9C2473B24}"/>
              </a:ext>
            </a:extLst>
          </p:cNvPr>
          <p:cNvSpPr>
            <a:spLocks noChangeAspect="1"/>
          </p:cNvSpPr>
          <p:nvPr/>
        </p:nvSpPr>
        <p:spPr>
          <a:xfrm>
            <a:off x="4114800" y="4592785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0752A1-9DA2-A349-9185-8DAF47587AB5}"/>
              </a:ext>
            </a:extLst>
          </p:cNvPr>
          <p:cNvSpPr>
            <a:spLocks noChangeAspect="1"/>
          </p:cNvSpPr>
          <p:nvPr/>
        </p:nvSpPr>
        <p:spPr>
          <a:xfrm>
            <a:off x="4383578" y="5133115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E5FD69A-09A5-0C4A-AC7A-017C1AE2DFAC}"/>
              </a:ext>
            </a:extLst>
          </p:cNvPr>
          <p:cNvSpPr>
            <a:spLocks noChangeAspect="1"/>
          </p:cNvSpPr>
          <p:nvPr/>
        </p:nvSpPr>
        <p:spPr>
          <a:xfrm>
            <a:off x="4652356" y="414251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2CDF093-21C0-AF4A-B0E9-D0DDE1BB575A}"/>
              </a:ext>
            </a:extLst>
          </p:cNvPr>
          <p:cNvSpPr>
            <a:spLocks noChangeAspect="1"/>
          </p:cNvSpPr>
          <p:nvPr/>
        </p:nvSpPr>
        <p:spPr>
          <a:xfrm>
            <a:off x="4921134" y="4772895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460072-EC79-F84C-A159-ECB6AAEB2A65}"/>
              </a:ext>
            </a:extLst>
          </p:cNvPr>
          <p:cNvSpPr>
            <a:spLocks noChangeAspect="1"/>
          </p:cNvSpPr>
          <p:nvPr/>
        </p:nvSpPr>
        <p:spPr>
          <a:xfrm>
            <a:off x="5727468" y="558339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481EB09-0615-5E47-8FD6-11336A2EC546}"/>
              </a:ext>
            </a:extLst>
          </p:cNvPr>
          <p:cNvSpPr>
            <a:spLocks noChangeAspect="1"/>
          </p:cNvSpPr>
          <p:nvPr/>
        </p:nvSpPr>
        <p:spPr>
          <a:xfrm>
            <a:off x="6399413" y="5313225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1D6A27E-2E7D-F445-BD7D-D07DE031C2D7}"/>
              </a:ext>
            </a:extLst>
          </p:cNvPr>
          <p:cNvSpPr>
            <a:spLocks noChangeAspect="1"/>
          </p:cNvSpPr>
          <p:nvPr/>
        </p:nvSpPr>
        <p:spPr>
          <a:xfrm>
            <a:off x="6668191" y="39624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96BE0A5-0D83-954A-B7BE-CFE53D04525B}"/>
              </a:ext>
            </a:extLst>
          </p:cNvPr>
          <p:cNvSpPr>
            <a:spLocks noChangeAspect="1"/>
          </p:cNvSpPr>
          <p:nvPr/>
        </p:nvSpPr>
        <p:spPr>
          <a:xfrm>
            <a:off x="7071360" y="540328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3817DA4-7EA0-884E-8944-73CD22A86393}"/>
              </a:ext>
            </a:extLst>
          </p:cNvPr>
          <p:cNvSpPr>
            <a:spLocks noChangeAspect="1"/>
          </p:cNvSpPr>
          <p:nvPr/>
        </p:nvSpPr>
        <p:spPr>
          <a:xfrm>
            <a:off x="5996246" y="4412675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0D3F193-E8FB-6847-846F-587F8120FC37}"/>
              </a:ext>
            </a:extLst>
          </p:cNvPr>
          <p:cNvSpPr>
            <a:spLocks noChangeAspect="1"/>
          </p:cNvSpPr>
          <p:nvPr/>
        </p:nvSpPr>
        <p:spPr>
          <a:xfrm>
            <a:off x="5593079" y="486295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C6C23FB-C115-F94C-BF0B-30FDFFBAD2F1}"/>
              </a:ext>
            </a:extLst>
          </p:cNvPr>
          <p:cNvSpPr>
            <a:spLocks noChangeAspect="1"/>
          </p:cNvSpPr>
          <p:nvPr/>
        </p:nvSpPr>
        <p:spPr>
          <a:xfrm>
            <a:off x="6936969" y="59436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059784F-39BD-214E-B216-FD3CCBEB899C}"/>
              </a:ext>
            </a:extLst>
          </p:cNvPr>
          <p:cNvSpPr>
            <a:spLocks noChangeAspect="1"/>
          </p:cNvSpPr>
          <p:nvPr/>
        </p:nvSpPr>
        <p:spPr>
          <a:xfrm>
            <a:off x="5861857" y="468284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492DFA2-A7BC-024E-B671-847668EE1738}"/>
              </a:ext>
            </a:extLst>
          </p:cNvPr>
          <p:cNvSpPr>
            <a:spLocks noChangeAspect="1"/>
          </p:cNvSpPr>
          <p:nvPr/>
        </p:nvSpPr>
        <p:spPr>
          <a:xfrm>
            <a:off x="5324301" y="522317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CE20DB7-0838-D241-8EB7-02776A02BB84}"/>
              </a:ext>
            </a:extLst>
          </p:cNvPr>
          <p:cNvSpPr>
            <a:spLocks noChangeAspect="1"/>
          </p:cNvSpPr>
          <p:nvPr/>
        </p:nvSpPr>
        <p:spPr>
          <a:xfrm>
            <a:off x="5189912" y="57635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A7FB2E1-1F3C-A843-B80B-60E16F36FC0C}"/>
              </a:ext>
            </a:extLst>
          </p:cNvPr>
          <p:cNvSpPr>
            <a:spLocks noChangeAspect="1"/>
          </p:cNvSpPr>
          <p:nvPr/>
        </p:nvSpPr>
        <p:spPr>
          <a:xfrm>
            <a:off x="6130635" y="5853555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3E4D990-DAC8-9448-8119-50E7C27B0ECB}"/>
              </a:ext>
            </a:extLst>
          </p:cNvPr>
          <p:cNvSpPr>
            <a:spLocks noChangeAspect="1"/>
          </p:cNvSpPr>
          <p:nvPr/>
        </p:nvSpPr>
        <p:spPr>
          <a:xfrm>
            <a:off x="4517967" y="4052455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7494F32-166B-8C47-91EB-537AB4C0FD26}"/>
              </a:ext>
            </a:extLst>
          </p:cNvPr>
          <p:cNvSpPr>
            <a:spLocks noChangeAspect="1"/>
          </p:cNvSpPr>
          <p:nvPr/>
        </p:nvSpPr>
        <p:spPr>
          <a:xfrm>
            <a:off x="5055523" y="4232565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6D8FA94-56D1-3D40-9CF8-B6CC1776EF9A}"/>
              </a:ext>
            </a:extLst>
          </p:cNvPr>
          <p:cNvSpPr>
            <a:spLocks noChangeAspect="1"/>
          </p:cNvSpPr>
          <p:nvPr/>
        </p:nvSpPr>
        <p:spPr>
          <a:xfrm>
            <a:off x="4249189" y="504306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5E99AEE-90E5-F042-B21E-93B8F825E273}"/>
              </a:ext>
            </a:extLst>
          </p:cNvPr>
          <p:cNvSpPr>
            <a:spLocks noChangeAspect="1"/>
          </p:cNvSpPr>
          <p:nvPr/>
        </p:nvSpPr>
        <p:spPr>
          <a:xfrm>
            <a:off x="4786745" y="5673445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E146B04-5F98-4F4C-94E7-17C980358F43}"/>
              </a:ext>
            </a:extLst>
          </p:cNvPr>
          <p:cNvSpPr>
            <a:spLocks noChangeAspect="1"/>
          </p:cNvSpPr>
          <p:nvPr/>
        </p:nvSpPr>
        <p:spPr>
          <a:xfrm>
            <a:off x="5458690" y="4953005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47602E0-8457-5641-AB38-5BD1D5A426AE}"/>
              </a:ext>
            </a:extLst>
          </p:cNvPr>
          <p:cNvSpPr>
            <a:spLocks noChangeAspect="1"/>
          </p:cNvSpPr>
          <p:nvPr/>
        </p:nvSpPr>
        <p:spPr>
          <a:xfrm>
            <a:off x="6802580" y="5493335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C3453F5-4857-F84F-8662-93F282032859}"/>
              </a:ext>
            </a:extLst>
          </p:cNvPr>
          <p:cNvSpPr>
            <a:spLocks noChangeAspect="1"/>
          </p:cNvSpPr>
          <p:nvPr/>
        </p:nvSpPr>
        <p:spPr>
          <a:xfrm>
            <a:off x="6265024" y="432262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686665D-ED11-634E-95AB-F5017D932BEF}"/>
              </a:ext>
            </a:extLst>
          </p:cNvPr>
          <p:cNvSpPr>
            <a:spLocks noChangeAspect="1"/>
          </p:cNvSpPr>
          <p:nvPr/>
        </p:nvSpPr>
        <p:spPr>
          <a:xfrm>
            <a:off x="6533802" y="450273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FEA1E6D-9137-EA4C-99AE-5C6508F50C28}"/>
              </a:ext>
            </a:extLst>
          </p:cNvPr>
          <p:cNvSpPr>
            <a:spLocks noChangeAspect="1"/>
          </p:cNvSpPr>
          <p:nvPr/>
        </p:nvSpPr>
        <p:spPr>
          <a:xfrm>
            <a:off x="6881186" y="5035862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A10A013-4CCE-9947-88D2-FC2179E44403}"/>
                  </a:ext>
                </a:extLst>
              </p:cNvPr>
              <p:cNvSpPr txBox="1"/>
              <p:nvPr/>
            </p:nvSpPr>
            <p:spPr>
              <a:xfrm>
                <a:off x="7136437" y="4811363"/>
                <a:ext cx="1634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A10A013-4CCE-9947-88D2-FC2179E444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6437" y="4811363"/>
                <a:ext cx="163443" cy="276999"/>
              </a:xfrm>
              <a:prstGeom prst="rect">
                <a:avLst/>
              </a:prstGeom>
              <a:blipFill>
                <a:blip r:embed="rId3"/>
                <a:stretch>
                  <a:fillRect l="-14286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DAF48C4-380F-974C-9274-800FAB8CB83F}"/>
                  </a:ext>
                </a:extLst>
              </p:cNvPr>
              <p:cNvSpPr txBox="1"/>
              <p:nvPr/>
            </p:nvSpPr>
            <p:spPr>
              <a:xfrm>
                <a:off x="3945778" y="3869620"/>
                <a:ext cx="2012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DAF48C4-380F-974C-9274-800FAB8CB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778" y="3869620"/>
                <a:ext cx="201209" cy="276999"/>
              </a:xfrm>
              <a:prstGeom prst="rect">
                <a:avLst/>
              </a:prstGeom>
              <a:blipFill>
                <a:blip r:embed="rId4"/>
                <a:stretch>
                  <a:fillRect l="-23529" r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2243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498C41-8969-BE41-95FD-59CB15ABE1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Examples of failure cases?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A09C8-57EE-2746-A91D-41BB80F0914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845BD-800D-4748-AA85-2F60E97312E7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KD-Tree</a:t>
            </a:r>
          </a:p>
        </p:txBody>
      </p:sp>
    </p:spTree>
    <p:extLst>
      <p:ext uri="{BB962C8B-B14F-4D97-AF65-F5344CB8AC3E}">
        <p14:creationId xmlns:p14="http://schemas.microsoft.com/office/powerpoint/2010/main" val="479946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845BD-800D-4748-AA85-2F60E97312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Binary Space Partition (BSP)</a:t>
            </a:r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FDDEBF29-E3B3-6947-9E3E-34AD4BD22D8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C598FCE-322F-C34D-B7CC-B3D052929A73}"/>
              </a:ext>
            </a:extLst>
          </p:cNvPr>
          <p:cNvGrpSpPr>
            <a:grpSpLocks noChangeAspect="1"/>
          </p:cNvGrpSpPr>
          <p:nvPr/>
        </p:nvGrpSpPr>
        <p:grpSpPr>
          <a:xfrm>
            <a:off x="3491847" y="1975506"/>
            <a:ext cx="5029200" cy="3270788"/>
            <a:chOff x="4524605" y="2727960"/>
            <a:chExt cx="3186915" cy="2072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8B19D4-A84A-2A44-9378-698F428775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63520" y="335834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1B5CE06-73EB-6B45-9E67-FF36F46093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298" y="389867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8738099-1FC9-6241-B130-A257C8AE53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1076" y="290807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14AFA6B-EFF1-B747-BC30-703914CEDB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69854" y="353845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F1026E8-D57C-CC4B-882C-A3A41D3A80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76188" y="434895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03F6750-EBF1-CD4C-B16B-531C2FC19E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8133" y="407878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87A7D4-6D33-3E41-BC7D-4293A12BDB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16911" y="27279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FDDEFDD-98EE-AA46-B7C5-9C384D94A1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20080" y="416884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F1D893F-FFB0-E04F-A338-E68CAAB477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44966" y="317823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61D040C-51A2-5847-9F80-92E916ACD2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41799" y="362851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FADD64D-990D-654C-8F08-B734393DED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85689" y="47091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A8BAEAC-A257-144A-9D01-9C0D90B38B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10577" y="344840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064541A-535C-EE43-92CC-67F01EE788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73021" y="398873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0AABF65-5E75-0644-A035-2E82E6CF37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8632" y="45290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7EF69F-FFAC-CA45-9C3F-44D6259E93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79355" y="461911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F96A92D-562D-C546-802E-3EF9B04CBA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66687" y="281801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70980F4-03B3-A543-80E9-5854D3EA04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04243" y="299812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650EC60-472A-BA48-8198-785E9B272E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97909" y="380862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F96E9D9-2375-A642-99B3-E1A90BC037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5465" y="443900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3B59C86-041E-694E-A787-A96F38128B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07410" y="371856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2FE9E75-8699-F549-A319-17970DBB9E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51300" y="425889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398D47C-CB24-7549-A0E4-AEDA3AA784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13744" y="308818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B6FBA09-F0B8-7941-A38C-F6641FC584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82522" y="326829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1427326-CE8B-814C-96FE-1AF4C33F30B5}"/>
                    </a:ext>
                  </a:extLst>
                </p:cNvPr>
                <p:cNvSpPr txBox="1"/>
                <p:nvPr/>
              </p:nvSpPr>
              <p:spPr>
                <a:xfrm>
                  <a:off x="4524605" y="2840091"/>
                  <a:ext cx="2012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1427326-CE8B-814C-96FE-1AF4C33F30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4605" y="2840091"/>
                  <a:ext cx="201209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46B591-980C-474A-91BA-3D6FED4B968C}"/>
              </a:ext>
            </a:extLst>
          </p:cNvPr>
          <p:cNvCxnSpPr>
            <a:cxnSpLocks/>
          </p:cNvCxnSpPr>
          <p:nvPr/>
        </p:nvCxnSpPr>
        <p:spPr>
          <a:xfrm>
            <a:off x="6680134" y="1752600"/>
            <a:ext cx="636230" cy="15678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98E0129-E51A-8B42-B5EE-E4E5C5BCEA26}"/>
              </a:ext>
            </a:extLst>
          </p:cNvPr>
          <p:cNvCxnSpPr>
            <a:cxnSpLocks/>
          </p:cNvCxnSpPr>
          <p:nvPr/>
        </p:nvCxnSpPr>
        <p:spPr>
          <a:xfrm>
            <a:off x="5831829" y="1828800"/>
            <a:ext cx="1060381" cy="352806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0DE516D-006F-D04B-9F00-FDB6FA92CCEC}"/>
              </a:ext>
            </a:extLst>
          </p:cNvPr>
          <p:cNvCxnSpPr>
            <a:cxnSpLocks/>
          </p:cNvCxnSpPr>
          <p:nvPr/>
        </p:nvCxnSpPr>
        <p:spPr>
          <a:xfrm flipH="1">
            <a:off x="6400280" y="2686075"/>
            <a:ext cx="2591320" cy="95628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8A76F14-C6BB-6347-8F97-29285E66BED5}"/>
              </a:ext>
            </a:extLst>
          </p:cNvPr>
          <p:cNvCxnSpPr>
            <a:cxnSpLocks/>
          </p:cNvCxnSpPr>
          <p:nvPr/>
        </p:nvCxnSpPr>
        <p:spPr>
          <a:xfrm flipH="1">
            <a:off x="7740515" y="3112417"/>
            <a:ext cx="1" cy="22444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A35FEF2-0B9C-5544-98A3-132ABEDCA681}"/>
              </a:ext>
            </a:extLst>
          </p:cNvPr>
          <p:cNvCxnSpPr>
            <a:cxnSpLocks/>
          </p:cNvCxnSpPr>
          <p:nvPr/>
        </p:nvCxnSpPr>
        <p:spPr>
          <a:xfrm>
            <a:off x="4491594" y="1524000"/>
            <a:ext cx="212077" cy="26491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35E9866-C644-F245-BDC2-E4E69DFEBA2C}"/>
              </a:ext>
            </a:extLst>
          </p:cNvPr>
          <p:cNvCxnSpPr>
            <a:cxnSpLocks/>
          </p:cNvCxnSpPr>
          <p:nvPr/>
        </p:nvCxnSpPr>
        <p:spPr>
          <a:xfrm>
            <a:off x="4983524" y="3886200"/>
            <a:ext cx="1416756" cy="1521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EC09F0C-C8A1-B84D-B5C1-BD1C68F818D4}"/>
              </a:ext>
            </a:extLst>
          </p:cNvPr>
          <p:cNvCxnSpPr>
            <a:cxnSpLocks/>
          </p:cNvCxnSpPr>
          <p:nvPr/>
        </p:nvCxnSpPr>
        <p:spPr>
          <a:xfrm flipH="1">
            <a:off x="3809370" y="2828189"/>
            <a:ext cx="2234536" cy="227380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726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6390D-AE63-1447-9109-2CD2132099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986" y="1205309"/>
            <a:ext cx="7578388" cy="4824960"/>
          </a:xfrm>
        </p:spPr>
        <p:txBody>
          <a:bodyPr>
            <a:normAutofit/>
          </a:bodyPr>
          <a:lstStyle/>
          <a:p>
            <a:r>
              <a:rPr lang="en-US" dirty="0"/>
              <a:t>Construction</a:t>
            </a:r>
          </a:p>
          <a:p>
            <a:pPr lvl="1"/>
            <a:r>
              <a:rPr lang="en-US" dirty="0"/>
              <a:t>Find extrema</a:t>
            </a:r>
          </a:p>
          <a:p>
            <a:pPr lvl="1"/>
            <a:r>
              <a:rPr lang="en-US" dirty="0"/>
              <a:t>Divide space in half</a:t>
            </a:r>
          </a:p>
          <a:p>
            <a:pPr lvl="2"/>
            <a:r>
              <a:rPr lang="en-US" dirty="0"/>
              <a:t>Ideas?</a:t>
            </a:r>
          </a:p>
          <a:p>
            <a:pPr lvl="1"/>
            <a:r>
              <a:rPr lang="en-US" dirty="0"/>
              <a:t>Place points into appropriate half space</a:t>
            </a:r>
          </a:p>
          <a:p>
            <a:pPr lvl="1"/>
            <a:r>
              <a:rPr lang="en-US" dirty="0" err="1"/>
              <a:t>Recurse</a:t>
            </a:r>
            <a:r>
              <a:rPr lang="en-US" dirty="0"/>
              <a:t> until termination condition</a:t>
            </a:r>
          </a:p>
          <a:p>
            <a:pPr lvl="2"/>
            <a:r>
              <a:rPr lang="en-US" dirty="0"/>
              <a:t>Ideas?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67E500-FC40-164E-8F56-CBFFCC2A837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B4820D-6AEA-434B-8C6B-F759BE036039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BSP Algorithms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D3B0AEA-135A-8B43-97EE-B2A7A78A7D32}"/>
              </a:ext>
            </a:extLst>
          </p:cNvPr>
          <p:cNvSpPr/>
          <p:nvPr/>
        </p:nvSpPr>
        <p:spPr>
          <a:xfrm>
            <a:off x="9269307" y="3290411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3CEFD9-5734-B141-A0D6-A804D197FA20}"/>
              </a:ext>
            </a:extLst>
          </p:cNvPr>
          <p:cNvSpPr/>
          <p:nvPr/>
        </p:nvSpPr>
        <p:spPr>
          <a:xfrm>
            <a:off x="9785774" y="3290411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8D6A6A5-1AC0-2342-916E-FE79960D15D0}"/>
              </a:ext>
            </a:extLst>
          </p:cNvPr>
          <p:cNvSpPr/>
          <p:nvPr/>
        </p:nvSpPr>
        <p:spPr>
          <a:xfrm>
            <a:off x="9527541" y="1905000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D0AF6F9-92EB-3646-84C4-74C3DE834308}"/>
              </a:ext>
            </a:extLst>
          </p:cNvPr>
          <p:cNvSpPr/>
          <p:nvPr/>
        </p:nvSpPr>
        <p:spPr>
          <a:xfrm>
            <a:off x="8752840" y="4815840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866D4D2-9BCD-7144-BC10-F8B2ADFEE92C}"/>
              </a:ext>
            </a:extLst>
          </p:cNvPr>
          <p:cNvSpPr/>
          <p:nvPr/>
        </p:nvSpPr>
        <p:spPr>
          <a:xfrm>
            <a:off x="9269307" y="4815840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896685B-A46D-304C-B0AA-8B02A46362CD}"/>
              </a:ext>
            </a:extLst>
          </p:cNvPr>
          <p:cNvSpPr/>
          <p:nvPr/>
        </p:nvSpPr>
        <p:spPr>
          <a:xfrm>
            <a:off x="9785774" y="4815840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C7D5E05-5035-8644-B648-C0AE1410C401}"/>
              </a:ext>
            </a:extLst>
          </p:cNvPr>
          <p:cNvSpPr/>
          <p:nvPr/>
        </p:nvSpPr>
        <p:spPr>
          <a:xfrm>
            <a:off x="10302240" y="4815840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C26404E-7345-D34F-A305-7757390185FE}"/>
              </a:ext>
            </a:extLst>
          </p:cNvPr>
          <p:cNvCxnSpPr>
            <a:cxnSpLocks/>
            <a:stCxn id="2" idx="4"/>
            <a:endCxn id="8" idx="0"/>
          </p:cNvCxnSpPr>
          <p:nvPr/>
        </p:nvCxnSpPr>
        <p:spPr>
          <a:xfrm flipH="1">
            <a:off x="9452187" y="2270760"/>
            <a:ext cx="258234" cy="1019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63E092D-83C8-FB42-83D5-8FBAFA0987E9}"/>
              </a:ext>
            </a:extLst>
          </p:cNvPr>
          <p:cNvCxnSpPr>
            <a:cxnSpLocks/>
            <a:stCxn id="9" idx="0"/>
            <a:endCxn id="2" idx="4"/>
          </p:cNvCxnSpPr>
          <p:nvPr/>
        </p:nvCxnSpPr>
        <p:spPr>
          <a:xfrm flipH="1" flipV="1">
            <a:off x="9710421" y="2270760"/>
            <a:ext cx="258233" cy="1019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4D5C8E3-C902-9A4E-A580-2F1E5F6AFD48}"/>
              </a:ext>
            </a:extLst>
          </p:cNvPr>
          <p:cNvCxnSpPr>
            <a:cxnSpLocks/>
            <a:stCxn id="8" idx="4"/>
            <a:endCxn id="21" idx="0"/>
          </p:cNvCxnSpPr>
          <p:nvPr/>
        </p:nvCxnSpPr>
        <p:spPr>
          <a:xfrm flipH="1">
            <a:off x="8935720" y="3656171"/>
            <a:ext cx="516467" cy="1159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B9452BB-8847-AB49-8A72-6B157F34E12D}"/>
              </a:ext>
            </a:extLst>
          </p:cNvPr>
          <p:cNvCxnSpPr>
            <a:cxnSpLocks/>
            <a:stCxn id="8" idx="4"/>
            <a:endCxn id="22" idx="0"/>
          </p:cNvCxnSpPr>
          <p:nvPr/>
        </p:nvCxnSpPr>
        <p:spPr>
          <a:xfrm>
            <a:off x="9452187" y="3656171"/>
            <a:ext cx="0" cy="1159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8EF298F-C038-E941-B11D-A55DB6CAE724}"/>
              </a:ext>
            </a:extLst>
          </p:cNvPr>
          <p:cNvCxnSpPr>
            <a:cxnSpLocks/>
            <a:stCxn id="9" idx="4"/>
            <a:endCxn id="27" idx="0"/>
          </p:cNvCxnSpPr>
          <p:nvPr/>
        </p:nvCxnSpPr>
        <p:spPr>
          <a:xfrm>
            <a:off x="9968654" y="3656171"/>
            <a:ext cx="0" cy="1159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B0EC38B-A90A-504B-B4C3-248E51F66B65}"/>
              </a:ext>
            </a:extLst>
          </p:cNvPr>
          <p:cNvCxnSpPr>
            <a:cxnSpLocks/>
            <a:stCxn id="9" idx="4"/>
            <a:endCxn id="28" idx="0"/>
          </p:cNvCxnSpPr>
          <p:nvPr/>
        </p:nvCxnSpPr>
        <p:spPr>
          <a:xfrm>
            <a:off x="9968654" y="3656171"/>
            <a:ext cx="516466" cy="1159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70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5498C41-8969-BE41-95FD-59CB15ABE1D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7" y="1205309"/>
                <a:ext cx="5742814" cy="4824960"/>
              </a:xfrm>
            </p:spPr>
            <p:txBody>
              <a:bodyPr/>
              <a:lstStyle/>
              <a:p>
                <a:r>
                  <a:rPr lang="en-US" dirty="0"/>
                  <a:t>Search</a:t>
                </a:r>
              </a:p>
              <a:p>
                <a:pPr lvl="1"/>
                <a:r>
                  <a:rPr lang="en-US" dirty="0"/>
                  <a:t>Given a search location</a:t>
                </a:r>
              </a:p>
              <a:p>
                <a:pPr lvl="1"/>
                <a:r>
                  <a:rPr lang="en-US" dirty="0"/>
                  <a:t>Recursively identify closest leaf</a:t>
                </a:r>
              </a:p>
              <a:p>
                <a:pPr lvl="1"/>
                <a:r>
                  <a:rPr lang="en-US" dirty="0"/>
                  <a:t>Find closest point inside of leaf with distance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Perform the same search with neighboring leaves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5498C41-8969-BE41-95FD-59CB15ABE1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7" y="1205309"/>
                <a:ext cx="5742814" cy="4824960"/>
              </a:xfrm>
              <a:blipFill>
                <a:blip r:embed="rId2"/>
                <a:stretch>
                  <a:fillRect l="-2870" r="-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A09C8-57EE-2746-A91D-41BB80F0914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845BD-800D-4748-AA85-2F60E97312E7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BSP Algorithms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C5F3B01-4BDE-A840-BCF1-BF7B6DBC79CB}"/>
              </a:ext>
            </a:extLst>
          </p:cNvPr>
          <p:cNvGrpSpPr/>
          <p:nvPr/>
        </p:nvGrpSpPr>
        <p:grpSpPr>
          <a:xfrm>
            <a:off x="6540477" y="1588213"/>
            <a:ext cx="5499753" cy="3883500"/>
            <a:chOff x="6540477" y="1588213"/>
            <a:chExt cx="5499753" cy="388350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933E9CE-36EA-2144-A2DF-DB76FC570E4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540477" y="2039719"/>
              <a:ext cx="5029200" cy="3270788"/>
              <a:chOff x="4524605" y="2727960"/>
              <a:chExt cx="3186915" cy="2072640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BE5146B6-BE87-404C-824C-144A1B8C613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63520" y="335834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E080A19-1F7C-714B-A163-1310150A69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2298" y="389867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80A202CD-11C6-2549-BCC8-143E20E4FC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1076" y="290807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C4A9D47-FADA-474D-9A8B-07A7F8193C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69854" y="353845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469A028-179D-9E4B-8ABB-5F99D82EF5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76188" y="434895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69DC2A4-9BC2-B04F-8752-F7601EF32D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48133" y="407878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CBB7D88-B1FD-A54E-9C25-E146DE2BDC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16911" y="272796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0F4B7CA-BFA2-2E43-AFFC-F395E7A1162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20080" y="416884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F56FB9DF-941E-3E43-8EFA-F894543FD6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44966" y="317823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615E514-4918-6746-BFDC-A3CEA6BAB4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41799" y="362851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3A28F9C-23D7-FA4F-878B-01891D081C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5689" y="470916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9B9CFEAD-81EA-9646-828A-9F7476229D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10577" y="344840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63D4E2A6-5D32-2442-A290-F32E1CB8F6B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73021" y="398873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965F6A2C-BADD-8646-BA31-89AC159757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38632" y="452906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B20844CE-3544-5C48-A8DA-A4E677EC7C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9355" y="461911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D7E5CBFC-7F9D-5341-861F-C73C54BAAA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66687" y="281801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D721187A-6F2C-7B4C-A381-92F5D4D516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04243" y="299812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E4F4F11-320A-934E-9614-7274C68F1D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97909" y="380862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F72E8C89-073D-B048-BF63-85838A1048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35465" y="443900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69FD015C-C64B-4940-8B6A-A9CCFBDA3C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07410" y="371856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F28868A2-DD08-3948-B97D-A89653E036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51300" y="425889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DE732121-5648-C54D-AC8A-7D31104754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13744" y="308818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D640DC17-5F76-A24B-842E-0DCF6A9831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82522" y="326829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C0E374EA-272E-DF42-9433-819CB1E0F312}"/>
                      </a:ext>
                    </a:extLst>
                  </p:cNvPr>
                  <p:cNvSpPr txBox="1"/>
                  <p:nvPr/>
                </p:nvSpPr>
                <p:spPr>
                  <a:xfrm>
                    <a:off x="4524605" y="2840091"/>
                    <a:ext cx="20120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C0E374EA-272E-DF42-9433-819CB1E0F3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24605" y="2840091"/>
                    <a:ext cx="201209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C598BE9-9800-8142-B2D1-26115C707F1C}"/>
                </a:ext>
              </a:extLst>
            </p:cNvPr>
            <p:cNvCxnSpPr>
              <a:cxnSpLocks/>
            </p:cNvCxnSpPr>
            <p:nvPr/>
          </p:nvCxnSpPr>
          <p:spPr>
            <a:xfrm>
              <a:off x="9728764" y="1816813"/>
              <a:ext cx="636230" cy="15678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5EBFFF2-97C5-A24B-A5B3-11D12823829E}"/>
                </a:ext>
              </a:extLst>
            </p:cNvPr>
            <p:cNvCxnSpPr>
              <a:cxnSpLocks/>
            </p:cNvCxnSpPr>
            <p:nvPr/>
          </p:nvCxnSpPr>
          <p:spPr>
            <a:xfrm>
              <a:off x="8880459" y="1893013"/>
              <a:ext cx="1060381" cy="352806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BE16A27-0FC8-E34A-B272-913CAA155C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48910" y="2750288"/>
              <a:ext cx="2591320" cy="95628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CFD952B-0D5C-FF45-94AA-0C5920A7F9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89145" y="3176630"/>
              <a:ext cx="1" cy="22444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5147514-B515-A64E-8690-B2A833722217}"/>
                </a:ext>
              </a:extLst>
            </p:cNvPr>
            <p:cNvCxnSpPr>
              <a:cxnSpLocks/>
            </p:cNvCxnSpPr>
            <p:nvPr/>
          </p:nvCxnSpPr>
          <p:spPr>
            <a:xfrm>
              <a:off x="7540224" y="1588213"/>
              <a:ext cx="212077" cy="26491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F3CEF2-FC26-1342-BABB-498FB81C2442}"/>
                </a:ext>
              </a:extLst>
            </p:cNvPr>
            <p:cNvCxnSpPr>
              <a:cxnSpLocks/>
            </p:cNvCxnSpPr>
            <p:nvPr/>
          </p:nvCxnSpPr>
          <p:spPr>
            <a:xfrm>
              <a:off x="8032154" y="3950413"/>
              <a:ext cx="1416756" cy="15213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E6BDC84-66BB-6F4A-9403-6BC0C93E65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58000" y="2892402"/>
              <a:ext cx="2234536" cy="227380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6741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36030A7-E6D2-4E4E-A0DD-540B629D392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Construction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Search</a:t>
                </a:r>
              </a:p>
              <a:p>
                <a:pPr lvl="1"/>
                <a:r>
                  <a:rPr lang="en-US" dirty="0"/>
                  <a:t>Average case: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b="0" dirty="0"/>
              </a:p>
              <a:p>
                <a:pPr lvl="2"/>
                <a:r>
                  <a:rPr lang="en-US" dirty="0"/>
                  <a:t>where k is the size of the leaf nodes</a:t>
                </a:r>
              </a:p>
              <a:p>
                <a:pPr lvl="1"/>
                <a:r>
                  <a:rPr lang="en-US" dirty="0"/>
                  <a:t>Worst Case: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Space: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36030A7-E6D2-4E4E-A0DD-540B629D39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C089D-3ECE-4240-BA8F-131F0B1064E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9E5F6B-9D1A-BE41-B804-F4B1031342DB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Binary Space Partition</a:t>
            </a:r>
          </a:p>
        </p:txBody>
      </p:sp>
    </p:spTree>
    <p:extLst>
      <p:ext uri="{BB962C8B-B14F-4D97-AF65-F5344CB8AC3E}">
        <p14:creationId xmlns:p14="http://schemas.microsoft.com/office/powerpoint/2010/main" val="272745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498C41-8969-BE41-95FD-59CB15ABE1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Examples of failure cases?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A09C8-57EE-2746-A91D-41BB80F0914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845BD-800D-4748-AA85-2F60E97312E7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Binary Space Partition</a:t>
            </a:r>
          </a:p>
        </p:txBody>
      </p:sp>
    </p:spTree>
    <p:extLst>
      <p:ext uri="{BB962C8B-B14F-4D97-AF65-F5344CB8AC3E}">
        <p14:creationId xmlns:p14="http://schemas.microsoft.com/office/powerpoint/2010/main" val="3200459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EE9045-9DFE-6643-A114-CA20E693F3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Closest Point Search</a:t>
            </a:r>
          </a:p>
          <a:p>
            <a:pPr lvl="1"/>
            <a:r>
              <a:rPr lang="en-US" dirty="0"/>
              <a:t>Task covered thus far</a:t>
            </a:r>
          </a:p>
          <a:p>
            <a:r>
              <a:rPr lang="en-US" dirty="0"/>
              <a:t>K-nearest neighbors Search (next)</a:t>
            </a:r>
          </a:p>
          <a:p>
            <a:endParaRPr lang="en-US" dirty="0"/>
          </a:p>
          <a:p>
            <a:r>
              <a:rPr lang="en-US" dirty="0"/>
              <a:t>Range Search</a:t>
            </a:r>
          </a:p>
          <a:p>
            <a:endParaRPr lang="en-US" dirty="0"/>
          </a:p>
          <a:p>
            <a:r>
              <a:rPr lang="en-US" dirty="0"/>
              <a:t>Clustering (we’ll talk about this next lecture)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C40B5-EB8E-9F4D-B45C-5D8F9C7DDA27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912B34-B927-CD4B-8884-19E797380126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4161522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AAFDAF-23B2-654E-AEE8-AB025C8A3F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987" y="1205309"/>
            <a:ext cx="4904614" cy="4824960"/>
          </a:xfrm>
        </p:spPr>
        <p:txBody>
          <a:bodyPr/>
          <a:lstStyle/>
          <a:p>
            <a:r>
              <a:rPr lang="en-US" dirty="0"/>
              <a:t>Problem: Given a set of points P, find the k-nearest neighbors efficiently</a:t>
            </a:r>
          </a:p>
          <a:p>
            <a:endParaRPr lang="en-US" dirty="0"/>
          </a:p>
          <a:p>
            <a:r>
              <a:rPr lang="en-US" dirty="0"/>
              <a:t>Ideas?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5F3E2-EFA0-7A42-91A1-C7D95A10B76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C6992-417E-1B4B-9A9C-3C3185B95CBA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K-nearest neighbor Search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2698E10-8931-F341-A610-FB5236DC5D5E}"/>
              </a:ext>
            </a:extLst>
          </p:cNvPr>
          <p:cNvGrpSpPr>
            <a:grpSpLocks noChangeAspect="1"/>
          </p:cNvGrpSpPr>
          <p:nvPr/>
        </p:nvGrpSpPr>
        <p:grpSpPr>
          <a:xfrm>
            <a:off x="6400800" y="1982395"/>
            <a:ext cx="5029200" cy="3270788"/>
            <a:chOff x="4524605" y="2727960"/>
            <a:chExt cx="3186915" cy="207264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056DFF7-EAC4-B74B-8C7B-316C015602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63520" y="335834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8E1B0F8-9695-544F-91BD-66A101DD20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298" y="389867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E46731C-831B-174A-81EC-09B918AF3F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1076" y="290807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C8077BF-B7DB-5A42-8E0F-98755E8D4E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69854" y="353845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E216E49-E70C-9447-B7B2-ED4E831308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76188" y="434895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6A99074-6017-184D-B40E-FF8853F1AC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8133" y="407878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5CDB945-F7B7-1C45-854E-46A8429C89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16911" y="27279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FF922FA-AA3F-8A4F-B2B7-2BF621778E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20080" y="416884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B9BC016-7C5E-CC46-A5A8-E8A8BAFBF9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44966" y="317823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99A5F12-8B4A-9343-80A5-8FFF7F6118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41799" y="362851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CE06B9D-3650-E342-810E-3144F3C126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85689" y="47091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9598799-639D-2F48-91E2-5CB1E31DD7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10577" y="344840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96660E1-3B79-094C-B960-49222B72A9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73021" y="398873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747A689-27EC-F243-B641-5ADDF5BF10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8632" y="45290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72001F6-C72D-594C-8B11-4D931A9BC6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79355" y="461911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3F91880-DF6A-534F-8485-1EF1CE8C62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66687" y="281801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6F2A8C8-7D61-1344-8E44-BB6174976C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04243" y="299812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CA8F53B-B6A5-9F44-992A-B1592D4E10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97909" y="380862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49D84AC-0CE5-4F4B-922E-E3DBDBCAD0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5465" y="443900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623A693-FA47-8E40-88B6-6AE8EC5D02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07410" y="371856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7B262C8-3D35-2A40-ACF6-5EEE7DD0E4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51300" y="425889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370DEAF-D53D-7C4B-B6C4-A71B820DDC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13744" y="308818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C780C8C-62C6-A448-B940-37AA70F623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82522" y="326829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42E4807-1D9D-9E45-A4AB-475A0887C6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29906" y="3801422"/>
              <a:ext cx="182880" cy="1828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8C1A16A1-6CD4-334A-814A-535A00DB0247}"/>
                    </a:ext>
                  </a:extLst>
                </p:cNvPr>
                <p:cNvSpPr txBox="1"/>
                <p:nvPr/>
              </p:nvSpPr>
              <p:spPr>
                <a:xfrm>
                  <a:off x="7520899" y="3611150"/>
                  <a:ext cx="16344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A10A013-4CCE-9947-88D2-FC2179E444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0899" y="3611150"/>
                  <a:ext cx="163443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6016274-279E-B348-9D6B-0AC3E8AF8E06}"/>
                    </a:ext>
                  </a:extLst>
                </p:cNvPr>
                <p:cNvSpPr txBox="1"/>
                <p:nvPr/>
              </p:nvSpPr>
              <p:spPr>
                <a:xfrm>
                  <a:off x="4524605" y="2840091"/>
                  <a:ext cx="2012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DAF48C4-380F-974C-9274-800FAB8CB8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4605" y="2840091"/>
                  <a:ext cx="201209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197747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03C092-004B-2643-9D6C-3890137A87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987" y="1205309"/>
            <a:ext cx="5819014" cy="482496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Use spatial partitioning of your choice</a:t>
            </a:r>
          </a:p>
          <a:p>
            <a:r>
              <a:rPr lang="en-US" dirty="0"/>
              <a:t>Keep a list of k length for the closest points</a:t>
            </a:r>
          </a:p>
          <a:p>
            <a:r>
              <a:rPr lang="en-US" dirty="0"/>
              <a:t>Search performed similarly to closest point search, except that our stopping condition is on the furthest point in the list</a:t>
            </a:r>
          </a:p>
          <a:p>
            <a:endParaRPr lang="en-US" dirty="0"/>
          </a:p>
          <a:p>
            <a:r>
              <a:rPr lang="en-US" dirty="0"/>
              <a:t>How do we store the k points most efficiently?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3EFE6-CBC4-AB47-A4EE-609F2BE3AE2A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A72E5-A2DB-6640-8613-FF2906307017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K-nearest neighbor Search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59A5991-3ADA-1C45-AB23-CB3BA4C9C257}"/>
              </a:ext>
            </a:extLst>
          </p:cNvPr>
          <p:cNvGrpSpPr>
            <a:grpSpLocks noChangeAspect="1"/>
          </p:cNvGrpSpPr>
          <p:nvPr/>
        </p:nvGrpSpPr>
        <p:grpSpPr>
          <a:xfrm>
            <a:off x="7010400" y="2019897"/>
            <a:ext cx="4333303" cy="2818205"/>
            <a:chOff x="4524605" y="2727960"/>
            <a:chExt cx="3186915" cy="207264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0380FDE-6196-C744-9B2C-4E7693C1B6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63520" y="335834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EF05B4C-0DC6-014E-B98B-DA9CAC0082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298" y="389867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6F2E091-44DD-284F-A613-E98AC7A00E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1076" y="290807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F2654B4-EE0B-1C44-A7FD-69D8E10680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69854" y="353845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4283BEC-7E8F-2B44-88AB-05F91E6A04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76188" y="434895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767EB88-0BBA-634A-8622-11444F3C9B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8133" y="407878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DB14242-A7BD-004A-8367-F1A0BDE4F2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16911" y="27279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F6A11B0-8D22-1E4A-8B80-2C66EE6E9F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20080" y="416884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B988F98-D387-DD45-8BE9-FB77AC5B2D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44966" y="317823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962AFE-51CA-E64D-9614-4CE0F661A9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41799" y="362851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B92FE1C-961F-EA41-974B-00BBB9D431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85689" y="47091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BE6C826-FD7D-2040-876F-476DCFFDED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10577" y="344840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6DCCBAC-0B87-104D-9DE6-BD0AD0C148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73021" y="398873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F31D0AD-D2B8-7D4E-B0A1-D960D9925C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8632" y="45290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1990D24-0F16-6446-A80D-B693A7FDFA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79355" y="461911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94BC6D9-9B44-C342-B9C2-49B055FF9F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66687" y="281801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7E81CC8-D79A-D247-B8E5-B1F1430C22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04243" y="299812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F08CCED-1CAF-804A-A15D-E860E33624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97909" y="380862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7C15423-5A92-034C-9317-5BB63272EE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5465" y="443900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F65A574-3359-D647-9B08-DE732B8BD6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07410" y="371856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0EBF8F9-5559-3B44-9285-592F432FD7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51300" y="425889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E158E96-A357-8C44-ACFE-2C8EDDB526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13744" y="308818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3380777-9DCE-A943-89A1-04BAC272C7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82522" y="326829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EF235B0-685B-F040-86A6-057B6B702E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29906" y="3801422"/>
              <a:ext cx="182880" cy="1828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FB5CF6A-F308-9A4E-9047-24CD64E1B77D}"/>
                    </a:ext>
                  </a:extLst>
                </p:cNvPr>
                <p:cNvSpPr txBox="1"/>
                <p:nvPr/>
              </p:nvSpPr>
              <p:spPr>
                <a:xfrm>
                  <a:off x="7520899" y="3611150"/>
                  <a:ext cx="16344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A10A013-4CCE-9947-88D2-FC2179E444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0899" y="3611150"/>
                  <a:ext cx="163443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E31FB74-6B83-A542-9400-9E3683B87176}"/>
                    </a:ext>
                  </a:extLst>
                </p:cNvPr>
                <p:cNvSpPr txBox="1"/>
                <p:nvPr/>
              </p:nvSpPr>
              <p:spPr>
                <a:xfrm>
                  <a:off x="4524605" y="2840091"/>
                  <a:ext cx="2012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DAF48C4-380F-974C-9274-800FAB8CB8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4605" y="2840091"/>
                  <a:ext cx="201209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0859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03C092-004B-2643-9D6C-3890137A87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987" y="1205309"/>
            <a:ext cx="5819014" cy="4824960"/>
          </a:xfrm>
        </p:spPr>
        <p:txBody>
          <a:bodyPr>
            <a:normAutofit/>
          </a:bodyPr>
          <a:lstStyle/>
          <a:p>
            <a:r>
              <a:rPr lang="en-US" dirty="0"/>
              <a:t>Make the list efficient by keeping it sorted</a:t>
            </a:r>
          </a:p>
          <a:p>
            <a:pPr lvl="1"/>
            <a:r>
              <a:rPr lang="en-US" dirty="0"/>
              <a:t>use a balanced binary tree—O(log k) insertion costs</a:t>
            </a:r>
          </a:p>
          <a:p>
            <a:pPr lvl="1"/>
            <a:r>
              <a:rPr lang="en-US" dirty="0"/>
              <a:t>Or insertion sort—O(k) insertion 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3EFE6-CBC4-AB47-A4EE-609F2BE3AE2A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A72E5-A2DB-6640-8613-FF2906307017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K-nearest neighbor Search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59A5991-3ADA-1C45-AB23-CB3BA4C9C257}"/>
              </a:ext>
            </a:extLst>
          </p:cNvPr>
          <p:cNvGrpSpPr>
            <a:grpSpLocks noChangeAspect="1"/>
          </p:cNvGrpSpPr>
          <p:nvPr/>
        </p:nvGrpSpPr>
        <p:grpSpPr>
          <a:xfrm>
            <a:off x="7010400" y="2019897"/>
            <a:ext cx="4333303" cy="2818205"/>
            <a:chOff x="4524605" y="2727960"/>
            <a:chExt cx="3186915" cy="207264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0380FDE-6196-C744-9B2C-4E7693C1B6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63520" y="335834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EF05B4C-0DC6-014E-B98B-DA9CAC0082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298" y="389867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6F2E091-44DD-284F-A613-E98AC7A00E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1076" y="290807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F2654B4-EE0B-1C44-A7FD-69D8E10680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69854" y="353845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4283BEC-7E8F-2B44-88AB-05F91E6A04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76188" y="434895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767EB88-0BBA-634A-8622-11444F3C9B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8133" y="407878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DB14242-A7BD-004A-8367-F1A0BDE4F2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16911" y="27279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F6A11B0-8D22-1E4A-8B80-2C66EE6E9F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20080" y="416884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B988F98-D387-DD45-8BE9-FB77AC5B2D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44966" y="317823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962AFE-51CA-E64D-9614-4CE0F661A9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41799" y="362851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B92FE1C-961F-EA41-974B-00BBB9D431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85689" y="47091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BE6C826-FD7D-2040-876F-476DCFFDED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10577" y="344840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6DCCBAC-0B87-104D-9DE6-BD0AD0C148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73021" y="398873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F31D0AD-D2B8-7D4E-B0A1-D960D9925C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8632" y="45290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1990D24-0F16-6446-A80D-B693A7FDFA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79355" y="461911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94BC6D9-9B44-C342-B9C2-49B055FF9F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66687" y="281801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7E81CC8-D79A-D247-B8E5-B1F1430C22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04243" y="299812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F08CCED-1CAF-804A-A15D-E860E33624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97909" y="380862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7C15423-5A92-034C-9317-5BB63272EE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5465" y="443900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F65A574-3359-D647-9B08-DE732B8BD6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07410" y="371856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0EBF8F9-5559-3B44-9285-592F432FD7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51300" y="425889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E158E96-A357-8C44-ACFE-2C8EDDB526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13744" y="308818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3380777-9DCE-A943-89A1-04BAC272C7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82522" y="326829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EF235B0-685B-F040-86A6-057B6B702E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29906" y="3801422"/>
              <a:ext cx="182880" cy="1828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FB5CF6A-F308-9A4E-9047-24CD64E1B77D}"/>
                    </a:ext>
                  </a:extLst>
                </p:cNvPr>
                <p:cNvSpPr txBox="1"/>
                <p:nvPr/>
              </p:nvSpPr>
              <p:spPr>
                <a:xfrm>
                  <a:off x="7520899" y="3611150"/>
                  <a:ext cx="16344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A10A013-4CCE-9947-88D2-FC2179E444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0899" y="3611150"/>
                  <a:ext cx="163443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E31FB74-6B83-A542-9400-9E3683B87176}"/>
                    </a:ext>
                  </a:extLst>
                </p:cNvPr>
                <p:cNvSpPr txBox="1"/>
                <p:nvPr/>
              </p:nvSpPr>
              <p:spPr>
                <a:xfrm>
                  <a:off x="4524605" y="2840091"/>
                  <a:ext cx="2012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DAF48C4-380F-974C-9274-800FAB8CB8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4605" y="2840091"/>
                  <a:ext cx="201209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76493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D279E-EA6B-F54D-AF6C-91B0043810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Point Searches : Ideas?</a:t>
            </a:r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6A63A528-6718-7A44-99A4-59F8ABF9EC7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C87FB50-D385-0347-A986-6DC1B9AE46DA}"/>
              </a:ext>
            </a:extLst>
          </p:cNvPr>
          <p:cNvGrpSpPr>
            <a:grpSpLocks noChangeAspect="1"/>
          </p:cNvGrpSpPr>
          <p:nvPr/>
        </p:nvGrpSpPr>
        <p:grpSpPr>
          <a:xfrm>
            <a:off x="3491847" y="1975506"/>
            <a:ext cx="5029200" cy="3270788"/>
            <a:chOff x="4524605" y="2727960"/>
            <a:chExt cx="3186915" cy="207264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F215DC2-9A0E-9F47-B5A1-FEE9C2473B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63520" y="335834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80752A1-9DA2-A349-9185-8DAF47587A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298" y="389867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E5FD69A-09A5-0C4A-AC7A-017C1AE2DF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1076" y="290807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2CDF093-21C0-AF4A-B0E9-D0DDE1BB57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69854" y="353845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2460072-EC79-F84C-A159-ECB6AAEB2A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76188" y="434895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481EB09-0615-5E47-8FD6-11336A2EC5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8133" y="407878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1D6A27E-2E7D-F445-BD7D-D07DE031C2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16911" y="27279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96BE0A5-0D83-954A-B7BE-CFE53D0452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20080" y="416884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3817DA4-7EA0-884E-8944-73CD22A863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44966" y="317823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0D3F193-E8FB-6847-846F-587F8120FC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41799" y="362851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C6C23FB-C115-F94C-BF0B-30FDFFBAD2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85689" y="47091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059784F-39BD-214E-B216-FD3CCBEB89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10577" y="344840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492DFA2-A7BC-024E-B671-847668EE17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73021" y="398873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CE20DB7-0838-D241-8EB7-02776A02BB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8632" y="45290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A7FB2E1-1F3C-A843-B80B-60E16F36FC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79355" y="461911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3E4D990-DAC8-9448-8119-50E7C27B0E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66687" y="281801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7494F32-166B-8C47-91EB-537AB4C0F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04243" y="299812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6D8FA94-56D1-3D40-9CF8-B6CC1776EF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97909" y="380862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5E99AEE-90E5-F042-B21E-93B8F825E2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5465" y="443900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E146B04-5F98-4F4C-94E7-17C980358F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07410" y="371856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47602E0-8457-5641-AB38-5BD1D5A426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51300" y="425889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C3453F5-4857-F84F-8662-93F2820328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13744" y="308818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686665D-ED11-634E-95AB-F5017D932B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82522" y="326829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FEA1E6D-9137-EA4C-99AE-5C6508F50C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29906" y="3801422"/>
              <a:ext cx="182880" cy="1828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A10A013-4CCE-9947-88D2-FC2179E44403}"/>
                    </a:ext>
                  </a:extLst>
                </p:cNvPr>
                <p:cNvSpPr txBox="1"/>
                <p:nvPr/>
              </p:nvSpPr>
              <p:spPr>
                <a:xfrm>
                  <a:off x="7520899" y="3611150"/>
                  <a:ext cx="16344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A10A013-4CCE-9947-88D2-FC2179E444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0899" y="3611150"/>
                  <a:ext cx="163443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DAF48C4-380F-974C-9274-800FAB8CB83F}"/>
                    </a:ext>
                  </a:extLst>
                </p:cNvPr>
                <p:cNvSpPr txBox="1"/>
                <p:nvPr/>
              </p:nvSpPr>
              <p:spPr>
                <a:xfrm>
                  <a:off x="4524605" y="2840091"/>
                  <a:ext cx="2012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DAF48C4-380F-974C-9274-800FAB8CB8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4605" y="2840091"/>
                  <a:ext cx="201209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27108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AAFDAF-23B2-654E-AEE8-AB025C8A3F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987" y="1205309"/>
            <a:ext cx="4904614" cy="4824960"/>
          </a:xfrm>
        </p:spPr>
        <p:txBody>
          <a:bodyPr/>
          <a:lstStyle/>
          <a:p>
            <a:r>
              <a:rPr lang="en-US" dirty="0"/>
              <a:t>Problem: Given a set of points P, find the points within intervals in both directions efficiently</a:t>
            </a:r>
          </a:p>
          <a:p>
            <a:endParaRPr lang="en-US" dirty="0"/>
          </a:p>
          <a:p>
            <a:r>
              <a:rPr lang="en-US" dirty="0"/>
              <a:t>Ideas?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5F3E2-EFA0-7A42-91A1-C7D95A10B76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C6992-417E-1B4B-9A9C-3C3185B95CBA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K-nearest neighbor Search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2698E10-8931-F341-A610-FB5236DC5D5E}"/>
              </a:ext>
            </a:extLst>
          </p:cNvPr>
          <p:cNvGrpSpPr>
            <a:grpSpLocks noChangeAspect="1"/>
          </p:cNvGrpSpPr>
          <p:nvPr/>
        </p:nvGrpSpPr>
        <p:grpSpPr>
          <a:xfrm>
            <a:off x="6400800" y="1982395"/>
            <a:ext cx="5029200" cy="3270788"/>
            <a:chOff x="4524605" y="2727960"/>
            <a:chExt cx="3186915" cy="207264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056DFF7-EAC4-B74B-8C7B-316C015602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63520" y="335834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8E1B0F8-9695-544F-91BD-66A101DD20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298" y="389867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E46731C-831B-174A-81EC-09B918AF3F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1076" y="290807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C8077BF-B7DB-5A42-8E0F-98755E8D4E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69854" y="353845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E216E49-E70C-9447-B7B2-ED4E831308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76188" y="434895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6A99074-6017-184D-B40E-FF8853F1AC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8133" y="407878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5CDB945-F7B7-1C45-854E-46A8429C89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16911" y="27279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FF922FA-AA3F-8A4F-B2B7-2BF621778E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20080" y="416884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B9BC016-7C5E-CC46-A5A8-E8A8BAFBF9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44966" y="317823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99A5F12-8B4A-9343-80A5-8FFF7F6118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41799" y="362851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CE06B9D-3650-E342-810E-3144F3C126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85689" y="47091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9598799-639D-2F48-91E2-5CB1E31DD7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10577" y="344840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96660E1-3B79-094C-B960-49222B72A9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73021" y="398873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747A689-27EC-F243-B641-5ADDF5BF10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8632" y="45290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72001F6-C72D-594C-8B11-4D931A9BC6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79355" y="461911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3F91880-DF6A-534F-8485-1EF1CE8C62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66687" y="281801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6F2A8C8-7D61-1344-8E44-BB6174976C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04243" y="299812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CA8F53B-B6A5-9F44-992A-B1592D4E10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97909" y="380862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49D84AC-0CE5-4F4B-922E-E3DBDBCAD0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5465" y="443900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623A693-FA47-8E40-88B6-6AE8EC5D02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07410" y="371856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7B262C8-3D35-2A40-ACF6-5EEE7DD0E4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51300" y="425889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370DEAF-D53D-7C4B-B6C4-A71B820DDC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13744" y="308818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C780C8C-62C6-A448-B940-37AA70F623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82522" y="326829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42E4807-1D9D-9E45-A4AB-475A0887C6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29906" y="3801422"/>
              <a:ext cx="182880" cy="1828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8C1A16A1-6CD4-334A-814A-535A00DB0247}"/>
                    </a:ext>
                  </a:extLst>
                </p:cNvPr>
                <p:cNvSpPr txBox="1"/>
                <p:nvPr/>
              </p:nvSpPr>
              <p:spPr>
                <a:xfrm>
                  <a:off x="7520899" y="3611150"/>
                  <a:ext cx="16344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A10A013-4CCE-9947-88D2-FC2179E444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0899" y="3611150"/>
                  <a:ext cx="163443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6016274-279E-B348-9D6B-0AC3E8AF8E06}"/>
                    </a:ext>
                  </a:extLst>
                </p:cNvPr>
                <p:cNvSpPr txBox="1"/>
                <p:nvPr/>
              </p:nvSpPr>
              <p:spPr>
                <a:xfrm>
                  <a:off x="4524605" y="2840091"/>
                  <a:ext cx="2012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DAF48C4-380F-974C-9274-800FAB8CB8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4605" y="2840091"/>
                  <a:ext cx="201209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245977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A0671EB3-5C1C-4348-9B41-F85FD1254372}"/>
              </a:ext>
            </a:extLst>
          </p:cNvPr>
          <p:cNvSpPr/>
          <p:nvPr/>
        </p:nvSpPr>
        <p:spPr>
          <a:xfrm>
            <a:off x="8460928" y="762000"/>
            <a:ext cx="1552312" cy="541020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90E9E30-0F8B-D742-9E69-E8AEE8A7C689}"/>
              </a:ext>
            </a:extLst>
          </p:cNvPr>
          <p:cNvSpPr/>
          <p:nvPr/>
        </p:nvSpPr>
        <p:spPr>
          <a:xfrm>
            <a:off x="5791200" y="2835078"/>
            <a:ext cx="5918650" cy="1279024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AAFDAF-23B2-654E-AEE8-AB025C8A3F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987" y="1205309"/>
            <a:ext cx="4904614" cy="4824960"/>
          </a:xfrm>
        </p:spPr>
        <p:txBody>
          <a:bodyPr/>
          <a:lstStyle/>
          <a:p>
            <a:r>
              <a:rPr lang="en-US" dirty="0"/>
              <a:t>Problem: Given a set of points P, efficiently find the set of points within a specified range</a:t>
            </a:r>
          </a:p>
          <a:p>
            <a:endParaRPr lang="en-US" dirty="0"/>
          </a:p>
          <a:p>
            <a:r>
              <a:rPr lang="en-US" dirty="0"/>
              <a:t>Ideas?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5F3E2-EFA0-7A42-91A1-C7D95A10B76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C6992-417E-1B4B-9A9C-3C3185B95CBA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Range Search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2698E10-8931-F341-A610-FB5236DC5D5E}"/>
              </a:ext>
            </a:extLst>
          </p:cNvPr>
          <p:cNvGrpSpPr>
            <a:grpSpLocks noChangeAspect="1"/>
          </p:cNvGrpSpPr>
          <p:nvPr/>
        </p:nvGrpSpPr>
        <p:grpSpPr>
          <a:xfrm>
            <a:off x="6400800" y="1982395"/>
            <a:ext cx="5029200" cy="3270788"/>
            <a:chOff x="4524605" y="2727960"/>
            <a:chExt cx="3186915" cy="207264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056DFF7-EAC4-B74B-8C7B-316C015602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63520" y="335834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8E1B0F8-9695-544F-91BD-66A101DD20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298" y="389867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E46731C-831B-174A-81EC-09B918AF3F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1076" y="290807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C8077BF-B7DB-5A42-8E0F-98755E8D4E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69854" y="353845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E216E49-E70C-9447-B7B2-ED4E831308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76188" y="434895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6A99074-6017-184D-B40E-FF8853F1AC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8133" y="407878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5CDB945-F7B7-1C45-854E-46A8429C89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16911" y="27279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FF922FA-AA3F-8A4F-B2B7-2BF621778E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20080" y="416884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B9BC016-7C5E-CC46-A5A8-E8A8BAFBF9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44966" y="317823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99A5F12-8B4A-9343-80A5-8FFF7F6118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41799" y="362851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CE06B9D-3650-E342-810E-3144F3C126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85689" y="47091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9598799-639D-2F48-91E2-5CB1E31DD7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10577" y="344840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96660E1-3B79-094C-B960-49222B72A9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73021" y="398873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747A689-27EC-F243-B641-5ADDF5BF10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8632" y="45290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72001F6-C72D-594C-8B11-4D931A9BC6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79355" y="461911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3F91880-DF6A-534F-8485-1EF1CE8C62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66687" y="281801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6F2A8C8-7D61-1344-8E44-BB6174976C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04243" y="299812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CA8F53B-B6A5-9F44-992A-B1592D4E10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97909" y="380862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49D84AC-0CE5-4F4B-922E-E3DBDBCAD0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5465" y="443900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623A693-FA47-8E40-88B6-6AE8EC5D02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07410" y="371856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7B262C8-3D35-2A40-ACF6-5EEE7DD0E4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51300" y="425889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370DEAF-D53D-7C4B-B6C4-A71B820DDC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13744" y="308818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C780C8C-62C6-A448-B940-37AA70F623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82522" y="326829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6016274-279E-B348-9D6B-0AC3E8AF8E06}"/>
                    </a:ext>
                  </a:extLst>
                </p:cNvPr>
                <p:cNvSpPr txBox="1"/>
                <p:nvPr/>
              </p:nvSpPr>
              <p:spPr>
                <a:xfrm>
                  <a:off x="4524605" y="2840091"/>
                  <a:ext cx="2012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DAF48C4-380F-974C-9274-800FAB8CB8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4605" y="2840091"/>
                  <a:ext cx="201209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Left Bracket 34">
            <a:extLst>
              <a:ext uri="{FF2B5EF4-FFF2-40B4-BE49-F238E27FC236}">
                <a16:creationId xmlns:a16="http://schemas.microsoft.com/office/drawing/2014/main" id="{433E2EBB-C6E3-9047-8BAD-990521F6D091}"/>
              </a:ext>
            </a:extLst>
          </p:cNvPr>
          <p:cNvSpPr/>
          <p:nvPr/>
        </p:nvSpPr>
        <p:spPr>
          <a:xfrm>
            <a:off x="5763609" y="2844515"/>
            <a:ext cx="304799" cy="1279024"/>
          </a:xfrm>
          <a:prstGeom prst="leftBracket">
            <a:avLst/>
          </a:prstGeom>
          <a:ln w="698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Bracket 35">
            <a:extLst>
              <a:ext uri="{FF2B5EF4-FFF2-40B4-BE49-F238E27FC236}">
                <a16:creationId xmlns:a16="http://schemas.microsoft.com/office/drawing/2014/main" id="{AA869325-389A-D34F-BD62-1C87F4166814}"/>
              </a:ext>
            </a:extLst>
          </p:cNvPr>
          <p:cNvSpPr/>
          <p:nvPr/>
        </p:nvSpPr>
        <p:spPr>
          <a:xfrm rot="16200000">
            <a:off x="9084684" y="5254113"/>
            <a:ext cx="304799" cy="1552313"/>
          </a:xfrm>
          <a:prstGeom prst="leftBracket">
            <a:avLst/>
          </a:prstGeom>
          <a:ln w="698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16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15D9DA1B-E221-484B-8AA3-3C9CA44A9FD6}"/>
              </a:ext>
            </a:extLst>
          </p:cNvPr>
          <p:cNvSpPr/>
          <p:nvPr/>
        </p:nvSpPr>
        <p:spPr>
          <a:xfrm>
            <a:off x="6264939" y="2810414"/>
            <a:ext cx="2256101" cy="32596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498C41-8969-BE41-95FD-59CB15ABE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986" y="1205309"/>
            <a:ext cx="10876027" cy="1263333"/>
          </a:xfrm>
        </p:spPr>
        <p:txBody>
          <a:bodyPr/>
          <a:lstStyle/>
          <a:p>
            <a:r>
              <a:rPr lang="en-US" dirty="0"/>
              <a:t>Variation on previous approaches that stores the volume covered at each level of the tree.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0472A24-1901-7F4A-AD3F-15ACB74EEFF7}"/>
              </a:ext>
            </a:extLst>
          </p:cNvPr>
          <p:cNvSpPr/>
          <p:nvPr/>
        </p:nvSpPr>
        <p:spPr>
          <a:xfrm>
            <a:off x="3711066" y="2932960"/>
            <a:ext cx="2384934" cy="28422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A09C8-57EE-2746-A91D-41BB80F0914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845BD-800D-4748-AA85-2F60E97312E7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Bounding Volume Hierarchy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4CA7C7B-9A7B-6540-8DEF-FAEB18467A6D}"/>
              </a:ext>
            </a:extLst>
          </p:cNvPr>
          <p:cNvGrpSpPr>
            <a:grpSpLocks noChangeAspect="1"/>
          </p:cNvGrpSpPr>
          <p:nvPr/>
        </p:nvGrpSpPr>
        <p:grpSpPr>
          <a:xfrm>
            <a:off x="3491847" y="2790846"/>
            <a:ext cx="5029200" cy="3270788"/>
            <a:chOff x="4524605" y="2727960"/>
            <a:chExt cx="3186915" cy="207264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4C57226-5D03-5342-BAF7-F9DB2553D1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63520" y="335834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CBFB389-C903-ED4B-B671-826973DBFA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298" y="389867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C354939-08D2-BC4E-8192-69D07E8406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1076" y="290807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F73FE64-24F0-BA45-B867-C3789B70B7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69854" y="353845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4DEF61E-9A90-9E42-B8CD-CDDD64E43F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76188" y="434895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E10F629-7BBC-3642-8B0E-84ED9B275E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8133" y="407878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DC8B831-3B83-F449-8117-8CF848FAF9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16911" y="27279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094E3DF-8AB3-AF47-B36A-AD5FE32CC2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20080" y="416884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34272FB-68E9-9F48-A85B-573EACB078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44966" y="317823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54DFD53-3623-5C45-BC34-1AA3AC695D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41799" y="362851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F586C2C-25FB-994E-B48D-793F099D4C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85689" y="47091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329814-0985-004F-A211-972F682BDD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10577" y="344840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F50CB4A-28C8-6F47-B7D7-CF10C5DA39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73021" y="398873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A35B5BE-419A-5E41-8A9F-7D9A68ED18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8632" y="45290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FF2574C-71F5-5E49-9D1D-4A5D68422F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79355" y="461911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E47BE54-907C-CD42-9364-909F452221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66687" y="281801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92B153F-DFEC-3742-A692-C7054B47DF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04243" y="299812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C5DD20B-716D-F646-B54C-6D67D3FD7B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97909" y="380862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BAF84D5-F4D9-924E-AB09-D7C15CDA91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5465" y="443900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A1C983E-3EA2-5F4F-9CFA-51A512AED7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07410" y="371856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6961CC4-F2B4-B141-B1C9-CBAFC88F9B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51300" y="425889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8028CB8-F357-AE45-9B4E-CDBF139E11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13744" y="308818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5FF2CD0-A105-D24D-8A49-202BFC93B0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82522" y="326829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79820012-F449-D942-92DA-7DD619497AF0}"/>
                    </a:ext>
                  </a:extLst>
                </p:cNvPr>
                <p:cNvSpPr txBox="1"/>
                <p:nvPr/>
              </p:nvSpPr>
              <p:spPr>
                <a:xfrm>
                  <a:off x="4524605" y="2840091"/>
                  <a:ext cx="2012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1427326-CE8B-814C-96FE-1AF4C33F30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4605" y="2840091"/>
                  <a:ext cx="201209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795A900-1325-4447-B1A9-89A453E6BBB4}"/>
              </a:ext>
            </a:extLst>
          </p:cNvPr>
          <p:cNvCxnSpPr/>
          <p:nvPr/>
        </p:nvCxnSpPr>
        <p:spPr>
          <a:xfrm>
            <a:off x="6134100" y="2720340"/>
            <a:ext cx="0" cy="3429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0967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B928899C-5132-4847-A92A-FFDBED3040F8}"/>
              </a:ext>
            </a:extLst>
          </p:cNvPr>
          <p:cNvSpPr/>
          <p:nvPr/>
        </p:nvSpPr>
        <p:spPr>
          <a:xfrm>
            <a:off x="6255981" y="4922357"/>
            <a:ext cx="2265061" cy="11392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905A0EF-C5AD-5A48-9DA3-808B9DF75CAB}"/>
              </a:ext>
            </a:extLst>
          </p:cNvPr>
          <p:cNvSpPr/>
          <p:nvPr/>
        </p:nvSpPr>
        <p:spPr>
          <a:xfrm>
            <a:off x="3923142" y="4504256"/>
            <a:ext cx="1840909" cy="12709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0FC5C10-4254-E34A-B44A-D9EA9D83E539}"/>
              </a:ext>
            </a:extLst>
          </p:cNvPr>
          <p:cNvSpPr/>
          <p:nvPr/>
        </p:nvSpPr>
        <p:spPr>
          <a:xfrm>
            <a:off x="6466050" y="2810414"/>
            <a:ext cx="1425412" cy="1278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3FE7EEE-2292-2A49-B447-A0118E902EF8}"/>
              </a:ext>
            </a:extLst>
          </p:cNvPr>
          <p:cNvSpPr/>
          <p:nvPr/>
        </p:nvSpPr>
        <p:spPr>
          <a:xfrm>
            <a:off x="3711066" y="2932960"/>
            <a:ext cx="2384934" cy="15018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498C41-8969-BE41-95FD-59CB15ABE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986" y="1205309"/>
            <a:ext cx="10876027" cy="1416888"/>
          </a:xfrm>
        </p:spPr>
        <p:txBody>
          <a:bodyPr/>
          <a:lstStyle/>
          <a:p>
            <a:r>
              <a:rPr lang="en-US" dirty="0"/>
              <a:t>Variation on previous approaches that stores the volume covered at each level of the tree.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A09C8-57EE-2746-A91D-41BB80F0914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845BD-800D-4748-AA85-2F60E97312E7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Bounding Volume Hierarchy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4CA7C7B-9A7B-6540-8DEF-FAEB18467A6D}"/>
              </a:ext>
            </a:extLst>
          </p:cNvPr>
          <p:cNvGrpSpPr>
            <a:grpSpLocks noChangeAspect="1"/>
          </p:cNvGrpSpPr>
          <p:nvPr/>
        </p:nvGrpSpPr>
        <p:grpSpPr>
          <a:xfrm>
            <a:off x="3491847" y="2790846"/>
            <a:ext cx="5029200" cy="3270788"/>
            <a:chOff x="4524605" y="2727960"/>
            <a:chExt cx="3186915" cy="207264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4C57226-5D03-5342-BAF7-F9DB2553D1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63520" y="335834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CBFB389-C903-ED4B-B671-826973DBFA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298" y="389867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C354939-08D2-BC4E-8192-69D07E8406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1076" y="290807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F73FE64-24F0-BA45-B867-C3789B70B7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69854" y="353845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4DEF61E-9A90-9E42-B8CD-CDDD64E43F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76188" y="434895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E10F629-7BBC-3642-8B0E-84ED9B275E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8133" y="407878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DC8B831-3B83-F449-8117-8CF848FAF9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16911" y="27279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094E3DF-8AB3-AF47-B36A-AD5FE32CC2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20080" y="416884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34272FB-68E9-9F48-A85B-573EACB078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44966" y="317823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54DFD53-3623-5C45-BC34-1AA3AC695D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41799" y="362851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F586C2C-25FB-994E-B48D-793F099D4C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85689" y="47091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329814-0985-004F-A211-972F682BDD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10577" y="344840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F50CB4A-28C8-6F47-B7D7-CF10C5DA39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73021" y="398873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A35B5BE-419A-5E41-8A9F-7D9A68ED18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8632" y="45290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FF2574C-71F5-5E49-9D1D-4A5D68422F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79355" y="461911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E47BE54-907C-CD42-9364-909F452221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66687" y="281801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92B153F-DFEC-3742-A692-C7054B47DF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04243" y="299812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C5DD20B-716D-F646-B54C-6D67D3FD7B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97909" y="380862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BAF84D5-F4D9-924E-AB09-D7C15CDA91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5465" y="443900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A1C983E-3EA2-5F4F-9CFA-51A512AED7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07410" y="371856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6961CC4-F2B4-B141-B1C9-CBAFC88F9B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51300" y="425889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8028CB8-F357-AE45-9B4E-CDBF139E11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13744" y="308818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5FF2CD0-A105-D24D-8A49-202BFC93B0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82522" y="326829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79820012-F449-D942-92DA-7DD619497AF0}"/>
                    </a:ext>
                  </a:extLst>
                </p:cNvPr>
                <p:cNvSpPr txBox="1"/>
                <p:nvPr/>
              </p:nvSpPr>
              <p:spPr>
                <a:xfrm>
                  <a:off x="4524605" y="2840091"/>
                  <a:ext cx="2012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1427326-CE8B-814C-96FE-1AF4C33F30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4605" y="2840091"/>
                  <a:ext cx="201209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795A900-1325-4447-B1A9-89A453E6BBB4}"/>
              </a:ext>
            </a:extLst>
          </p:cNvPr>
          <p:cNvCxnSpPr/>
          <p:nvPr/>
        </p:nvCxnSpPr>
        <p:spPr>
          <a:xfrm>
            <a:off x="6134100" y="2720340"/>
            <a:ext cx="0" cy="3429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4740E61-C50C-0A42-8EF0-925D0BF0C2CE}"/>
              </a:ext>
            </a:extLst>
          </p:cNvPr>
          <p:cNvCxnSpPr>
            <a:cxnSpLocks/>
          </p:cNvCxnSpPr>
          <p:nvPr/>
        </p:nvCxnSpPr>
        <p:spPr>
          <a:xfrm flipH="1">
            <a:off x="3657600" y="4434840"/>
            <a:ext cx="493776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8806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6B75E720-3E00-F94C-9BD9-88112021D9D9}"/>
              </a:ext>
            </a:extLst>
          </p:cNvPr>
          <p:cNvSpPr/>
          <p:nvPr/>
        </p:nvSpPr>
        <p:spPr>
          <a:xfrm>
            <a:off x="6255981" y="4922357"/>
            <a:ext cx="1204681" cy="10050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963A7FE-520D-7340-AD9F-01038DC56DD9}"/>
              </a:ext>
            </a:extLst>
          </p:cNvPr>
          <p:cNvSpPr/>
          <p:nvPr/>
        </p:nvSpPr>
        <p:spPr>
          <a:xfrm>
            <a:off x="3923142" y="4490549"/>
            <a:ext cx="992491" cy="11621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67C4CE3-1184-8F46-9870-BD3DBA77C3D3}"/>
              </a:ext>
            </a:extLst>
          </p:cNvPr>
          <p:cNvSpPr/>
          <p:nvPr/>
        </p:nvSpPr>
        <p:spPr>
          <a:xfrm>
            <a:off x="6459402" y="3360492"/>
            <a:ext cx="789060" cy="7287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6DA4296-11A8-2A4F-98E3-43B7FD7F01D1}"/>
              </a:ext>
            </a:extLst>
          </p:cNvPr>
          <p:cNvSpPr/>
          <p:nvPr/>
        </p:nvSpPr>
        <p:spPr>
          <a:xfrm>
            <a:off x="3711066" y="2932960"/>
            <a:ext cx="1014385" cy="9947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A70E5E4-36BA-E943-8E69-C5058B71B053}"/>
              </a:ext>
            </a:extLst>
          </p:cNvPr>
          <p:cNvSpPr/>
          <p:nvPr/>
        </p:nvSpPr>
        <p:spPr>
          <a:xfrm>
            <a:off x="7952593" y="5064667"/>
            <a:ext cx="568452" cy="9969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C688EA6-6AC3-3C45-86CF-818643EA490D}"/>
              </a:ext>
            </a:extLst>
          </p:cNvPr>
          <p:cNvSpPr/>
          <p:nvPr/>
        </p:nvSpPr>
        <p:spPr>
          <a:xfrm>
            <a:off x="7528317" y="2793511"/>
            <a:ext cx="365030" cy="9921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C82B317-DC6D-CD42-AE68-9E3BF56CA967}"/>
              </a:ext>
            </a:extLst>
          </p:cNvPr>
          <p:cNvSpPr/>
          <p:nvPr/>
        </p:nvSpPr>
        <p:spPr>
          <a:xfrm>
            <a:off x="5407671" y="4743475"/>
            <a:ext cx="356267" cy="10317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EE5E28D-7371-A44E-A2F0-B87C356CBFD4}"/>
              </a:ext>
            </a:extLst>
          </p:cNvPr>
          <p:cNvSpPr/>
          <p:nvPr/>
        </p:nvSpPr>
        <p:spPr>
          <a:xfrm>
            <a:off x="4983637" y="3200965"/>
            <a:ext cx="1160031" cy="12088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498C41-8969-BE41-95FD-59CB15ABE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986" y="1205309"/>
            <a:ext cx="10876027" cy="1451475"/>
          </a:xfrm>
        </p:spPr>
        <p:txBody>
          <a:bodyPr/>
          <a:lstStyle/>
          <a:p>
            <a:r>
              <a:rPr lang="en-US" dirty="0"/>
              <a:t>Variation on previous approaches that stores the volume covered at each level of the tree.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A09C8-57EE-2746-A91D-41BB80F0914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845BD-800D-4748-AA85-2F60E97312E7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Bounding Volume Hierarchy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4CA7C7B-9A7B-6540-8DEF-FAEB18467A6D}"/>
              </a:ext>
            </a:extLst>
          </p:cNvPr>
          <p:cNvGrpSpPr>
            <a:grpSpLocks noChangeAspect="1"/>
          </p:cNvGrpSpPr>
          <p:nvPr/>
        </p:nvGrpSpPr>
        <p:grpSpPr>
          <a:xfrm>
            <a:off x="3491847" y="2790846"/>
            <a:ext cx="5029200" cy="3270788"/>
            <a:chOff x="4524605" y="2727960"/>
            <a:chExt cx="3186915" cy="207264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4C57226-5D03-5342-BAF7-F9DB2553D1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63520" y="335834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CBFB389-C903-ED4B-B671-826973DBFA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298" y="389867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C354939-08D2-BC4E-8192-69D07E8406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1076" y="290807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F73FE64-24F0-BA45-B867-C3789B70B7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69854" y="353845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4DEF61E-9A90-9E42-B8CD-CDDD64E43F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76188" y="434895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E10F629-7BBC-3642-8B0E-84ED9B275E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8133" y="407878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DC8B831-3B83-F449-8117-8CF848FAF9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16911" y="27279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094E3DF-8AB3-AF47-B36A-AD5FE32CC2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20080" y="416884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34272FB-68E9-9F48-A85B-573EACB078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44966" y="317823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54DFD53-3623-5C45-BC34-1AA3AC695D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41799" y="362851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F586C2C-25FB-994E-B48D-793F099D4C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85689" y="47091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329814-0985-004F-A211-972F682BDD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10577" y="344840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F50CB4A-28C8-6F47-B7D7-CF10C5DA39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73021" y="398873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A35B5BE-419A-5E41-8A9F-7D9A68ED18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8632" y="45290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FF2574C-71F5-5E49-9D1D-4A5D68422F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79355" y="461911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E47BE54-907C-CD42-9364-909F452221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66687" y="281801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92B153F-DFEC-3742-A692-C7054B47DF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04243" y="299812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C5DD20B-716D-F646-B54C-6D67D3FD7B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97909" y="380862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BAF84D5-F4D9-924E-AB09-D7C15CDA91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5465" y="443900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A1C983E-3EA2-5F4F-9CFA-51A512AED7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07410" y="371856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6961CC4-F2B4-B141-B1C9-CBAFC88F9B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51300" y="425889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8028CB8-F357-AE45-9B4E-CDBF139E11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13744" y="308818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5FF2CD0-A105-D24D-8A49-202BFC93B0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82522" y="326829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79820012-F449-D942-92DA-7DD619497AF0}"/>
                    </a:ext>
                  </a:extLst>
                </p:cNvPr>
                <p:cNvSpPr txBox="1"/>
                <p:nvPr/>
              </p:nvSpPr>
              <p:spPr>
                <a:xfrm>
                  <a:off x="4524605" y="2840091"/>
                  <a:ext cx="2012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1427326-CE8B-814C-96FE-1AF4C33F30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4605" y="2840091"/>
                  <a:ext cx="201209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D8C5701-0EC3-F444-B25F-C7CBFB8499BB}"/>
              </a:ext>
            </a:extLst>
          </p:cNvPr>
          <p:cNvCxnSpPr/>
          <p:nvPr/>
        </p:nvCxnSpPr>
        <p:spPr>
          <a:xfrm>
            <a:off x="7372350" y="2720340"/>
            <a:ext cx="0" cy="1737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795A900-1325-4447-B1A9-89A453E6BBB4}"/>
              </a:ext>
            </a:extLst>
          </p:cNvPr>
          <p:cNvCxnSpPr/>
          <p:nvPr/>
        </p:nvCxnSpPr>
        <p:spPr>
          <a:xfrm>
            <a:off x="6134100" y="2720340"/>
            <a:ext cx="0" cy="3429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4740E61-C50C-0A42-8EF0-925D0BF0C2CE}"/>
              </a:ext>
            </a:extLst>
          </p:cNvPr>
          <p:cNvCxnSpPr>
            <a:cxnSpLocks/>
          </p:cNvCxnSpPr>
          <p:nvPr/>
        </p:nvCxnSpPr>
        <p:spPr>
          <a:xfrm flipH="1">
            <a:off x="3657600" y="4434840"/>
            <a:ext cx="493776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2E33CFD-F93F-D24C-BDB2-FC02E487B421}"/>
              </a:ext>
            </a:extLst>
          </p:cNvPr>
          <p:cNvCxnSpPr/>
          <p:nvPr/>
        </p:nvCxnSpPr>
        <p:spPr>
          <a:xfrm>
            <a:off x="7656820" y="4434840"/>
            <a:ext cx="0" cy="1737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443C2F0-AB16-CB47-B135-423E9968739C}"/>
              </a:ext>
            </a:extLst>
          </p:cNvPr>
          <p:cNvCxnSpPr/>
          <p:nvPr/>
        </p:nvCxnSpPr>
        <p:spPr>
          <a:xfrm>
            <a:off x="4843353" y="2720340"/>
            <a:ext cx="0" cy="1737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9A0B265-86B0-DF41-B88F-5051E5DEEFA4}"/>
              </a:ext>
            </a:extLst>
          </p:cNvPr>
          <p:cNvCxnSpPr/>
          <p:nvPr/>
        </p:nvCxnSpPr>
        <p:spPr>
          <a:xfrm>
            <a:off x="5127823" y="4411980"/>
            <a:ext cx="0" cy="1737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6865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34A529E9-2644-D94E-9E06-6AA7CE4863E3}"/>
              </a:ext>
            </a:extLst>
          </p:cNvPr>
          <p:cNvSpPr/>
          <p:nvPr/>
        </p:nvSpPr>
        <p:spPr>
          <a:xfrm>
            <a:off x="6264939" y="2810414"/>
            <a:ext cx="2256101" cy="32596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21DC0FD-BA07-4C4F-B2CA-4066CC99656E}"/>
              </a:ext>
            </a:extLst>
          </p:cNvPr>
          <p:cNvSpPr/>
          <p:nvPr/>
        </p:nvSpPr>
        <p:spPr>
          <a:xfrm>
            <a:off x="3711066" y="2932960"/>
            <a:ext cx="2384934" cy="28422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5D9B44B-0E66-1147-98B7-2764AB973E44}"/>
              </a:ext>
            </a:extLst>
          </p:cNvPr>
          <p:cNvSpPr/>
          <p:nvPr/>
        </p:nvSpPr>
        <p:spPr>
          <a:xfrm>
            <a:off x="6255981" y="4922357"/>
            <a:ext cx="2265061" cy="11392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5AF3EE9-E766-1D49-9A96-69005C52CEF4}"/>
              </a:ext>
            </a:extLst>
          </p:cNvPr>
          <p:cNvSpPr/>
          <p:nvPr/>
        </p:nvSpPr>
        <p:spPr>
          <a:xfrm>
            <a:off x="3923142" y="4504256"/>
            <a:ext cx="1840909" cy="12709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D9B37C9-5990-D246-8FFA-E78953FFA0A1}"/>
              </a:ext>
            </a:extLst>
          </p:cNvPr>
          <p:cNvSpPr/>
          <p:nvPr/>
        </p:nvSpPr>
        <p:spPr>
          <a:xfrm>
            <a:off x="6466050" y="2810414"/>
            <a:ext cx="1425412" cy="1278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15DA49D-8095-A941-A080-297F5D7B1B5C}"/>
              </a:ext>
            </a:extLst>
          </p:cNvPr>
          <p:cNvSpPr/>
          <p:nvPr/>
        </p:nvSpPr>
        <p:spPr>
          <a:xfrm>
            <a:off x="3711066" y="2932960"/>
            <a:ext cx="2384934" cy="15018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6AE62D6-4D32-834E-A90D-C1991459A26B}"/>
              </a:ext>
            </a:extLst>
          </p:cNvPr>
          <p:cNvSpPr/>
          <p:nvPr/>
        </p:nvSpPr>
        <p:spPr>
          <a:xfrm>
            <a:off x="6255981" y="4922357"/>
            <a:ext cx="1204681" cy="10050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41D8150-FC19-6A4D-9401-731A4D98C579}"/>
              </a:ext>
            </a:extLst>
          </p:cNvPr>
          <p:cNvSpPr/>
          <p:nvPr/>
        </p:nvSpPr>
        <p:spPr>
          <a:xfrm>
            <a:off x="3923142" y="4490549"/>
            <a:ext cx="992491" cy="11621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E79252A-1743-9448-A690-E616B2D728DD}"/>
              </a:ext>
            </a:extLst>
          </p:cNvPr>
          <p:cNvSpPr/>
          <p:nvPr/>
        </p:nvSpPr>
        <p:spPr>
          <a:xfrm>
            <a:off x="6459402" y="3360492"/>
            <a:ext cx="789060" cy="7287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B689DBF-37EB-FC42-BC93-E40F212E59D9}"/>
              </a:ext>
            </a:extLst>
          </p:cNvPr>
          <p:cNvSpPr/>
          <p:nvPr/>
        </p:nvSpPr>
        <p:spPr>
          <a:xfrm>
            <a:off x="3711066" y="2932960"/>
            <a:ext cx="1014385" cy="9947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7CACAC0-B9A9-C947-A1EA-CBD45E29993E}"/>
              </a:ext>
            </a:extLst>
          </p:cNvPr>
          <p:cNvSpPr/>
          <p:nvPr/>
        </p:nvSpPr>
        <p:spPr>
          <a:xfrm>
            <a:off x="7952593" y="5064667"/>
            <a:ext cx="568452" cy="9969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B1F9D12-1F30-DB4A-9080-E45784B972CE}"/>
              </a:ext>
            </a:extLst>
          </p:cNvPr>
          <p:cNvSpPr/>
          <p:nvPr/>
        </p:nvSpPr>
        <p:spPr>
          <a:xfrm>
            <a:off x="7528317" y="2793511"/>
            <a:ext cx="365030" cy="9921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590F9E2-4B69-804D-9CEF-F5B9A12668A5}"/>
              </a:ext>
            </a:extLst>
          </p:cNvPr>
          <p:cNvSpPr/>
          <p:nvPr/>
        </p:nvSpPr>
        <p:spPr>
          <a:xfrm>
            <a:off x="5407671" y="4743475"/>
            <a:ext cx="356267" cy="10317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8BDF829-675E-6040-94DB-5230283F31EB}"/>
              </a:ext>
            </a:extLst>
          </p:cNvPr>
          <p:cNvSpPr/>
          <p:nvPr/>
        </p:nvSpPr>
        <p:spPr>
          <a:xfrm>
            <a:off x="4983637" y="3200965"/>
            <a:ext cx="1160031" cy="12088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498C41-8969-BE41-95FD-59CB15ABE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986" y="1205309"/>
            <a:ext cx="10876027" cy="1470848"/>
          </a:xfrm>
        </p:spPr>
        <p:txBody>
          <a:bodyPr/>
          <a:lstStyle/>
          <a:p>
            <a:r>
              <a:rPr lang="en-US" dirty="0"/>
              <a:t>Variation on previous approaches that stores the volume covered at each level of the tree.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A09C8-57EE-2746-A91D-41BB80F0914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845BD-800D-4748-AA85-2F60E97312E7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Bounding Volume Hierarchy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4CA7C7B-9A7B-6540-8DEF-FAEB18467A6D}"/>
              </a:ext>
            </a:extLst>
          </p:cNvPr>
          <p:cNvGrpSpPr>
            <a:grpSpLocks noChangeAspect="1"/>
          </p:cNvGrpSpPr>
          <p:nvPr/>
        </p:nvGrpSpPr>
        <p:grpSpPr>
          <a:xfrm>
            <a:off x="3491847" y="2790846"/>
            <a:ext cx="5029200" cy="3270788"/>
            <a:chOff x="4524605" y="2727960"/>
            <a:chExt cx="3186915" cy="207264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4C57226-5D03-5342-BAF7-F9DB2553D1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63520" y="335834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CBFB389-C903-ED4B-B671-826973DBFA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298" y="389867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C354939-08D2-BC4E-8192-69D07E8406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1076" y="290807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F73FE64-24F0-BA45-B867-C3789B70B7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69854" y="353845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4DEF61E-9A90-9E42-B8CD-CDDD64E43F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76188" y="434895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E10F629-7BBC-3642-8B0E-84ED9B275E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8133" y="407878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DC8B831-3B83-F449-8117-8CF848FAF9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16911" y="27279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094E3DF-8AB3-AF47-B36A-AD5FE32CC2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20080" y="416884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34272FB-68E9-9F48-A85B-573EACB078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44966" y="317823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54DFD53-3623-5C45-BC34-1AA3AC695D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41799" y="362851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F586C2C-25FB-994E-B48D-793F099D4C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85689" y="47091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329814-0985-004F-A211-972F682BDD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10577" y="344840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F50CB4A-28C8-6F47-B7D7-CF10C5DA39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73021" y="398873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A35B5BE-419A-5E41-8A9F-7D9A68ED18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8632" y="45290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FF2574C-71F5-5E49-9D1D-4A5D68422F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79355" y="461911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E47BE54-907C-CD42-9364-909F452221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66687" y="281801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92B153F-DFEC-3742-A692-C7054B47DF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04243" y="299812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C5DD20B-716D-F646-B54C-6D67D3FD7B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97909" y="380862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BAF84D5-F4D9-924E-AB09-D7C15CDA91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5465" y="443900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A1C983E-3EA2-5F4F-9CFA-51A512AED7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07410" y="371856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6961CC4-F2B4-B141-B1C9-CBAFC88F9B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51300" y="425889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8028CB8-F357-AE45-9B4E-CDBF139E11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13744" y="308818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5FF2CD0-A105-D24D-8A49-202BFC93B0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82522" y="326829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79820012-F449-D942-92DA-7DD619497AF0}"/>
                    </a:ext>
                  </a:extLst>
                </p:cNvPr>
                <p:cNvSpPr txBox="1"/>
                <p:nvPr/>
              </p:nvSpPr>
              <p:spPr>
                <a:xfrm>
                  <a:off x="4524605" y="2840091"/>
                  <a:ext cx="2012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1427326-CE8B-814C-96FE-1AF4C33F30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4605" y="2840091"/>
                  <a:ext cx="201209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914625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36030A7-E6D2-4E4E-A0DD-540B629D392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Building Data Structure: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Search</a:t>
                </a:r>
              </a:p>
              <a:p>
                <a:pPr lvl="1"/>
                <a:r>
                  <a:rPr lang="en-US" dirty="0"/>
                  <a:t>Average case: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b="0" dirty="0"/>
              </a:p>
              <a:p>
                <a:pPr lvl="2"/>
                <a:r>
                  <a:rPr lang="en-US" dirty="0"/>
                  <a:t>where k is the size of the leaf nodes</a:t>
                </a:r>
              </a:p>
              <a:p>
                <a:pPr lvl="1"/>
                <a:r>
                  <a:rPr lang="en-US" dirty="0"/>
                  <a:t>Worst Case: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Space: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36030A7-E6D2-4E4E-A0DD-540B629D39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C089D-3ECE-4240-BA8F-131F0B1064E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9E5F6B-9D1A-BE41-B804-F4B1031342DB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Bounding Volume Hierarchy</a:t>
            </a:r>
          </a:p>
        </p:txBody>
      </p:sp>
    </p:spTree>
    <p:extLst>
      <p:ext uri="{BB962C8B-B14F-4D97-AF65-F5344CB8AC3E}">
        <p14:creationId xmlns:p14="http://schemas.microsoft.com/office/powerpoint/2010/main" val="39402857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AAFDAF-23B2-654E-AEE8-AB025C8A3F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5F3E2-EFA0-7A42-91A1-C7D95A10B76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C6992-417E-1B4B-9A9C-3C3185B95CBA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19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6030A7-E6D2-4E4E-A0DD-540B629D39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Grids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F9DE0-91D6-6445-BBB0-8D942013478B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8C0B4F45-CDB7-FC43-9EF6-2435B9CDF34A}"/>
              </a:ext>
            </a:extLst>
          </p:cNvPr>
          <p:cNvGrpSpPr/>
          <p:nvPr/>
        </p:nvGrpSpPr>
        <p:grpSpPr>
          <a:xfrm>
            <a:off x="3491847" y="1905000"/>
            <a:ext cx="5103513" cy="3429000"/>
            <a:chOff x="3491847" y="1905000"/>
            <a:chExt cx="5103513" cy="3429000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422E91E3-2266-BB4F-B531-1639039CFCB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91847" y="1975506"/>
              <a:ext cx="5029200" cy="3270788"/>
              <a:chOff x="4524605" y="2727960"/>
              <a:chExt cx="3186915" cy="2072640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19B7D692-8CA6-D142-95F0-BCB6F0C9262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63520" y="335834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8CA63720-AA4D-5746-863B-51499A55D4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2298" y="389867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2271AB5A-9204-6746-B16D-BB3A5FF0EE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1076" y="290807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A9450279-A17B-FE42-B64A-3C65727C50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69854" y="353845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81DC594D-9E40-6542-B155-7881D5C6BD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76188" y="434895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34A20831-233F-FD47-A672-998AB7A600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48133" y="407878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9A6A73AD-AC68-794A-8CFE-614C5242EB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16911" y="272796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3BF32126-0BDA-D244-B827-AA4ADD2C09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20080" y="416884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51863841-6C08-5942-983D-94E4D87E9E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44966" y="317823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B26F35A4-1E5D-B049-98A2-E367F1EA22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41799" y="362851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9B048903-0EB3-0444-91BE-6C8FF3717D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5689" y="470916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F91C7D16-2F41-A54A-A3B4-71EDF735FB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10577" y="344840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DA11436E-2A67-154B-8D42-93F7D7979C2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73021" y="398873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200A25B4-AC3E-B549-9517-9EB8624A07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38632" y="452906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8A315999-3E45-D04D-96E4-7778E22B4C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9355" y="461911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CBC20B31-8CAA-9D41-8F13-900A5ADDA9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66687" y="281801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5A00B03B-4957-B24F-8ABB-165436C81B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04243" y="299812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B2A3552D-1251-F842-8FBB-A0EC9881F2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97909" y="380862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3485D9F8-FD66-2948-9399-7302EABAEA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35465" y="443900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D08CD0EC-CAA9-7C45-BBFC-932D7BDFC9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07410" y="371856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C0C997B0-192E-034E-BC8F-461ED992F3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51300" y="425889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D36EBB15-57FE-BF4A-A885-21E8C1CEC5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13744" y="308818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692F9686-D46D-1649-8E27-E049232722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82522" y="326829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9EE3F74C-3610-7747-8845-7657EA2FBC12}"/>
                      </a:ext>
                    </a:extLst>
                  </p:cNvPr>
                  <p:cNvSpPr txBox="1"/>
                  <p:nvPr/>
                </p:nvSpPr>
                <p:spPr>
                  <a:xfrm>
                    <a:off x="4524605" y="2840091"/>
                    <a:ext cx="20120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9EE3F74C-3610-7747-8845-7657EA2FBC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24605" y="2840091"/>
                    <a:ext cx="201209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40EB936-332E-414E-B7E1-E3190096CE41}"/>
                </a:ext>
              </a:extLst>
            </p:cNvPr>
            <p:cNvSpPr/>
            <p:nvPr/>
          </p:nvSpPr>
          <p:spPr>
            <a:xfrm>
              <a:off x="3657600" y="1905000"/>
              <a:ext cx="4937760" cy="3429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FF224B8-631F-724E-8321-446B634679B6}"/>
                </a:ext>
              </a:extLst>
            </p:cNvPr>
            <p:cNvCxnSpPr/>
            <p:nvPr/>
          </p:nvCxnSpPr>
          <p:spPr>
            <a:xfrm>
              <a:off x="7372350" y="1905000"/>
              <a:ext cx="0" cy="342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54EF76B-0F47-B84E-9D3B-9C1A8A5723B0}"/>
                </a:ext>
              </a:extLst>
            </p:cNvPr>
            <p:cNvCxnSpPr/>
            <p:nvPr/>
          </p:nvCxnSpPr>
          <p:spPr>
            <a:xfrm>
              <a:off x="6134100" y="1905000"/>
              <a:ext cx="0" cy="342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5E44C26-89D8-4A4D-9DC7-B417089C4B1F}"/>
                </a:ext>
              </a:extLst>
            </p:cNvPr>
            <p:cNvCxnSpPr/>
            <p:nvPr/>
          </p:nvCxnSpPr>
          <p:spPr>
            <a:xfrm>
              <a:off x="4895850" y="1905000"/>
              <a:ext cx="0" cy="342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565321C-FC5E-084B-A24B-989C425F1B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7600" y="2762250"/>
              <a:ext cx="49377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F141332-0D9F-484E-AC6A-EAC834FA03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7600" y="3619500"/>
              <a:ext cx="49377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4AF4036-3901-C44D-BBEE-EACFE9093E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7600" y="4476750"/>
              <a:ext cx="49377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7248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6390D-AE63-1447-9109-2CD2132099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Construction</a:t>
            </a:r>
          </a:p>
          <a:p>
            <a:pPr lvl="1"/>
            <a:r>
              <a:rPr lang="en-US" dirty="0"/>
              <a:t>Find extrema</a:t>
            </a:r>
          </a:p>
          <a:p>
            <a:pPr lvl="1"/>
            <a:r>
              <a:rPr lang="en-US" dirty="0"/>
              <a:t>Divide space by predetermined number of size of interval</a:t>
            </a:r>
          </a:p>
          <a:p>
            <a:pPr lvl="1"/>
            <a:r>
              <a:rPr lang="en-US" dirty="0"/>
              <a:t>Place points into grid cells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67E500-FC40-164E-8F56-CBFFCC2A837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B4820D-6AEA-434B-8C6B-F759BE036039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Grid Algorithms</a:t>
            </a:r>
          </a:p>
        </p:txBody>
      </p:sp>
    </p:spTree>
    <p:extLst>
      <p:ext uri="{BB962C8B-B14F-4D97-AF65-F5344CB8AC3E}">
        <p14:creationId xmlns:p14="http://schemas.microsoft.com/office/powerpoint/2010/main" val="511376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326390D-AE63-1447-9109-2CD21320999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7" y="1205309"/>
                <a:ext cx="5742814" cy="482496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Search</a:t>
                </a:r>
              </a:p>
              <a:p>
                <a:pPr lvl="1"/>
                <a:r>
                  <a:rPr lang="en-US" dirty="0"/>
                  <a:t>Given a search location</a:t>
                </a:r>
              </a:p>
              <a:p>
                <a:pPr lvl="1"/>
                <a:r>
                  <a:rPr lang="en-US" dirty="0"/>
                  <a:t>Identify closest grid cell</a:t>
                </a:r>
              </a:p>
              <a:p>
                <a:pPr lvl="1"/>
                <a:r>
                  <a:rPr lang="en-US" dirty="0"/>
                  <a:t>Find closest point inside of cell with distance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Perform the same search with neighboring cells in all directions until cell distance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326390D-AE63-1447-9109-2CD2132099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7" y="1205309"/>
                <a:ext cx="5742814" cy="4824960"/>
              </a:xfrm>
              <a:blipFill>
                <a:blip r:embed="rId2"/>
                <a:stretch>
                  <a:fillRect l="-2870" r="-3091" b="-1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67E500-FC40-164E-8F56-CBFFCC2A837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B4820D-6AEA-434B-8C6B-F759BE036039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Grid Algorithms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8E4F2C1-B38C-224E-9E22-66F0C0EB9D54}"/>
              </a:ext>
            </a:extLst>
          </p:cNvPr>
          <p:cNvGrpSpPr/>
          <p:nvPr/>
        </p:nvGrpSpPr>
        <p:grpSpPr>
          <a:xfrm>
            <a:off x="6858000" y="1903289"/>
            <a:ext cx="5103513" cy="3429000"/>
            <a:chOff x="3491847" y="1905000"/>
            <a:chExt cx="5103513" cy="34290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A21BBE7-D471-7548-A3BA-06FCE6BF8FB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91847" y="1975506"/>
              <a:ext cx="5029200" cy="3270788"/>
              <a:chOff x="4524605" y="2727960"/>
              <a:chExt cx="3186915" cy="2072640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05BA9F0-9697-3143-A10D-63F6A67C80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63520" y="335834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5195F2E-8884-A645-ABE8-3AE019A49A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2298" y="389867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19120DD-46E4-4542-B56D-0C89000CB5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1076" y="290807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6E081BF-83EA-D443-8142-D64555ECB9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69854" y="353845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1BA1226-E3F2-9440-BF37-E5D5418A78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76188" y="434895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CE67A60-D189-9C48-BAF2-DB4F5826C0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48133" y="407878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2C99A93-6858-CA44-B073-79FC265D07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16911" y="272796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DC6ACC9B-8CB1-604B-AD8F-0C0AC67684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20080" y="416884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F15D94C-1FE6-B148-AE50-9001474913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44966" y="317823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DF57C4D0-E758-9846-A3F1-A5B9E908D5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41799" y="362851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6E8784D7-37D8-5E4F-B090-144BEE36B5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5689" y="470916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6E99D3C-A31C-4845-ACDD-56A1B59715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10577" y="344840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47D8413-A11B-C347-A658-4FAD50977D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73021" y="398873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A83DF9F-856B-1B4C-B1AE-BB2DB96186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38632" y="452906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7B8A214-5A94-CA45-B7F8-8B406BBA43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9355" y="461911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6BBE540-0A1B-E145-9DD3-E6A5008362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66687" y="281801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38EFF877-7169-6449-A754-7E6E6EDDE0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04243" y="299812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529D478E-0A40-D548-91A4-6931234B52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97909" y="380862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3095BD2B-369C-E049-ABFB-C500E5B9FD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35465" y="443900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5B9EF7C5-4FDF-FD44-B9C8-F13A395B9B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07410" y="371856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6AE0915-1ACC-AB4E-9B3B-8850BE55BE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51300" y="425889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EB2A9227-B838-8445-8E12-C66DB90596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13744" y="308818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6FA293C0-05DD-1049-9C05-EAA2E4C483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82522" y="326829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4543A02F-CF3C-034E-9246-00EBA754AB33}"/>
                      </a:ext>
                    </a:extLst>
                  </p:cNvPr>
                  <p:cNvSpPr txBox="1"/>
                  <p:nvPr/>
                </p:nvSpPr>
                <p:spPr>
                  <a:xfrm>
                    <a:off x="4524605" y="2840091"/>
                    <a:ext cx="20120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4543A02F-CF3C-034E-9246-00EBA754AB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24605" y="2840091"/>
                    <a:ext cx="201209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CF6C294-DFA8-3047-8946-AC1D59AC23B3}"/>
                </a:ext>
              </a:extLst>
            </p:cNvPr>
            <p:cNvSpPr/>
            <p:nvPr/>
          </p:nvSpPr>
          <p:spPr>
            <a:xfrm>
              <a:off x="3657600" y="1905000"/>
              <a:ext cx="4937760" cy="3429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654FABC-7C49-9046-8DD5-F114470FA234}"/>
                </a:ext>
              </a:extLst>
            </p:cNvPr>
            <p:cNvCxnSpPr/>
            <p:nvPr/>
          </p:nvCxnSpPr>
          <p:spPr>
            <a:xfrm>
              <a:off x="7372350" y="1905000"/>
              <a:ext cx="0" cy="342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046DF2B-3CB0-714F-8FA8-1AEEDBF80E4E}"/>
                </a:ext>
              </a:extLst>
            </p:cNvPr>
            <p:cNvCxnSpPr/>
            <p:nvPr/>
          </p:nvCxnSpPr>
          <p:spPr>
            <a:xfrm>
              <a:off x="6134100" y="1905000"/>
              <a:ext cx="0" cy="342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1BF7E0D-2DCC-0B4D-996C-46C41D5D6F66}"/>
                </a:ext>
              </a:extLst>
            </p:cNvPr>
            <p:cNvCxnSpPr/>
            <p:nvPr/>
          </p:nvCxnSpPr>
          <p:spPr>
            <a:xfrm>
              <a:off x="4895850" y="1905000"/>
              <a:ext cx="0" cy="342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C555C92-DDA3-174E-83B5-255F084DA0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7600" y="2762250"/>
              <a:ext cx="49377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164763E-6A53-3949-9C34-F56CCF2671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7600" y="3619500"/>
              <a:ext cx="49377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29D5A12-7D9A-CC47-AA89-DFB5479C98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7600" y="4476750"/>
              <a:ext cx="49377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DE9E1C35-D2D0-8C45-BAF8-6663326C3189}"/>
              </a:ext>
            </a:extLst>
          </p:cNvPr>
          <p:cNvSpPr>
            <a:spLocks noChangeAspect="1"/>
          </p:cNvSpPr>
          <p:nvPr/>
        </p:nvSpPr>
        <p:spPr>
          <a:xfrm>
            <a:off x="11482102" y="3110706"/>
            <a:ext cx="288599" cy="2885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23FD97C-3349-6542-A77F-804F6D5D51DF}"/>
                  </a:ext>
                </a:extLst>
              </p:cNvPr>
              <p:cNvSpPr txBox="1"/>
              <p:nvPr/>
            </p:nvSpPr>
            <p:spPr>
              <a:xfrm>
                <a:off x="11625696" y="2810442"/>
                <a:ext cx="257926" cy="437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23FD97C-3349-6542-A77F-804F6D5D5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5696" y="2810442"/>
                <a:ext cx="257926" cy="4371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351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EBD64582-EE1A-6E4F-8A18-88026FEE65FB}"/>
              </a:ext>
            </a:extLst>
          </p:cNvPr>
          <p:cNvSpPr/>
          <p:nvPr/>
        </p:nvSpPr>
        <p:spPr>
          <a:xfrm>
            <a:off x="10763726" y="3650615"/>
            <a:ext cx="1188720" cy="8229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D452C2B-B22C-D245-B24C-8ADF7FDEB634}"/>
              </a:ext>
            </a:extLst>
          </p:cNvPr>
          <p:cNvSpPr/>
          <p:nvPr/>
        </p:nvSpPr>
        <p:spPr>
          <a:xfrm>
            <a:off x="9521790" y="3650615"/>
            <a:ext cx="1188720" cy="8229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C107169-A21B-4045-A03B-F243AA5DEE12}"/>
              </a:ext>
            </a:extLst>
          </p:cNvPr>
          <p:cNvSpPr/>
          <p:nvPr/>
        </p:nvSpPr>
        <p:spPr>
          <a:xfrm>
            <a:off x="9522438" y="2793365"/>
            <a:ext cx="1188720" cy="8229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94C5F8B-022B-884F-B397-76EC83552741}"/>
              </a:ext>
            </a:extLst>
          </p:cNvPr>
          <p:cNvSpPr/>
          <p:nvPr/>
        </p:nvSpPr>
        <p:spPr>
          <a:xfrm>
            <a:off x="9522596" y="1936847"/>
            <a:ext cx="1188720" cy="8229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999A7BB-B313-404C-AD9B-55E2F81AB853}"/>
              </a:ext>
            </a:extLst>
          </p:cNvPr>
          <p:cNvSpPr/>
          <p:nvPr/>
        </p:nvSpPr>
        <p:spPr>
          <a:xfrm>
            <a:off x="10777690" y="1917282"/>
            <a:ext cx="1188720" cy="8229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3BEB05B-DEE6-304D-95EA-64729D20F7D0}"/>
              </a:ext>
            </a:extLst>
          </p:cNvPr>
          <p:cNvSpPr/>
          <p:nvPr/>
        </p:nvSpPr>
        <p:spPr>
          <a:xfrm>
            <a:off x="8288701" y="3635301"/>
            <a:ext cx="1188720" cy="8229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38FDE21-6BB4-2F49-AF13-AD8D78DE09C4}"/>
              </a:ext>
            </a:extLst>
          </p:cNvPr>
          <p:cNvSpPr/>
          <p:nvPr/>
        </p:nvSpPr>
        <p:spPr>
          <a:xfrm>
            <a:off x="8289349" y="2778051"/>
            <a:ext cx="1188720" cy="8229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EAF5D4F-571A-AF43-9938-74B5AA8CFD17}"/>
              </a:ext>
            </a:extLst>
          </p:cNvPr>
          <p:cNvSpPr/>
          <p:nvPr/>
        </p:nvSpPr>
        <p:spPr>
          <a:xfrm>
            <a:off x="8289507" y="1921533"/>
            <a:ext cx="1188720" cy="8229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E8544F5-64C9-8644-9724-9700FF88CFE0}"/>
              </a:ext>
            </a:extLst>
          </p:cNvPr>
          <p:cNvSpPr/>
          <p:nvPr/>
        </p:nvSpPr>
        <p:spPr>
          <a:xfrm>
            <a:off x="10745244" y="4529336"/>
            <a:ext cx="1188720" cy="8229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3A7E1DC-4978-7443-80E0-F4AB29E5BB32}"/>
              </a:ext>
            </a:extLst>
          </p:cNvPr>
          <p:cNvSpPr/>
          <p:nvPr/>
        </p:nvSpPr>
        <p:spPr>
          <a:xfrm>
            <a:off x="9503308" y="4529336"/>
            <a:ext cx="1188720" cy="8229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A2176DA-CE3F-274D-8AC3-20029C1F877B}"/>
              </a:ext>
            </a:extLst>
          </p:cNvPr>
          <p:cNvSpPr/>
          <p:nvPr/>
        </p:nvSpPr>
        <p:spPr>
          <a:xfrm>
            <a:off x="8270219" y="4514022"/>
            <a:ext cx="1188720" cy="8229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5B5CE9-5EE9-7C40-826A-925368B5776C}"/>
              </a:ext>
            </a:extLst>
          </p:cNvPr>
          <p:cNvSpPr/>
          <p:nvPr/>
        </p:nvSpPr>
        <p:spPr>
          <a:xfrm>
            <a:off x="10744200" y="2810441"/>
            <a:ext cx="1188720" cy="822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326390D-AE63-1447-9109-2CD21320999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7" y="1205309"/>
                <a:ext cx="5742814" cy="482496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Searching for the closest point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CP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Search ring while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𝑅𝑖𝑛𝑔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𝐶𝑃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Search Cell 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𝐶𝑒𝑙𝑙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𝐶𝑃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For every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 the cell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𝐶𝑃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326390D-AE63-1447-9109-2CD2132099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7" y="1205309"/>
                <a:ext cx="5742814" cy="4824960"/>
              </a:xfrm>
              <a:blipFill>
                <a:blip r:embed="rId2"/>
                <a:stretch>
                  <a:fillRect l="-2870" b="-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67E500-FC40-164E-8F56-CBFFCC2A837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B4820D-6AEA-434B-8C6B-F759BE036039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Grid Algorithms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8E4F2C1-B38C-224E-9E22-66F0C0EB9D54}"/>
              </a:ext>
            </a:extLst>
          </p:cNvPr>
          <p:cNvGrpSpPr/>
          <p:nvPr/>
        </p:nvGrpSpPr>
        <p:grpSpPr>
          <a:xfrm>
            <a:off x="6858000" y="1903289"/>
            <a:ext cx="5103513" cy="3429000"/>
            <a:chOff x="3491847" y="1905000"/>
            <a:chExt cx="5103513" cy="34290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A21BBE7-D471-7548-A3BA-06FCE6BF8FB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91847" y="1975506"/>
              <a:ext cx="5029200" cy="3270788"/>
              <a:chOff x="4524605" y="2727960"/>
              <a:chExt cx="3186915" cy="2072640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05BA9F0-9697-3143-A10D-63F6A67C80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63520" y="335834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5195F2E-8884-A645-ABE8-3AE019A49A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2298" y="389867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19120DD-46E4-4542-B56D-0C89000CB5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1076" y="290807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6E081BF-83EA-D443-8142-D64555ECB9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69854" y="353845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1BA1226-E3F2-9440-BF37-E5D5418A78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76188" y="434895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CE67A60-D189-9C48-BAF2-DB4F5826C0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48133" y="407878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2C99A93-6858-CA44-B073-79FC265D07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16911" y="272796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DC6ACC9B-8CB1-604B-AD8F-0C0AC67684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20080" y="416884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F15D94C-1FE6-B148-AE50-9001474913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44966" y="317823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DF57C4D0-E758-9846-A3F1-A5B9E908D5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41799" y="362851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6E8784D7-37D8-5E4F-B090-144BEE36B5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5689" y="470916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6E99D3C-A31C-4845-ACDD-56A1B59715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10577" y="344840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47D8413-A11B-C347-A658-4FAD50977D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73021" y="398873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A83DF9F-856B-1B4C-B1AE-BB2DB96186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38632" y="452906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7B8A214-5A94-CA45-B7F8-8B406BBA43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9355" y="461911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6BBE540-0A1B-E145-9DD3-E6A5008362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66687" y="281801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38EFF877-7169-6449-A754-7E6E6EDDE0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04243" y="299812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529D478E-0A40-D548-91A4-6931234B52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97909" y="380862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3095BD2B-369C-E049-ABFB-C500E5B9FD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35465" y="443900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5B9EF7C5-4FDF-FD44-B9C8-F13A395B9B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07410" y="371856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6AE0915-1ACC-AB4E-9B3B-8850BE55BE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51300" y="425889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EB2A9227-B838-8445-8E12-C66DB90596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13744" y="308818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6FA293C0-05DD-1049-9C05-EAA2E4C483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82522" y="326829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4543A02F-CF3C-034E-9246-00EBA754AB33}"/>
                      </a:ext>
                    </a:extLst>
                  </p:cNvPr>
                  <p:cNvSpPr txBox="1"/>
                  <p:nvPr/>
                </p:nvSpPr>
                <p:spPr>
                  <a:xfrm>
                    <a:off x="4524605" y="2840091"/>
                    <a:ext cx="20120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4543A02F-CF3C-034E-9246-00EBA754AB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24605" y="2840091"/>
                    <a:ext cx="201209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CF6C294-DFA8-3047-8946-AC1D59AC23B3}"/>
                </a:ext>
              </a:extLst>
            </p:cNvPr>
            <p:cNvSpPr/>
            <p:nvPr/>
          </p:nvSpPr>
          <p:spPr>
            <a:xfrm>
              <a:off x="3657600" y="1905000"/>
              <a:ext cx="4937760" cy="3429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654FABC-7C49-9046-8DD5-F114470FA234}"/>
                </a:ext>
              </a:extLst>
            </p:cNvPr>
            <p:cNvCxnSpPr/>
            <p:nvPr/>
          </p:nvCxnSpPr>
          <p:spPr>
            <a:xfrm>
              <a:off x="7372350" y="1905000"/>
              <a:ext cx="0" cy="342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046DF2B-3CB0-714F-8FA8-1AEEDBF80E4E}"/>
                </a:ext>
              </a:extLst>
            </p:cNvPr>
            <p:cNvCxnSpPr/>
            <p:nvPr/>
          </p:nvCxnSpPr>
          <p:spPr>
            <a:xfrm>
              <a:off x="6134100" y="1905000"/>
              <a:ext cx="0" cy="342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1BF7E0D-2DCC-0B4D-996C-46C41D5D6F66}"/>
                </a:ext>
              </a:extLst>
            </p:cNvPr>
            <p:cNvCxnSpPr/>
            <p:nvPr/>
          </p:nvCxnSpPr>
          <p:spPr>
            <a:xfrm>
              <a:off x="4895850" y="1905000"/>
              <a:ext cx="0" cy="342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C555C92-DDA3-174E-83B5-255F084DA0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7600" y="2762250"/>
              <a:ext cx="49377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164763E-6A53-3949-9C34-F56CCF2671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7600" y="3619500"/>
              <a:ext cx="49377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29D5A12-7D9A-CC47-AA89-DFB5479C98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7600" y="4476750"/>
              <a:ext cx="49377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89552BA5-78D4-C84F-9595-63F0EEC65738}"/>
              </a:ext>
            </a:extLst>
          </p:cNvPr>
          <p:cNvSpPr>
            <a:spLocks noChangeAspect="1"/>
          </p:cNvSpPr>
          <p:nvPr/>
        </p:nvSpPr>
        <p:spPr>
          <a:xfrm>
            <a:off x="11482102" y="3110706"/>
            <a:ext cx="288599" cy="2885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DC0CB88-A248-E845-B256-FD91B24CAE04}"/>
                  </a:ext>
                </a:extLst>
              </p:cNvPr>
              <p:cNvSpPr txBox="1"/>
              <p:nvPr/>
            </p:nvSpPr>
            <p:spPr>
              <a:xfrm>
                <a:off x="11625696" y="2810442"/>
                <a:ext cx="257926" cy="437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DC0CB88-A248-E845-B256-FD91B24CA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5696" y="2810442"/>
                <a:ext cx="257926" cy="4371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2383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DCDC04-4B82-9244-98AC-F5E8181E78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Point-Point Distance?</a:t>
            </a:r>
          </a:p>
          <a:p>
            <a:endParaRPr lang="en-US" dirty="0"/>
          </a:p>
          <a:p>
            <a:r>
              <a:rPr lang="en-US" dirty="0"/>
              <a:t>Point-cell distance?</a:t>
            </a:r>
          </a:p>
          <a:p>
            <a:endParaRPr lang="en-US" dirty="0"/>
          </a:p>
          <a:p>
            <a:r>
              <a:rPr lang="en-US" dirty="0"/>
              <a:t>Point-ring distance?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55A4E-A211-7644-8981-A0A580CB01E8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BA335A-BC13-2D42-BBBC-CC7E72842D5D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Finding Distance</a:t>
            </a:r>
          </a:p>
        </p:txBody>
      </p:sp>
    </p:spTree>
    <p:extLst>
      <p:ext uri="{BB962C8B-B14F-4D97-AF65-F5344CB8AC3E}">
        <p14:creationId xmlns:p14="http://schemas.microsoft.com/office/powerpoint/2010/main" val="1655658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36030A7-E6D2-4E4E-A0DD-540B629D392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Construction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Search</a:t>
                </a:r>
              </a:p>
              <a:p>
                <a:pPr lvl="1"/>
                <a:r>
                  <a:rPr lang="en-US" dirty="0"/>
                  <a:t>Best Case: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Worst Case: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Average case: 2D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, generally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Space</a:t>
                </a:r>
              </a:p>
              <a:p>
                <a:pPr lvl="1"/>
                <a:r>
                  <a:rPr lang="en-US" dirty="0"/>
                  <a:t>In 2D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generally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36030A7-E6D2-4E4E-A0DD-540B629D39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84" t="-1050" b="-1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C089D-3ECE-4240-BA8F-131F0B1064E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9E5F6B-9D1A-BE41-B804-F4B1031342DB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Grids</a:t>
            </a:r>
          </a:p>
        </p:txBody>
      </p:sp>
    </p:spTree>
    <p:extLst>
      <p:ext uri="{BB962C8B-B14F-4D97-AF65-F5344CB8AC3E}">
        <p14:creationId xmlns:p14="http://schemas.microsoft.com/office/powerpoint/2010/main" val="277745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7/02/1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4276</TotalTime>
  <Words>850</Words>
  <Application>Microsoft Macintosh PowerPoint</Application>
  <PresentationFormat>Widescreen</PresentationFormat>
  <Paragraphs>202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Cambria Math</vt:lpstr>
      <vt:lpstr>Gill Sans MT</vt:lpstr>
      <vt:lpstr>17/02/15</vt:lpstr>
      <vt:lpstr>COT 4521: Introduction to Computational Geometry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Valentina</dc:creator>
  <cp:lastModifiedBy>Rosen, Paul</cp:lastModifiedBy>
  <cp:revision>278</cp:revision>
  <dcterms:created xsi:type="dcterms:W3CDTF">2013-08-12T17:41:37Z</dcterms:created>
  <dcterms:modified xsi:type="dcterms:W3CDTF">2018-11-06T13:27:11Z</dcterms:modified>
</cp:coreProperties>
</file>