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4"/>
  </p:notesMasterIdLst>
  <p:sldIdLst>
    <p:sldId id="362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441" r:id="rId12"/>
    <p:sldId id="442" r:id="rId13"/>
    <p:sldId id="443" r:id="rId14"/>
    <p:sldId id="391" r:id="rId15"/>
    <p:sldId id="392" r:id="rId16"/>
    <p:sldId id="389" r:id="rId17"/>
    <p:sldId id="390" r:id="rId18"/>
    <p:sldId id="377" r:id="rId19"/>
    <p:sldId id="393" r:id="rId20"/>
    <p:sldId id="359" r:id="rId21"/>
    <p:sldId id="360" r:id="rId22"/>
    <p:sldId id="361" r:id="rId23"/>
    <p:sldId id="374" r:id="rId24"/>
    <p:sldId id="378" r:id="rId25"/>
    <p:sldId id="291" r:id="rId26"/>
    <p:sldId id="379" r:id="rId27"/>
    <p:sldId id="381" r:id="rId28"/>
    <p:sldId id="382" r:id="rId29"/>
    <p:sldId id="383" r:id="rId30"/>
    <p:sldId id="373" r:id="rId31"/>
    <p:sldId id="405" r:id="rId32"/>
    <p:sldId id="394" r:id="rId33"/>
    <p:sldId id="395" r:id="rId34"/>
    <p:sldId id="396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29" r:id="rId54"/>
    <p:sldId id="430" r:id="rId55"/>
    <p:sldId id="432" r:id="rId56"/>
    <p:sldId id="433" r:id="rId57"/>
    <p:sldId id="434" r:id="rId58"/>
    <p:sldId id="436" r:id="rId59"/>
    <p:sldId id="437" r:id="rId60"/>
    <p:sldId id="439" r:id="rId61"/>
    <p:sldId id="440" r:id="rId62"/>
    <p:sldId id="447" r:id="rId63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/>
    <p:restoredTop sz="94721"/>
  </p:normalViewPr>
  <p:slideViewPr>
    <p:cSldViewPr>
      <p:cViewPr varScale="1">
        <p:scale>
          <a:sx n="95" d="100"/>
          <a:sy n="95" d="100"/>
        </p:scale>
        <p:origin x="408" y="200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30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829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2241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86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185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3850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5216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406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7762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242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5635413" cy="487680"/>
          </a:xfrm>
          <a:prstGeom prst="rect">
            <a:avLst/>
          </a:prstGeom>
          <a:ln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7366377" y="0"/>
            <a:ext cx="5635413" cy="487680"/>
          </a:xfrm>
          <a:prstGeom prst="rect">
            <a:avLst/>
          </a:prstGeom>
          <a:ln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264227"/>
            <a:ext cx="5635413" cy="487680"/>
          </a:xfrm>
          <a:prstGeom prst="rect">
            <a:avLst/>
          </a:prstGeom>
          <a:ln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7366377" y="9264227"/>
            <a:ext cx="5635413" cy="487680"/>
          </a:xfrm>
          <a:prstGeom prst="rect">
            <a:avLst/>
          </a:prstGeom>
          <a:ln/>
        </p:spPr>
        <p:txBody>
          <a:bodyPr lIns="130046" tIns="65023" rIns="130046" bIns="65023"/>
          <a:lstStyle/>
          <a:p>
            <a:fld id="{AAAD1B72-969B-394B-B734-E7D7D2C07830}" type="slidenum">
              <a:rPr lang="en-US"/>
              <a:pPr/>
              <a:t>24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480" y="4632960"/>
            <a:ext cx="10403840" cy="4389120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6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767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175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769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207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170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222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2792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265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366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111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3506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13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192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8246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830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625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876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3286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91831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8827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4065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168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57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75891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17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4929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8265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2196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911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4880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59002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1957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8033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369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303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939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9992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5655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7066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11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36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679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816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94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6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4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5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7" tIns="77342" rIns="154677" bIns="77342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8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8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1" dirty="0" smtClean="0">
                <a:latin typeface="Gill Sans MT" panose="020B0502020104020203" pitchFamily="34" charset="0"/>
              </a:defRPr>
            </a:lvl1pPr>
            <a:lvl2pPr marL="773182" indent="0" algn="ctr">
              <a:buNone/>
              <a:defRPr/>
            </a:lvl2pPr>
            <a:lvl3pPr marL="1546368" indent="0" algn="ctr">
              <a:buNone/>
              <a:defRPr/>
            </a:lvl3pPr>
            <a:lvl4pPr marL="2319553" indent="0" algn="ctr">
              <a:buNone/>
              <a:defRPr/>
            </a:lvl4pPr>
            <a:lvl5pPr marL="3092733" indent="0" algn="ctr">
              <a:buNone/>
              <a:defRPr/>
            </a:lvl5pPr>
            <a:lvl6pPr marL="3865916" indent="0" algn="ctr">
              <a:buNone/>
              <a:defRPr/>
            </a:lvl6pPr>
            <a:lvl7pPr marL="4639103" indent="0" algn="ctr">
              <a:buNone/>
              <a:defRPr/>
            </a:lvl7pPr>
            <a:lvl8pPr marL="5412280" indent="0" algn="ctr">
              <a:buNone/>
              <a:defRPr/>
            </a:lvl8pPr>
            <a:lvl9pPr marL="6185465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7399162"/>
          </a:xfrm>
        </p:spPr>
        <p:txBody>
          <a:bodyPr anchor="ctr"/>
          <a:lstStyle>
            <a:lvl1pPr marL="0" indent="0" algn="ctr" defTabSz="45717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2532" y="1177220"/>
            <a:ext cx="7315199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932" y="1177220"/>
            <a:ext cx="54864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43787"/>
            <a:ext cx="7316665" cy="2832594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/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5911513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2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arc.nasa.gov/personnel/jbm/home/projects/osa98/osa98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persci.mit.edu/_media/gallery/checkershadow_double_full.jp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cap="small" dirty="0"/>
              <a:t>PERCEPTION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600" dirty="0"/>
              <a:t>slides credits Chris Johnson (U of Utah), </a:t>
            </a:r>
            <a:r>
              <a:rPr lang="en-US" sz="2600" dirty="0" err="1"/>
              <a:t>Hanspeter</a:t>
            </a:r>
            <a:r>
              <a:rPr lang="en-US" sz="2600" dirty="0"/>
              <a:t> </a:t>
            </a:r>
            <a:r>
              <a:rPr lang="en-US" sz="2600" dirty="0" err="1"/>
              <a:t>Pfister</a:t>
            </a:r>
            <a:r>
              <a:rPr lang="en-US" sz="2600" dirty="0"/>
              <a:t> (Harvard), </a:t>
            </a:r>
            <a:r>
              <a:rPr lang="en-US" sz="2600" spc="-85" dirty="0">
                <a:latin typeface="Gill Sans MT"/>
                <a:cs typeface="Gill Sans MT"/>
              </a:rPr>
              <a:t>B</a:t>
            </a:r>
            <a:r>
              <a:rPr lang="en-US" sz="2600" spc="-15" dirty="0">
                <a:latin typeface="Gill Sans MT"/>
                <a:cs typeface="Gill Sans MT"/>
              </a:rPr>
              <a:t>a</a:t>
            </a:r>
            <a:r>
              <a:rPr lang="en-US" sz="2600" spc="-25" dirty="0">
                <a:latin typeface="Gill Sans MT"/>
                <a:cs typeface="Gill Sans MT"/>
              </a:rPr>
              <a:t>n</a:t>
            </a:r>
            <a:r>
              <a:rPr lang="en-US" sz="2600" spc="-15" dirty="0">
                <a:latin typeface="Gill Sans MT"/>
                <a:cs typeface="Gill Sans MT"/>
              </a:rPr>
              <a:t>g</a:t>
            </a:r>
            <a:r>
              <a:rPr lang="en-US" sz="2600" spc="-245" dirty="0">
                <a:latin typeface="Gill Sans MT"/>
                <a:cs typeface="Gill Sans MT"/>
              </a:rPr>
              <a:t> </a:t>
            </a:r>
            <a:r>
              <a:rPr lang="en-US" sz="2600" spc="-220" dirty="0">
                <a:latin typeface="Gill Sans MT"/>
                <a:cs typeface="Gill Sans MT"/>
              </a:rPr>
              <a:t>W</a:t>
            </a:r>
            <a:r>
              <a:rPr lang="en-US" sz="2600" spc="-30" dirty="0">
                <a:latin typeface="Gill Sans MT"/>
                <a:cs typeface="Gill Sans MT"/>
              </a:rPr>
              <a:t>on</a:t>
            </a:r>
            <a:r>
              <a:rPr lang="en-US" sz="2600" spc="-15" dirty="0">
                <a:latin typeface="Gill Sans MT"/>
                <a:cs typeface="Gill Sans MT"/>
              </a:rPr>
              <a:t>g</a:t>
            </a:r>
            <a:r>
              <a:rPr lang="en-US" sz="2600" spc="-110" dirty="0">
                <a:latin typeface="Gill Sans MT"/>
                <a:cs typeface="Gill Sans MT"/>
              </a:rPr>
              <a:t> (</a:t>
            </a:r>
            <a:r>
              <a:rPr lang="en-US" sz="2600" spc="-70" dirty="0">
                <a:latin typeface="Gill Sans MT"/>
                <a:cs typeface="Gill Sans MT"/>
              </a:rPr>
              <a:t>Broa</a:t>
            </a:r>
            <a:r>
              <a:rPr lang="en-US" sz="2600" spc="-15" dirty="0">
                <a:latin typeface="Gill Sans MT"/>
                <a:cs typeface="Gill Sans MT"/>
              </a:rPr>
              <a:t>d</a:t>
            </a:r>
            <a:r>
              <a:rPr lang="en-US" sz="2600" spc="-5" dirty="0">
                <a:latin typeface="Gill Sans MT"/>
                <a:cs typeface="Gill Sans MT"/>
              </a:rPr>
              <a:t> </a:t>
            </a:r>
            <a:r>
              <a:rPr lang="en-US" sz="2600" spc="-65" dirty="0">
                <a:latin typeface="Gill Sans MT"/>
                <a:cs typeface="Gill Sans MT"/>
              </a:rPr>
              <a:t>In</a:t>
            </a:r>
            <a:r>
              <a:rPr lang="en-US" sz="2600" spc="-80" dirty="0">
                <a:latin typeface="Gill Sans MT"/>
                <a:cs typeface="Gill Sans MT"/>
              </a:rPr>
              <a:t>stit</a:t>
            </a:r>
            <a:r>
              <a:rPr lang="en-US" sz="2600" spc="-25" dirty="0">
                <a:latin typeface="Gill Sans MT"/>
                <a:cs typeface="Gill Sans MT"/>
              </a:rPr>
              <a:t>u</a:t>
            </a:r>
            <a:r>
              <a:rPr lang="en-US" sz="2600" spc="-80" dirty="0">
                <a:latin typeface="Gill Sans MT"/>
                <a:cs typeface="Gill Sans MT"/>
              </a:rPr>
              <a:t>t</a:t>
            </a:r>
            <a:r>
              <a:rPr lang="en-US" sz="2600" dirty="0">
                <a:latin typeface="Gill Sans MT"/>
                <a:cs typeface="Gill Sans MT"/>
              </a:rPr>
              <a:t>e), </a:t>
            </a:r>
            <a:r>
              <a:rPr lang="en-US" sz="2600" dirty="0" err="1"/>
              <a:t>Miriah</a:t>
            </a:r>
            <a:r>
              <a:rPr lang="en-US" sz="2600" dirty="0"/>
              <a:t> Meyer (U of Utah)</a:t>
            </a:r>
          </a:p>
        </p:txBody>
      </p:sp>
    </p:spTree>
    <p:extLst>
      <p:ext uri="{BB962C8B-B14F-4D97-AF65-F5344CB8AC3E}">
        <p14:creationId xmlns:p14="http://schemas.microsoft.com/office/powerpoint/2010/main" val="18928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saccadic eye movements</a:t>
            </a:r>
          </a:p>
          <a:p>
            <a:pPr lvl="1"/>
            <a:r>
              <a:rPr lang="en-US" dirty="0"/>
              <a:t>rapid involuntary eye movements</a:t>
            </a:r>
          </a:p>
          <a:p>
            <a:pPr lvl="1"/>
            <a:r>
              <a:rPr lang="en-US" dirty="0"/>
              <a:t>moving: 20-100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fixations: 200-600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http://vision.arc.nasa.gov/personnel/jbm/home/projects/osa98/osa98.html</a:t>
            </a:r>
            <a:endParaRPr lang="en-US" dirty="0"/>
          </a:p>
        </p:txBody>
      </p:sp>
      <p:sp>
        <p:nvSpPr>
          <p:cNvPr id="2" name="object 2"/>
          <p:cNvSpPr/>
          <p:nvPr/>
        </p:nvSpPr>
        <p:spPr>
          <a:xfrm>
            <a:off x="10702132" y="2924176"/>
            <a:ext cx="5207000" cy="3905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32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Blind Spot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visionaryeyecare.files.wordpress.com/2008/08/blindspottestbwjpeg.jp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31" y="2819400"/>
            <a:ext cx="944628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97731" y="2704422"/>
            <a:ext cx="3733800" cy="4801955"/>
            <a:chOff x="2497931" y="2473076"/>
            <a:chExt cx="3733800" cy="4801955"/>
          </a:xfrm>
        </p:grpSpPr>
        <p:sp>
          <p:nvSpPr>
            <p:cNvPr id="4" name="object 3"/>
            <p:cNvSpPr/>
            <p:nvPr/>
          </p:nvSpPr>
          <p:spPr>
            <a:xfrm>
              <a:off x="2497931" y="2473076"/>
              <a:ext cx="3733800" cy="4801955"/>
            </a:xfrm>
            <a:prstGeom prst="rect">
              <a:avLst/>
            </a:prstGeom>
            <a:blipFill>
              <a:blip r:embed="rId3" cstate="print"/>
              <a:srcRect/>
              <a:stretch>
                <a:fillRect r="-230622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Rectangle 2"/>
            <p:cNvSpPr/>
            <p:nvPr/>
          </p:nvSpPr>
          <p:spPr>
            <a:xfrm>
              <a:off x="5698331" y="3276600"/>
              <a:ext cx="533400" cy="281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70131" y="7315200"/>
            <a:ext cx="6105646" cy="1323439"/>
            <a:chOff x="8670131" y="7391400"/>
            <a:chExt cx="6105646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8670131" y="7391400"/>
              <a:ext cx="610564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MT" panose="020B0502020104020203" pitchFamily="34" charset="0"/>
                </a:rPr>
                <a:t>Close </a:t>
              </a:r>
              <a:r>
                <a:rPr lang="en-US" sz="2800" b="1" dirty="0">
                  <a:latin typeface="Gill Sans MT" panose="020B0502020104020203" pitchFamily="34" charset="0"/>
                </a:rPr>
                <a:t>left</a:t>
              </a:r>
              <a:r>
                <a:rPr lang="en-US" sz="2400" dirty="0">
                  <a:latin typeface="Gill Sans MT" panose="020B0502020104020203" pitchFamily="34" charset="0"/>
                </a:rPr>
                <a:t> eye</a:t>
              </a:r>
            </a:p>
            <a:p>
              <a:r>
                <a:rPr lang="en-US" sz="2400" dirty="0">
                  <a:latin typeface="Gill Sans MT" panose="020B0502020104020203" pitchFamily="34" charset="0"/>
                </a:rPr>
                <a:t>Stair at </a:t>
              </a:r>
              <a:r>
                <a:rPr lang="en-US" sz="2800" b="1" dirty="0">
                  <a:latin typeface="Gill Sans MT" panose="020B0502020104020203" pitchFamily="34" charset="0"/>
                </a:rPr>
                <a:t>+</a:t>
              </a:r>
              <a:endParaRPr lang="en-US" sz="2400" b="1" dirty="0">
                <a:latin typeface="Gill Sans MT" panose="020B0502020104020203" pitchFamily="34" charset="0"/>
              </a:endParaRPr>
            </a:p>
            <a:p>
              <a:r>
                <a:rPr lang="en-US" sz="2400" dirty="0">
                  <a:latin typeface="Gill Sans MT" panose="020B0502020104020203" pitchFamily="34" charset="0"/>
                </a:rPr>
                <a:t>Move forward and backward until     disappears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036673" y="838200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89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Blind Spot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visionaryeyecare.files.wordpress.com/2008/08/blindspotgreenyellowjpeg1.jpg?w=500&amp;h=3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31" y="3581400"/>
            <a:ext cx="436021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visionaryeyecare.files.wordpress.com/2008/08/blindspotgreenyellowlinejpe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03" y="3581400"/>
            <a:ext cx="436567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isionaryeyecare.files.wordpress.com/2008/08/blindspotreddotsjpeg.jpg?w=500&amp;h=3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931" y="3581400"/>
            <a:ext cx="433658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5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  <a:p>
            <a:pPr lvl="1"/>
            <a:r>
              <a:rPr lang="en-US" dirty="0"/>
              <a:t>Our vision at any given moment is relatively limited. Our brain “fills in the missing pieces” using a variety of evolved tools.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Be careful placing too much data on the screen. Crisp and clear will result in the best interpretation.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1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edge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3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870531" y="2514600"/>
            <a:ext cx="4605809" cy="2743200"/>
          </a:xfrm>
          <a:prstGeom prst="rect">
            <a:avLst/>
          </a:prstGeom>
          <a:blipFill>
            <a:blip r:embed="rId3" cstate="print"/>
            <a:srcRect/>
            <a:stretch>
              <a:fillRect r="-13666" b="-9907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8731" y="2209800"/>
            <a:ext cx="5744996" cy="613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32808" y="3886200"/>
            <a:ext cx="423481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spc="-25" dirty="0">
                <a:latin typeface="Gill Sans MT"/>
                <a:cs typeface="Gill Sans MT"/>
              </a:rPr>
              <a:t>100M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110" dirty="0">
                <a:latin typeface="Gill Sans MT"/>
                <a:cs typeface="Gill Sans MT"/>
              </a:rPr>
              <a:t>r</a:t>
            </a:r>
            <a:r>
              <a:rPr sz="3800" spc="-20" dirty="0">
                <a:latin typeface="Gill Sans MT"/>
                <a:cs typeface="Gill Sans MT"/>
              </a:rPr>
              <a:t>ods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and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cones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5245" y="7644080"/>
            <a:ext cx="332994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spc="-25" dirty="0">
                <a:latin typeface="Gill Sans MT"/>
                <a:cs typeface="Gill Sans MT"/>
              </a:rPr>
              <a:t>1M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spc="-20" dirty="0">
                <a:latin typeface="Gill Sans MT"/>
                <a:cs typeface="Gill Sans MT"/>
              </a:rPr>
              <a:t>gang</a:t>
            </a:r>
            <a:r>
              <a:rPr sz="3800" spc="-5" dirty="0">
                <a:latin typeface="Gill Sans MT"/>
                <a:cs typeface="Gill Sans MT"/>
              </a:rPr>
              <a:t>li</a:t>
            </a:r>
            <a:r>
              <a:rPr sz="3800" spc="-25" dirty="0">
                <a:latin typeface="Gill Sans MT"/>
                <a:cs typeface="Gill Sans MT"/>
              </a:rPr>
              <a:t>o</a:t>
            </a:r>
            <a:r>
              <a:rPr sz="3800" dirty="0">
                <a:latin typeface="Gill Sans MT"/>
                <a:cs typeface="Gill Sans MT"/>
              </a:rPr>
              <a:t>n</a:t>
            </a:r>
            <a:r>
              <a:rPr sz="3800" spc="-5" dirty="0">
                <a:latin typeface="Gill Sans MT"/>
                <a:cs typeface="Gill Sans MT"/>
              </a:rPr>
              <a:t> </a:t>
            </a:r>
            <a:r>
              <a:rPr sz="3800" dirty="0">
                <a:latin typeface="Gill Sans MT"/>
                <a:cs typeface="Gill Sans MT"/>
              </a:rPr>
              <a:t>ce</a:t>
            </a:r>
            <a:r>
              <a:rPr sz="3800" spc="-5" dirty="0">
                <a:latin typeface="Gill Sans MT"/>
                <a:cs typeface="Gill Sans MT"/>
              </a:rPr>
              <a:t>ll</a:t>
            </a:r>
            <a:r>
              <a:rPr sz="3800" spc="-15" dirty="0">
                <a:latin typeface="Gill Sans MT"/>
                <a:cs typeface="Gill Sans MT"/>
              </a:rPr>
              <a:t>s</a:t>
            </a:r>
            <a:endParaRPr sz="3800" dirty="0">
              <a:latin typeface="Gill Sans MT"/>
              <a:cs typeface="Gill Sans M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4931" y="5181600"/>
            <a:ext cx="1764207" cy="1930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278493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92971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07449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21927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36405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50883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365361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3699331" y="7391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9839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94317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408795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232731" y="16002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75" dirty="0"/>
              <a:t>recept</a:t>
            </a:r>
            <a:r>
              <a:rPr lang="en-US" spc="-30" dirty="0"/>
              <a:t>i</a:t>
            </a:r>
            <a:r>
              <a:rPr lang="en-US" spc="445" dirty="0"/>
              <a:t>v</a:t>
            </a:r>
            <a:r>
              <a:rPr lang="en-US" spc="-45" dirty="0"/>
              <a:t>e</a:t>
            </a:r>
            <a:r>
              <a:rPr lang="en-US" spc="-515" dirty="0"/>
              <a:t> </a:t>
            </a:r>
            <a:r>
              <a:rPr lang="en-US" spc="85" dirty="0"/>
              <a:t>f</a:t>
            </a:r>
            <a:r>
              <a:rPr lang="en-US" spc="30" dirty="0"/>
              <a:t>i</a:t>
            </a:r>
            <a:r>
              <a:rPr lang="en-US" dirty="0"/>
              <a:t>eld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Bea</a:t>
            </a:r>
            <a:r>
              <a:rPr lang="en-US" spc="-155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Connors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 err="1">
                <a:latin typeface="Gill Sans MT"/>
                <a:cs typeface="Gill Sans MT"/>
              </a:rPr>
              <a:t>Parad</a:t>
            </a:r>
            <a:r>
              <a:rPr lang="en-US" dirty="0" err="1">
                <a:latin typeface="Gill Sans MT"/>
                <a:cs typeface="Gill Sans MT"/>
              </a:rPr>
              <a:t>i</a:t>
            </a:r>
            <a:r>
              <a:rPr lang="en-US" spc="-10" dirty="0" err="1">
                <a:latin typeface="Gill Sans MT"/>
                <a:cs typeface="Gill Sans MT"/>
              </a:rPr>
              <a:t>s</a:t>
            </a:r>
            <a:r>
              <a:rPr lang="en-US" spc="-55" dirty="0" err="1">
                <a:latin typeface="Gill Sans MT"/>
                <a:cs typeface="Gill Sans MT"/>
              </a:rPr>
              <a:t>o</a:t>
            </a:r>
            <a:r>
              <a:rPr lang="en-US" spc="105" dirty="0" err="1">
                <a:latin typeface="Gill Sans MT"/>
                <a:cs typeface="Gill Sans MT"/>
              </a:rPr>
              <a:t>,</a:t>
            </a:r>
            <a:r>
              <a:rPr lang="en-US" spc="-10" dirty="0" err="1">
                <a:latin typeface="Gill Sans MT"/>
                <a:cs typeface="Gill Sans MT"/>
              </a:rPr>
              <a:t>“N</a:t>
            </a:r>
            <a:r>
              <a:rPr lang="en-US" dirty="0" err="1">
                <a:latin typeface="Gill Sans MT"/>
                <a:cs typeface="Gill Sans MT"/>
              </a:rPr>
              <a:t>eu</a:t>
            </a:r>
            <a:r>
              <a:rPr lang="en-US" spc="-35" dirty="0" err="1">
                <a:latin typeface="Gill Sans MT"/>
                <a:cs typeface="Gill Sans MT"/>
              </a:rPr>
              <a:t>r</a:t>
            </a:r>
            <a:r>
              <a:rPr lang="en-US" spc="-10" dirty="0" err="1">
                <a:latin typeface="Gill Sans MT"/>
                <a:cs typeface="Gill Sans MT"/>
              </a:rPr>
              <a:t>os</a:t>
            </a:r>
            <a:r>
              <a:rPr lang="en-US" dirty="0" err="1">
                <a:latin typeface="Gill Sans MT"/>
                <a:cs typeface="Gill Sans MT"/>
              </a:rPr>
              <a:t>ci</a:t>
            </a:r>
            <a:r>
              <a:rPr lang="en-US" spc="-10" dirty="0" err="1">
                <a:latin typeface="Gill Sans MT"/>
                <a:cs typeface="Gill Sans MT"/>
              </a:rPr>
              <a:t>ence</a:t>
            </a:r>
            <a:r>
              <a:rPr lang="en-US" spc="-10" dirty="0">
                <a:latin typeface="Gill Sans MT"/>
                <a:cs typeface="Gill Sans MT"/>
              </a:rPr>
              <a:t>”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537531" y="1828800"/>
            <a:ext cx="195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light hits rods and cones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37531" y="793646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single neuron fires</a:t>
            </a:r>
          </a:p>
        </p:txBody>
      </p:sp>
    </p:spTree>
    <p:extLst>
      <p:ext uri="{BB962C8B-B14F-4D97-AF65-F5344CB8AC3E}">
        <p14:creationId xmlns:p14="http://schemas.microsoft.com/office/powerpoint/2010/main" val="68916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6032" y="1358900"/>
            <a:ext cx="9721791" cy="702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2086" y="440583"/>
            <a:ext cx="28448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0"/>
              </a:lnSpc>
            </a:pPr>
            <a:r>
              <a:rPr sz="2000" b="1" spc="-55" dirty="0">
                <a:latin typeface="Gill Sans MT"/>
                <a:cs typeface="Gill Sans MT"/>
              </a:rPr>
              <a:t>lo</a:t>
            </a:r>
            <a:r>
              <a:rPr sz="2000" b="1" spc="-65" dirty="0">
                <a:latin typeface="Gill Sans MT"/>
                <a:cs typeface="Gill Sans MT"/>
              </a:rPr>
              <a:t>w</a:t>
            </a:r>
            <a:r>
              <a:rPr sz="2000" b="1" spc="-5" dirty="0">
                <a:latin typeface="Gill Sans MT"/>
                <a:cs typeface="Gill Sans MT"/>
              </a:rPr>
              <a:t> </a:t>
            </a:r>
            <a:r>
              <a:rPr sz="2000" b="1" spc="-110" dirty="0">
                <a:latin typeface="Gill Sans MT"/>
                <a:cs typeface="Gill Sans MT"/>
              </a:rPr>
              <a:t>a</a:t>
            </a:r>
            <a:r>
              <a:rPr sz="2000" b="1" spc="-80" dirty="0">
                <a:latin typeface="Gill Sans MT"/>
                <a:cs typeface="Gill Sans MT"/>
              </a:rPr>
              <a:t>c</a:t>
            </a:r>
            <a:r>
              <a:rPr sz="2000" b="1" spc="-85" dirty="0">
                <a:latin typeface="Gill Sans MT"/>
                <a:cs typeface="Gill Sans MT"/>
              </a:rPr>
              <a:t>t</a:t>
            </a:r>
            <a:r>
              <a:rPr sz="2000" b="1" spc="-65" dirty="0">
                <a:latin typeface="Gill Sans MT"/>
                <a:cs typeface="Gill Sans MT"/>
              </a:rPr>
              <a:t>ivit</a:t>
            </a:r>
            <a:r>
              <a:rPr sz="2000" b="1" spc="-75" dirty="0">
                <a:latin typeface="Gill Sans MT"/>
                <a:cs typeface="Gill Sans MT"/>
              </a:rPr>
              <a:t>y</a:t>
            </a:r>
            <a:endParaRPr sz="2000" dirty="0">
              <a:latin typeface="Gill Sans MT"/>
              <a:cs typeface="Gill Sans MT"/>
            </a:endParaRPr>
          </a:p>
          <a:p>
            <a:pPr marL="12700">
              <a:lnSpc>
                <a:spcPts val="2360"/>
              </a:lnSpc>
            </a:pPr>
            <a:r>
              <a:rPr sz="2000" spc="-30" dirty="0">
                <a:latin typeface="Gill Sans MT"/>
                <a:cs typeface="Gill Sans MT"/>
              </a:rPr>
              <a:t>cen</a:t>
            </a:r>
            <a:r>
              <a:rPr sz="2000" spc="-70" dirty="0">
                <a:latin typeface="Gill Sans MT"/>
                <a:cs typeface="Gill Sans MT"/>
              </a:rPr>
              <a:t>ter</a:t>
            </a:r>
            <a:r>
              <a:rPr sz="2000" spc="-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a</a:t>
            </a:r>
            <a:r>
              <a:rPr sz="2000" spc="-20" dirty="0">
                <a:latin typeface="Gill Sans MT"/>
                <a:cs typeface="Gill Sans MT"/>
              </a:rPr>
              <a:t>n</a:t>
            </a:r>
            <a:r>
              <a:rPr sz="2000" spc="-1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 </a:t>
            </a:r>
            <a:r>
              <a:rPr sz="2000" spc="-45" dirty="0">
                <a:latin typeface="Gill Sans MT"/>
                <a:cs typeface="Gill Sans MT"/>
              </a:rPr>
              <a:t>su</a:t>
            </a:r>
            <a:r>
              <a:rPr sz="2000" spc="-85" dirty="0">
                <a:latin typeface="Gill Sans MT"/>
                <a:cs typeface="Gill Sans MT"/>
              </a:rPr>
              <a:t>r</a:t>
            </a:r>
            <a:r>
              <a:rPr sz="2000" spc="-60" dirty="0">
                <a:latin typeface="Gill Sans MT"/>
                <a:cs typeface="Gill Sans MT"/>
              </a:rPr>
              <a:t>rou</a:t>
            </a:r>
            <a:r>
              <a:rPr sz="2000" spc="-20" dirty="0">
                <a:latin typeface="Gill Sans MT"/>
                <a:cs typeface="Gill Sans MT"/>
              </a:rPr>
              <a:t>n</a:t>
            </a:r>
            <a:r>
              <a:rPr sz="2000" spc="-15" dirty="0">
                <a:latin typeface="Gill Sans MT"/>
                <a:cs typeface="Gill Sans MT"/>
              </a:rPr>
              <a:t>d</a:t>
            </a:r>
            <a:r>
              <a:rPr sz="2000" spc="-70" dirty="0">
                <a:latin typeface="Gill Sans MT"/>
                <a:cs typeface="Gill Sans MT"/>
              </a:rPr>
              <a:t>s</a:t>
            </a:r>
            <a:r>
              <a:rPr sz="2000" spc="-5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ca</a:t>
            </a:r>
            <a:r>
              <a:rPr sz="2000" spc="-20" dirty="0">
                <a:latin typeface="Gill Sans MT"/>
                <a:cs typeface="Gill Sans MT"/>
              </a:rPr>
              <a:t>n</a:t>
            </a:r>
            <a:r>
              <a:rPr sz="2000" spc="-40" dirty="0">
                <a:latin typeface="Gill Sans MT"/>
                <a:cs typeface="Gill Sans MT"/>
              </a:rPr>
              <a:t>cel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5833" y="440583"/>
            <a:ext cx="222885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2360"/>
              </a:lnSpc>
            </a:pPr>
            <a:r>
              <a:rPr sz="2000" b="1" spc="-110" dirty="0">
                <a:solidFill>
                  <a:srgbClr val="FF2600"/>
                </a:solidFill>
                <a:latin typeface="Gill Sans MT"/>
                <a:cs typeface="Gill Sans MT"/>
              </a:rPr>
              <a:t>a</a:t>
            </a:r>
            <a:r>
              <a:rPr sz="2000" b="1" spc="-80" dirty="0">
                <a:solidFill>
                  <a:srgbClr val="FF2600"/>
                </a:solidFill>
                <a:latin typeface="Gill Sans MT"/>
                <a:cs typeface="Gill Sans MT"/>
              </a:rPr>
              <a:t>c</a:t>
            </a:r>
            <a:r>
              <a:rPr sz="2000" b="1" spc="-85" dirty="0">
                <a:solidFill>
                  <a:srgbClr val="FF2600"/>
                </a:solidFill>
                <a:latin typeface="Gill Sans MT"/>
                <a:cs typeface="Gill Sans MT"/>
              </a:rPr>
              <a:t>t</a:t>
            </a:r>
            <a:r>
              <a:rPr sz="2000" b="1" spc="-65" dirty="0">
                <a:solidFill>
                  <a:srgbClr val="FF2600"/>
                </a:solidFill>
                <a:latin typeface="Gill Sans MT"/>
                <a:cs typeface="Gill Sans MT"/>
              </a:rPr>
              <a:t>ivit</a:t>
            </a:r>
            <a:r>
              <a:rPr sz="2000" b="1" spc="-75" dirty="0">
                <a:solidFill>
                  <a:srgbClr val="FF2600"/>
                </a:solidFill>
                <a:latin typeface="Gill Sans MT"/>
                <a:cs typeface="Gill Sans MT"/>
              </a:rPr>
              <a:t>y</a:t>
            </a:r>
            <a:r>
              <a:rPr sz="2000" b="1" spc="-5" dirty="0">
                <a:solidFill>
                  <a:srgbClr val="FF2600"/>
                </a:solidFill>
                <a:latin typeface="Gill Sans MT"/>
                <a:cs typeface="Gill Sans MT"/>
              </a:rPr>
              <a:t> </a:t>
            </a:r>
            <a:r>
              <a:rPr sz="2000" b="1" spc="-75" dirty="0">
                <a:solidFill>
                  <a:srgbClr val="FF2600"/>
                </a:solidFill>
                <a:latin typeface="Gill Sans MT"/>
                <a:cs typeface="Gill Sans MT"/>
              </a:rPr>
              <a:t>inc</a:t>
            </a:r>
            <a:r>
              <a:rPr sz="2000" b="1" spc="-110" dirty="0">
                <a:solidFill>
                  <a:srgbClr val="FF2600"/>
                </a:solidFill>
                <a:latin typeface="Gill Sans MT"/>
                <a:cs typeface="Gill Sans MT"/>
              </a:rPr>
              <a:t>r</a:t>
            </a:r>
            <a:r>
              <a:rPr sz="2000" b="1" spc="-80" dirty="0">
                <a:solidFill>
                  <a:srgbClr val="FF2600"/>
                </a:solidFill>
                <a:latin typeface="Gill Sans MT"/>
                <a:cs typeface="Gill Sans MT"/>
              </a:rPr>
              <a:t>e</a:t>
            </a:r>
            <a:r>
              <a:rPr sz="2000" b="1" spc="-110" dirty="0">
                <a:solidFill>
                  <a:srgbClr val="FF2600"/>
                </a:solidFill>
                <a:latin typeface="Gill Sans MT"/>
                <a:cs typeface="Gill Sans MT"/>
              </a:rPr>
              <a:t>a</a:t>
            </a:r>
            <a:r>
              <a:rPr sz="2000" b="1" spc="-55" dirty="0">
                <a:solidFill>
                  <a:srgbClr val="FF2600"/>
                </a:solidFill>
                <a:latin typeface="Gill Sans MT"/>
                <a:cs typeface="Gill Sans MT"/>
              </a:rPr>
              <a:t>s</a:t>
            </a:r>
            <a:r>
              <a:rPr sz="2000" b="1" spc="-80" dirty="0">
                <a:solidFill>
                  <a:srgbClr val="FF2600"/>
                </a:solidFill>
                <a:latin typeface="Gill Sans MT"/>
                <a:cs typeface="Gill Sans MT"/>
              </a:rPr>
              <a:t>ed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ts val="2360"/>
              </a:lnSpc>
            </a:pPr>
            <a:r>
              <a:rPr sz="2000" spc="-80" dirty="0">
                <a:solidFill>
                  <a:srgbClr val="FF2600"/>
                </a:solidFill>
                <a:latin typeface="Gill Sans MT"/>
                <a:cs typeface="Gill Sans MT"/>
              </a:rPr>
              <a:t>or</a:t>
            </a:r>
            <a:r>
              <a:rPr sz="2000" spc="-5" dirty="0">
                <a:solidFill>
                  <a:srgbClr val="FF2600"/>
                </a:solidFill>
                <a:latin typeface="Gill Sans MT"/>
                <a:cs typeface="Gill Sans MT"/>
              </a:rPr>
              <a:t> </a:t>
            </a:r>
            <a:r>
              <a:rPr sz="2000" spc="-15" dirty="0">
                <a:solidFill>
                  <a:srgbClr val="FF2600"/>
                </a:solidFill>
                <a:latin typeface="Gill Sans MT"/>
                <a:cs typeface="Gill Sans MT"/>
              </a:rPr>
              <a:t>d</a:t>
            </a:r>
            <a:r>
              <a:rPr sz="2000" spc="-40" dirty="0">
                <a:solidFill>
                  <a:srgbClr val="FF2600"/>
                </a:solidFill>
                <a:latin typeface="Gill Sans MT"/>
                <a:cs typeface="Gill Sans MT"/>
              </a:rPr>
              <a:t>ecrea</a:t>
            </a:r>
            <a:r>
              <a:rPr sz="2000" spc="-30" dirty="0">
                <a:solidFill>
                  <a:srgbClr val="FF2600"/>
                </a:solidFill>
                <a:latin typeface="Gill Sans MT"/>
                <a:cs typeface="Gill Sans MT"/>
              </a:rPr>
              <a:t>sed</a:t>
            </a:r>
            <a:r>
              <a:rPr sz="2000" spc="-5" dirty="0">
                <a:solidFill>
                  <a:srgbClr val="FF2600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FF2600"/>
                </a:solidFill>
                <a:latin typeface="Gill Sans MT"/>
                <a:cs typeface="Gill Sans MT"/>
              </a:rPr>
              <a:t>a</a:t>
            </a:r>
            <a:r>
              <a:rPr sz="2000" spc="-70" dirty="0">
                <a:solidFill>
                  <a:srgbClr val="FF2600"/>
                </a:solidFill>
                <a:latin typeface="Gill Sans MT"/>
                <a:cs typeface="Gill Sans MT"/>
              </a:rPr>
              <a:t>t</a:t>
            </a:r>
            <a:r>
              <a:rPr sz="2000" spc="-5" dirty="0">
                <a:solidFill>
                  <a:srgbClr val="FF2600"/>
                </a:solidFill>
                <a:latin typeface="Gill Sans MT"/>
                <a:cs typeface="Gill Sans MT"/>
              </a:rPr>
              <a:t> </a:t>
            </a:r>
            <a:r>
              <a:rPr sz="2000" spc="-10" dirty="0">
                <a:solidFill>
                  <a:srgbClr val="FF2600"/>
                </a:solidFill>
                <a:latin typeface="Gill Sans MT"/>
                <a:cs typeface="Gill Sans MT"/>
              </a:rPr>
              <a:t>edg</a:t>
            </a:r>
            <a:r>
              <a:rPr sz="2000" spc="-35" dirty="0">
                <a:solidFill>
                  <a:srgbClr val="FF2600"/>
                </a:solidFill>
                <a:latin typeface="Gill Sans MT"/>
                <a:cs typeface="Gill Sans MT"/>
              </a:rPr>
              <a:t>es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94665" y="1117600"/>
            <a:ext cx="383540" cy="1066800"/>
          </a:xfrm>
          <a:custGeom>
            <a:avLst/>
            <a:gdLst/>
            <a:ahLst/>
            <a:cxnLst/>
            <a:rect l="l" t="t" r="r" b="b"/>
            <a:pathLst>
              <a:path w="383539" h="1066800">
                <a:moveTo>
                  <a:pt x="383115" y="1066800"/>
                </a:moveTo>
                <a:lnTo>
                  <a:pt x="383115" y="105019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8209" y="2098532"/>
            <a:ext cx="158115" cy="186690"/>
          </a:xfrm>
          <a:custGeom>
            <a:avLst/>
            <a:gdLst/>
            <a:ahLst/>
            <a:cxnLst/>
            <a:rect l="l" t="t" r="r" b="b"/>
            <a:pathLst>
              <a:path w="158114" h="186689">
                <a:moveTo>
                  <a:pt x="0" y="57106"/>
                </a:moveTo>
                <a:lnTo>
                  <a:pt x="135912" y="186166"/>
                </a:lnTo>
                <a:lnTo>
                  <a:pt x="149692" y="67956"/>
                </a:lnTo>
                <a:lnTo>
                  <a:pt x="93083" y="67956"/>
                </a:lnTo>
                <a:lnTo>
                  <a:pt x="0" y="57106"/>
                </a:lnTo>
                <a:close/>
              </a:path>
              <a:path w="158114" h="186689">
                <a:moveTo>
                  <a:pt x="157613" y="0"/>
                </a:moveTo>
                <a:lnTo>
                  <a:pt x="93083" y="67956"/>
                </a:lnTo>
                <a:lnTo>
                  <a:pt x="149692" y="67956"/>
                </a:lnTo>
                <a:lnTo>
                  <a:pt x="157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1597" y="1134532"/>
            <a:ext cx="4347845" cy="1247140"/>
          </a:xfrm>
          <a:custGeom>
            <a:avLst/>
            <a:gdLst/>
            <a:ahLst/>
            <a:cxnLst/>
            <a:rect l="l" t="t" r="r" b="b"/>
            <a:pathLst>
              <a:path w="4347845" h="1247139">
                <a:moveTo>
                  <a:pt x="4347634" y="1246716"/>
                </a:moveTo>
                <a:lnTo>
                  <a:pt x="4332556" y="123401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77623" y="2283926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45972" y="0"/>
                </a:moveTo>
                <a:lnTo>
                  <a:pt x="63289" y="92099"/>
                </a:lnTo>
                <a:lnTo>
                  <a:pt x="0" y="161212"/>
                </a:lnTo>
                <a:lnTo>
                  <a:pt x="184199" y="126579"/>
                </a:lnTo>
                <a:lnTo>
                  <a:pt x="45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3331" y="1032932"/>
            <a:ext cx="1879600" cy="1374140"/>
          </a:xfrm>
          <a:custGeom>
            <a:avLst/>
            <a:gdLst/>
            <a:ahLst/>
            <a:cxnLst/>
            <a:rect l="l" t="t" r="r" b="b"/>
            <a:pathLst>
              <a:path w="1879600" h="1374139">
                <a:moveTo>
                  <a:pt x="0" y="1373717"/>
                </a:moveTo>
                <a:lnTo>
                  <a:pt x="16750" y="1361017"/>
                </a:lnTo>
                <a:lnTo>
                  <a:pt x="1879600" y="0"/>
                </a:lnTo>
              </a:path>
            </a:pathLst>
          </a:custGeom>
          <a:ln w="38100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7280" y="2303008"/>
            <a:ext cx="184785" cy="167005"/>
          </a:xfrm>
          <a:custGeom>
            <a:avLst/>
            <a:gdLst/>
            <a:ahLst/>
            <a:cxnLst/>
            <a:rect l="l" t="t" r="r" b="b"/>
            <a:pathLst>
              <a:path w="184784" h="167005">
                <a:moveTo>
                  <a:pt x="85680" y="0"/>
                </a:moveTo>
                <a:lnTo>
                  <a:pt x="0" y="166696"/>
                </a:lnTo>
                <a:lnTo>
                  <a:pt x="184765" y="135223"/>
                </a:lnTo>
                <a:lnTo>
                  <a:pt x="101417" y="92382"/>
                </a:lnTo>
                <a:lnTo>
                  <a:pt x="8568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7831" y="2578099"/>
            <a:ext cx="6311900" cy="6087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Hermann grid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1A1A18"/>
                </a:solidFill>
                <a:latin typeface="Arial"/>
                <a:cs typeface="Arial"/>
              </a:rPr>
              <a:t>Annie</a:t>
            </a:r>
            <a:r>
              <a:rPr lang="en-US" spc="-5" dirty="0">
                <a:solidFill>
                  <a:srgbClr val="1A1A18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1A1A18"/>
                </a:solidFill>
                <a:latin typeface="Arial"/>
                <a:cs typeface="Arial"/>
              </a:rPr>
              <a:t>Prud’homme</a:t>
            </a:r>
            <a:r>
              <a:rPr lang="en-US" spc="-10" dirty="0" err="1">
                <a:solidFill>
                  <a:srgbClr val="1A1A18"/>
                </a:solidFill>
                <a:latin typeface="Arial"/>
                <a:cs typeface="Arial"/>
              </a:rPr>
              <a:t>-G</a:t>
            </a:r>
            <a:r>
              <a:rPr lang="en-US" dirty="0" err="1">
                <a:solidFill>
                  <a:srgbClr val="1A1A18"/>
                </a:solidFill>
                <a:latin typeface="Arial"/>
                <a:cs typeface="Arial"/>
              </a:rPr>
              <a:t>énéreux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307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7533" y="0"/>
            <a:ext cx="13005197" cy="97536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4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consequences of </a:t>
            </a:r>
            <a:br>
              <a:rPr lang="en-US" dirty="0"/>
            </a:br>
            <a:r>
              <a:rPr lang="en-US" dirty="0"/>
              <a:t>edge extraction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3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eye construction</a:t>
            </a:r>
          </a:p>
          <a:p>
            <a:pPr lvl="1"/>
            <a:r>
              <a:rPr lang="en-US" dirty="0"/>
              <a:t>perceptual vulnerabilities</a:t>
            </a:r>
          </a:p>
          <a:p>
            <a:pPr lvl="1"/>
            <a:r>
              <a:rPr lang="en-US" dirty="0" err="1"/>
              <a:t>popout</a:t>
            </a:r>
            <a:endParaRPr lang="en-US" dirty="0"/>
          </a:p>
          <a:p>
            <a:pPr lvl="1"/>
            <a:r>
              <a:rPr lang="en-US" dirty="0"/>
              <a:t>gestalt principles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9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98331" y="1219200"/>
            <a:ext cx="5926203" cy="7315200"/>
            <a:chOff x="5698331" y="1019712"/>
            <a:chExt cx="5926203" cy="7315200"/>
          </a:xfrm>
        </p:grpSpPr>
        <p:sp>
          <p:nvSpPr>
            <p:cNvPr id="5" name="Rectangle 4"/>
            <p:cNvSpPr/>
            <p:nvPr/>
          </p:nvSpPr>
          <p:spPr>
            <a:xfrm>
              <a:off x="5698331" y="1019712"/>
              <a:ext cx="2971800" cy="731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52734" y="1019712"/>
              <a:ext cx="2971800" cy="73152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/>
            <a:r>
              <a:rPr lang="en-US" dirty="0" err="1"/>
              <a:t>Cornsweet</a:t>
            </a:r>
            <a:r>
              <a:rPr lang="en-US" dirty="0"/>
              <a:t> Illusion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98331" y="1219200"/>
            <a:ext cx="5926203" cy="7315200"/>
            <a:chOff x="5698331" y="1019712"/>
            <a:chExt cx="5926203" cy="7315200"/>
          </a:xfrm>
        </p:grpSpPr>
        <p:sp>
          <p:nvSpPr>
            <p:cNvPr id="5" name="Rectangle 4"/>
            <p:cNvSpPr/>
            <p:nvPr/>
          </p:nvSpPr>
          <p:spPr>
            <a:xfrm>
              <a:off x="5698331" y="1019712"/>
              <a:ext cx="2971800" cy="731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52734" y="1019712"/>
              <a:ext cx="2971800" cy="73152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/>
            <a:r>
              <a:rPr lang="en-US" dirty="0" err="1"/>
              <a:t>Cornsweet</a:t>
            </a:r>
            <a:r>
              <a:rPr lang="en-US" dirty="0"/>
              <a:t> Illusion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27231" y="1219200"/>
            <a:ext cx="685800" cy="731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4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98331" y="1219200"/>
            <a:ext cx="5926203" cy="7315200"/>
            <a:chOff x="5698331" y="1019712"/>
            <a:chExt cx="5926203" cy="7315200"/>
          </a:xfrm>
        </p:grpSpPr>
        <p:sp>
          <p:nvSpPr>
            <p:cNvPr id="5" name="Rectangle 4"/>
            <p:cNvSpPr/>
            <p:nvPr/>
          </p:nvSpPr>
          <p:spPr>
            <a:xfrm>
              <a:off x="5698331" y="1019712"/>
              <a:ext cx="2971800" cy="7315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652734" y="1019712"/>
              <a:ext cx="2971800" cy="73152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5698331" y="6477000"/>
            <a:ext cx="59436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/>
            <a:r>
              <a:rPr lang="en-US" dirty="0" err="1"/>
              <a:t>Cornsweet</a:t>
            </a:r>
            <a:r>
              <a:rPr lang="en-US" dirty="0"/>
              <a:t> Illusion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5698331" y="6781800"/>
            <a:ext cx="5943600" cy="457200"/>
          </a:xfrm>
          <a:prstGeom prst="bentConnector3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5698331" y="7617709"/>
            <a:ext cx="5954531" cy="764291"/>
          </a:xfrm>
          <a:custGeom>
            <a:avLst/>
            <a:gdLst>
              <a:gd name="connsiteX0" fmla="*/ 0 w 944381"/>
              <a:gd name="connsiteY0" fmla="*/ 0 h 44971"/>
              <a:gd name="connsiteX1" fmla="*/ 134912 w 944381"/>
              <a:gd name="connsiteY1" fmla="*/ 29981 h 44971"/>
              <a:gd name="connsiteX2" fmla="*/ 209863 w 944381"/>
              <a:gd name="connsiteY2" fmla="*/ 44971 h 44971"/>
              <a:gd name="connsiteX3" fmla="*/ 944381 w 944381"/>
              <a:gd name="connsiteY3" fmla="*/ 29981 h 44971"/>
              <a:gd name="connsiteX0" fmla="*/ 0 w 2868431"/>
              <a:gd name="connsiteY0" fmla="*/ 452619 h 497590"/>
              <a:gd name="connsiteX1" fmla="*/ 134912 w 2868431"/>
              <a:gd name="connsiteY1" fmla="*/ 482600 h 497590"/>
              <a:gd name="connsiteX2" fmla="*/ 209863 w 2868431"/>
              <a:gd name="connsiteY2" fmla="*/ 497590 h 497590"/>
              <a:gd name="connsiteX3" fmla="*/ 2868431 w 2868431"/>
              <a:gd name="connsiteY3" fmla="*/ 0 h 497590"/>
              <a:gd name="connsiteX0" fmla="*/ 63314 w 2940177"/>
              <a:gd name="connsiteY0" fmla="*/ 452619 h 485492"/>
              <a:gd name="connsiteX1" fmla="*/ 198226 w 2940177"/>
              <a:gd name="connsiteY1" fmla="*/ 482600 h 485492"/>
              <a:gd name="connsiteX2" fmla="*/ 2940177 w 2940177"/>
              <a:gd name="connsiteY2" fmla="*/ 446790 h 485492"/>
              <a:gd name="connsiteX3" fmla="*/ 2931745 w 2940177"/>
              <a:gd name="connsiteY3" fmla="*/ 0 h 485492"/>
              <a:gd name="connsiteX0" fmla="*/ 0 w 2876863"/>
              <a:gd name="connsiteY0" fmla="*/ 452619 h 470994"/>
              <a:gd name="connsiteX1" fmla="*/ 1316012 w 2876863"/>
              <a:gd name="connsiteY1" fmla="*/ 444500 h 470994"/>
              <a:gd name="connsiteX2" fmla="*/ 2876863 w 2876863"/>
              <a:gd name="connsiteY2" fmla="*/ 446790 h 470994"/>
              <a:gd name="connsiteX3" fmla="*/ 2868431 w 2876863"/>
              <a:gd name="connsiteY3" fmla="*/ 0 h 470994"/>
              <a:gd name="connsiteX0" fmla="*/ 0 w 3003863"/>
              <a:gd name="connsiteY0" fmla="*/ 439919 h 461001"/>
              <a:gd name="connsiteX1" fmla="*/ 1443012 w 3003863"/>
              <a:gd name="connsiteY1" fmla="*/ 444500 h 461001"/>
              <a:gd name="connsiteX2" fmla="*/ 3003863 w 3003863"/>
              <a:gd name="connsiteY2" fmla="*/ 446790 h 461001"/>
              <a:gd name="connsiteX3" fmla="*/ 2995431 w 3003863"/>
              <a:gd name="connsiteY3" fmla="*/ 0 h 461001"/>
              <a:gd name="connsiteX0" fmla="*/ 0 w 3003863"/>
              <a:gd name="connsiteY0" fmla="*/ 439919 h 446790"/>
              <a:gd name="connsiteX1" fmla="*/ 1443012 w 3003863"/>
              <a:gd name="connsiteY1" fmla="*/ 444500 h 446790"/>
              <a:gd name="connsiteX2" fmla="*/ 3003863 w 3003863"/>
              <a:gd name="connsiteY2" fmla="*/ 446790 h 446790"/>
              <a:gd name="connsiteX3" fmla="*/ 2995431 w 3003863"/>
              <a:gd name="connsiteY3" fmla="*/ 0 h 446790"/>
              <a:gd name="connsiteX0" fmla="*/ 0 w 3003863"/>
              <a:gd name="connsiteY0" fmla="*/ 439919 h 446790"/>
              <a:gd name="connsiteX1" fmla="*/ 1443012 w 3003863"/>
              <a:gd name="connsiteY1" fmla="*/ 444500 h 446790"/>
              <a:gd name="connsiteX2" fmla="*/ 1450507 w 3003863"/>
              <a:gd name="connsiteY2" fmla="*/ 430031 h 446790"/>
              <a:gd name="connsiteX3" fmla="*/ 3003863 w 3003863"/>
              <a:gd name="connsiteY3" fmla="*/ 446790 h 446790"/>
              <a:gd name="connsiteX4" fmla="*/ 2995431 w 3003863"/>
              <a:gd name="connsiteY4" fmla="*/ 0 h 446790"/>
              <a:gd name="connsiteX0" fmla="*/ 0 w 3003863"/>
              <a:gd name="connsiteY0" fmla="*/ 439919 h 557059"/>
              <a:gd name="connsiteX1" fmla="*/ 1443012 w 3003863"/>
              <a:gd name="connsiteY1" fmla="*/ 444500 h 557059"/>
              <a:gd name="connsiteX2" fmla="*/ 1450507 w 3003863"/>
              <a:gd name="connsiteY2" fmla="*/ 430031 h 557059"/>
              <a:gd name="connsiteX3" fmla="*/ 3003863 w 3003863"/>
              <a:gd name="connsiteY3" fmla="*/ 446790 h 557059"/>
              <a:gd name="connsiteX4" fmla="*/ 2995431 w 3003863"/>
              <a:gd name="connsiteY4" fmla="*/ 0 h 557059"/>
              <a:gd name="connsiteX0" fmla="*/ 0 w 3003863"/>
              <a:gd name="connsiteY0" fmla="*/ 439919 h 446790"/>
              <a:gd name="connsiteX1" fmla="*/ 1443012 w 3003863"/>
              <a:gd name="connsiteY1" fmla="*/ 444500 h 446790"/>
              <a:gd name="connsiteX2" fmla="*/ 3003863 w 3003863"/>
              <a:gd name="connsiteY2" fmla="*/ 446790 h 446790"/>
              <a:gd name="connsiteX3" fmla="*/ 2995431 w 3003863"/>
              <a:gd name="connsiteY3" fmla="*/ 0 h 446790"/>
              <a:gd name="connsiteX0" fmla="*/ 0 w 3003863"/>
              <a:gd name="connsiteY0" fmla="*/ 439919 h 446790"/>
              <a:gd name="connsiteX1" fmla="*/ 1443012 w 3003863"/>
              <a:gd name="connsiteY1" fmla="*/ 444500 h 446790"/>
              <a:gd name="connsiteX2" fmla="*/ 2428407 w 3003863"/>
              <a:gd name="connsiteY2" fmla="*/ 442731 h 446790"/>
              <a:gd name="connsiteX3" fmla="*/ 3003863 w 3003863"/>
              <a:gd name="connsiteY3" fmla="*/ 446790 h 446790"/>
              <a:gd name="connsiteX4" fmla="*/ 2995431 w 3003863"/>
              <a:gd name="connsiteY4" fmla="*/ 0 h 446790"/>
              <a:gd name="connsiteX0" fmla="*/ 0 w 3003863"/>
              <a:gd name="connsiteY0" fmla="*/ 439919 h 633231"/>
              <a:gd name="connsiteX1" fmla="*/ 1443012 w 3003863"/>
              <a:gd name="connsiteY1" fmla="*/ 444500 h 633231"/>
              <a:gd name="connsiteX2" fmla="*/ 2422057 w 3003863"/>
              <a:gd name="connsiteY2" fmla="*/ 633231 h 633231"/>
              <a:gd name="connsiteX3" fmla="*/ 3003863 w 3003863"/>
              <a:gd name="connsiteY3" fmla="*/ 446790 h 633231"/>
              <a:gd name="connsiteX4" fmla="*/ 2995431 w 3003863"/>
              <a:gd name="connsiteY4" fmla="*/ 0 h 633231"/>
              <a:gd name="connsiteX0" fmla="*/ 0 w 3018957"/>
              <a:gd name="connsiteY0" fmla="*/ 439919 h 645931"/>
              <a:gd name="connsiteX1" fmla="*/ 1443012 w 3018957"/>
              <a:gd name="connsiteY1" fmla="*/ 444500 h 645931"/>
              <a:gd name="connsiteX2" fmla="*/ 3018957 w 3018957"/>
              <a:gd name="connsiteY2" fmla="*/ 645931 h 645931"/>
              <a:gd name="connsiteX3" fmla="*/ 3003863 w 3018957"/>
              <a:gd name="connsiteY3" fmla="*/ 446790 h 645931"/>
              <a:gd name="connsiteX4" fmla="*/ 2995431 w 3018957"/>
              <a:gd name="connsiteY4" fmla="*/ 0 h 645931"/>
              <a:gd name="connsiteX0" fmla="*/ 0 w 3018957"/>
              <a:gd name="connsiteY0" fmla="*/ 439919 h 645931"/>
              <a:gd name="connsiteX1" fmla="*/ 1443012 w 3018957"/>
              <a:gd name="connsiteY1" fmla="*/ 444500 h 645931"/>
              <a:gd name="connsiteX2" fmla="*/ 3018957 w 3018957"/>
              <a:gd name="connsiteY2" fmla="*/ 645931 h 645931"/>
              <a:gd name="connsiteX3" fmla="*/ 3010213 w 3018957"/>
              <a:gd name="connsiteY3" fmla="*/ 192790 h 645931"/>
              <a:gd name="connsiteX4" fmla="*/ 2995431 w 3018957"/>
              <a:gd name="connsiteY4" fmla="*/ 0 h 645931"/>
              <a:gd name="connsiteX0" fmla="*/ 0 w 3376431"/>
              <a:gd name="connsiteY0" fmla="*/ 630419 h 836431"/>
              <a:gd name="connsiteX1" fmla="*/ 1443012 w 3376431"/>
              <a:gd name="connsiteY1" fmla="*/ 635000 h 836431"/>
              <a:gd name="connsiteX2" fmla="*/ 3018957 w 3376431"/>
              <a:gd name="connsiteY2" fmla="*/ 836431 h 836431"/>
              <a:gd name="connsiteX3" fmla="*/ 3010213 w 3376431"/>
              <a:gd name="connsiteY3" fmla="*/ 383290 h 836431"/>
              <a:gd name="connsiteX4" fmla="*/ 3376431 w 3376431"/>
              <a:gd name="connsiteY4" fmla="*/ 0 h 836431"/>
              <a:gd name="connsiteX0" fmla="*/ 0 w 3376431"/>
              <a:gd name="connsiteY0" fmla="*/ 678929 h 884941"/>
              <a:gd name="connsiteX1" fmla="*/ 1443012 w 3376431"/>
              <a:gd name="connsiteY1" fmla="*/ 683510 h 884941"/>
              <a:gd name="connsiteX2" fmla="*/ 3018957 w 3376431"/>
              <a:gd name="connsiteY2" fmla="*/ 884941 h 884941"/>
              <a:gd name="connsiteX3" fmla="*/ 2991163 w 3376431"/>
              <a:gd name="connsiteY3" fmla="*/ 0 h 884941"/>
              <a:gd name="connsiteX4" fmla="*/ 3376431 w 3376431"/>
              <a:gd name="connsiteY4" fmla="*/ 48510 h 884941"/>
              <a:gd name="connsiteX0" fmla="*/ 0 w 3376431"/>
              <a:gd name="connsiteY0" fmla="*/ 678929 h 821441"/>
              <a:gd name="connsiteX1" fmla="*/ 1443012 w 3376431"/>
              <a:gd name="connsiteY1" fmla="*/ 683510 h 821441"/>
              <a:gd name="connsiteX2" fmla="*/ 2999907 w 3376431"/>
              <a:gd name="connsiteY2" fmla="*/ 821441 h 821441"/>
              <a:gd name="connsiteX3" fmla="*/ 2991163 w 3376431"/>
              <a:gd name="connsiteY3" fmla="*/ 0 h 821441"/>
              <a:gd name="connsiteX4" fmla="*/ 3376431 w 3376431"/>
              <a:gd name="connsiteY4" fmla="*/ 48510 h 821441"/>
              <a:gd name="connsiteX0" fmla="*/ 0 w 3376431"/>
              <a:gd name="connsiteY0" fmla="*/ 630419 h 772931"/>
              <a:gd name="connsiteX1" fmla="*/ 1443012 w 3376431"/>
              <a:gd name="connsiteY1" fmla="*/ 635000 h 772931"/>
              <a:gd name="connsiteX2" fmla="*/ 2999907 w 3376431"/>
              <a:gd name="connsiteY2" fmla="*/ 772931 h 772931"/>
              <a:gd name="connsiteX3" fmla="*/ 2991163 w 3376431"/>
              <a:gd name="connsiteY3" fmla="*/ 8640 h 772931"/>
              <a:gd name="connsiteX4" fmla="*/ 3376431 w 3376431"/>
              <a:gd name="connsiteY4" fmla="*/ 0 h 772931"/>
              <a:gd name="connsiteX0" fmla="*/ 0 w 3909831"/>
              <a:gd name="connsiteY0" fmla="*/ 621779 h 764291"/>
              <a:gd name="connsiteX1" fmla="*/ 144301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144301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224946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224946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224946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3909831"/>
              <a:gd name="connsiteY0" fmla="*/ 621779 h 764291"/>
              <a:gd name="connsiteX1" fmla="*/ 2249462 w 3909831"/>
              <a:gd name="connsiteY1" fmla="*/ 626360 h 764291"/>
              <a:gd name="connsiteX2" fmla="*/ 2999907 w 3909831"/>
              <a:gd name="connsiteY2" fmla="*/ 764291 h 764291"/>
              <a:gd name="connsiteX3" fmla="*/ 2991163 w 3909831"/>
              <a:gd name="connsiteY3" fmla="*/ 0 h 764291"/>
              <a:gd name="connsiteX4" fmla="*/ 3909831 w 3909831"/>
              <a:gd name="connsiteY4" fmla="*/ 169160 h 764291"/>
              <a:gd name="connsiteX0" fmla="*/ 0 w 4335281"/>
              <a:gd name="connsiteY0" fmla="*/ 621779 h 764291"/>
              <a:gd name="connsiteX1" fmla="*/ 2249462 w 4335281"/>
              <a:gd name="connsiteY1" fmla="*/ 626360 h 764291"/>
              <a:gd name="connsiteX2" fmla="*/ 2999907 w 4335281"/>
              <a:gd name="connsiteY2" fmla="*/ 764291 h 764291"/>
              <a:gd name="connsiteX3" fmla="*/ 2991163 w 4335281"/>
              <a:gd name="connsiteY3" fmla="*/ 0 h 764291"/>
              <a:gd name="connsiteX4" fmla="*/ 4335281 w 4335281"/>
              <a:gd name="connsiteY4" fmla="*/ 169160 h 764291"/>
              <a:gd name="connsiteX0" fmla="*/ 0 w 4335281"/>
              <a:gd name="connsiteY0" fmla="*/ 657580 h 800092"/>
              <a:gd name="connsiteX1" fmla="*/ 2249462 w 4335281"/>
              <a:gd name="connsiteY1" fmla="*/ 662161 h 800092"/>
              <a:gd name="connsiteX2" fmla="*/ 2999907 w 4335281"/>
              <a:gd name="connsiteY2" fmla="*/ 800092 h 800092"/>
              <a:gd name="connsiteX3" fmla="*/ 2991163 w 4335281"/>
              <a:gd name="connsiteY3" fmla="*/ 35801 h 800092"/>
              <a:gd name="connsiteX4" fmla="*/ 3577757 w 4335281"/>
              <a:gd name="connsiteY4" fmla="*/ 133342 h 800092"/>
              <a:gd name="connsiteX5" fmla="*/ 4335281 w 4335281"/>
              <a:gd name="connsiteY5" fmla="*/ 204961 h 800092"/>
              <a:gd name="connsiteX0" fmla="*/ 0 w 4335281"/>
              <a:gd name="connsiteY0" fmla="*/ 650058 h 792570"/>
              <a:gd name="connsiteX1" fmla="*/ 2249462 w 4335281"/>
              <a:gd name="connsiteY1" fmla="*/ 654639 h 792570"/>
              <a:gd name="connsiteX2" fmla="*/ 2999907 w 4335281"/>
              <a:gd name="connsiteY2" fmla="*/ 792570 h 792570"/>
              <a:gd name="connsiteX3" fmla="*/ 2991163 w 4335281"/>
              <a:gd name="connsiteY3" fmla="*/ 28279 h 792570"/>
              <a:gd name="connsiteX4" fmla="*/ 3736507 w 4335281"/>
              <a:gd name="connsiteY4" fmla="*/ 195670 h 792570"/>
              <a:gd name="connsiteX5" fmla="*/ 4335281 w 4335281"/>
              <a:gd name="connsiteY5" fmla="*/ 197439 h 792570"/>
              <a:gd name="connsiteX0" fmla="*/ 0 w 4335281"/>
              <a:gd name="connsiteY0" fmla="*/ 648612 h 791124"/>
              <a:gd name="connsiteX1" fmla="*/ 2249462 w 4335281"/>
              <a:gd name="connsiteY1" fmla="*/ 653193 h 791124"/>
              <a:gd name="connsiteX2" fmla="*/ 2999907 w 4335281"/>
              <a:gd name="connsiteY2" fmla="*/ 791124 h 791124"/>
              <a:gd name="connsiteX3" fmla="*/ 2991163 w 4335281"/>
              <a:gd name="connsiteY3" fmla="*/ 26833 h 791124"/>
              <a:gd name="connsiteX4" fmla="*/ 3736507 w 4335281"/>
              <a:gd name="connsiteY4" fmla="*/ 194224 h 791124"/>
              <a:gd name="connsiteX5" fmla="*/ 4335281 w 4335281"/>
              <a:gd name="connsiteY5" fmla="*/ 195993 h 791124"/>
              <a:gd name="connsiteX0" fmla="*/ 0 w 4335281"/>
              <a:gd name="connsiteY0" fmla="*/ 621779 h 764291"/>
              <a:gd name="connsiteX1" fmla="*/ 2249462 w 4335281"/>
              <a:gd name="connsiteY1" fmla="*/ 626360 h 764291"/>
              <a:gd name="connsiteX2" fmla="*/ 2999907 w 4335281"/>
              <a:gd name="connsiteY2" fmla="*/ 764291 h 764291"/>
              <a:gd name="connsiteX3" fmla="*/ 2991163 w 4335281"/>
              <a:gd name="connsiteY3" fmla="*/ 0 h 764291"/>
              <a:gd name="connsiteX4" fmla="*/ 3736507 w 4335281"/>
              <a:gd name="connsiteY4" fmla="*/ 167391 h 764291"/>
              <a:gd name="connsiteX5" fmla="*/ 4335281 w 4335281"/>
              <a:gd name="connsiteY5" fmla="*/ 169160 h 764291"/>
              <a:gd name="connsiteX0" fmla="*/ 0 w 5954531"/>
              <a:gd name="connsiteY0" fmla="*/ 621779 h 764291"/>
              <a:gd name="connsiteX1" fmla="*/ 2249462 w 5954531"/>
              <a:gd name="connsiteY1" fmla="*/ 626360 h 764291"/>
              <a:gd name="connsiteX2" fmla="*/ 2999907 w 5954531"/>
              <a:gd name="connsiteY2" fmla="*/ 764291 h 764291"/>
              <a:gd name="connsiteX3" fmla="*/ 2991163 w 5954531"/>
              <a:gd name="connsiteY3" fmla="*/ 0 h 764291"/>
              <a:gd name="connsiteX4" fmla="*/ 3736507 w 5954531"/>
              <a:gd name="connsiteY4" fmla="*/ 167391 h 764291"/>
              <a:gd name="connsiteX5" fmla="*/ 5954531 w 5954531"/>
              <a:gd name="connsiteY5" fmla="*/ 162810 h 764291"/>
              <a:gd name="connsiteX0" fmla="*/ 0 w 5954531"/>
              <a:gd name="connsiteY0" fmla="*/ 621779 h 764291"/>
              <a:gd name="connsiteX1" fmla="*/ 2249462 w 5954531"/>
              <a:gd name="connsiteY1" fmla="*/ 626360 h 764291"/>
              <a:gd name="connsiteX2" fmla="*/ 2999907 w 5954531"/>
              <a:gd name="connsiteY2" fmla="*/ 764291 h 764291"/>
              <a:gd name="connsiteX3" fmla="*/ 2991163 w 5954531"/>
              <a:gd name="connsiteY3" fmla="*/ 0 h 764291"/>
              <a:gd name="connsiteX4" fmla="*/ 3736507 w 5954531"/>
              <a:gd name="connsiteY4" fmla="*/ 167391 h 764291"/>
              <a:gd name="connsiteX5" fmla="*/ 5954531 w 5954531"/>
              <a:gd name="connsiteY5" fmla="*/ 162810 h 764291"/>
              <a:gd name="connsiteX0" fmla="*/ 0 w 5954531"/>
              <a:gd name="connsiteY0" fmla="*/ 621779 h 764291"/>
              <a:gd name="connsiteX1" fmla="*/ 2249462 w 5954531"/>
              <a:gd name="connsiteY1" fmla="*/ 626360 h 764291"/>
              <a:gd name="connsiteX2" fmla="*/ 2999907 w 5954531"/>
              <a:gd name="connsiteY2" fmla="*/ 764291 h 764291"/>
              <a:gd name="connsiteX3" fmla="*/ 2991163 w 5954531"/>
              <a:gd name="connsiteY3" fmla="*/ 0 h 764291"/>
              <a:gd name="connsiteX4" fmla="*/ 3736507 w 5954531"/>
              <a:gd name="connsiteY4" fmla="*/ 167391 h 764291"/>
              <a:gd name="connsiteX5" fmla="*/ 5954531 w 5954531"/>
              <a:gd name="connsiteY5" fmla="*/ 162810 h 764291"/>
              <a:gd name="connsiteX0" fmla="*/ 0 w 5954531"/>
              <a:gd name="connsiteY0" fmla="*/ 621779 h 764291"/>
              <a:gd name="connsiteX1" fmla="*/ 2249462 w 5954531"/>
              <a:gd name="connsiteY1" fmla="*/ 626360 h 764291"/>
              <a:gd name="connsiteX2" fmla="*/ 2999907 w 5954531"/>
              <a:gd name="connsiteY2" fmla="*/ 764291 h 764291"/>
              <a:gd name="connsiteX3" fmla="*/ 2991163 w 5954531"/>
              <a:gd name="connsiteY3" fmla="*/ 0 h 764291"/>
              <a:gd name="connsiteX4" fmla="*/ 3736507 w 5954531"/>
              <a:gd name="connsiteY4" fmla="*/ 167391 h 764291"/>
              <a:gd name="connsiteX5" fmla="*/ 5954531 w 5954531"/>
              <a:gd name="connsiteY5" fmla="*/ 162810 h 76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4531" h="764291">
                <a:moveTo>
                  <a:pt x="0" y="621779"/>
                </a:moveTo>
                <a:cubicBezTo>
                  <a:pt x="251533" y="628908"/>
                  <a:pt x="1748917" y="628053"/>
                  <a:pt x="2249462" y="626360"/>
                </a:cubicBezTo>
                <a:cubicBezTo>
                  <a:pt x="2736746" y="624712"/>
                  <a:pt x="2673559" y="701381"/>
                  <a:pt x="2999907" y="764291"/>
                </a:cubicBezTo>
                <a:cubicBezTo>
                  <a:pt x="2996992" y="490477"/>
                  <a:pt x="2994078" y="273814"/>
                  <a:pt x="2991163" y="0"/>
                </a:cubicBezTo>
                <a:cubicBezTo>
                  <a:pt x="3195421" y="3175"/>
                  <a:pt x="3366437" y="158248"/>
                  <a:pt x="3736507" y="167391"/>
                </a:cubicBezTo>
                <a:lnTo>
                  <a:pt x="5954531" y="162810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8931" y="6781800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Actual Luminance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70574" y="7772400"/>
            <a:ext cx="21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MT" panose="020B0502020104020203" pitchFamily="34" charset="0"/>
              </a:rPr>
              <a:t>Perceived Luminance</a:t>
            </a:r>
          </a:p>
        </p:txBody>
      </p:sp>
    </p:spTree>
    <p:extLst>
      <p:ext uri="{BB962C8B-B14F-4D97-AF65-F5344CB8AC3E}">
        <p14:creationId xmlns:p14="http://schemas.microsoft.com/office/powerpoint/2010/main" val="1223215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8241" y="1845732"/>
            <a:ext cx="5943781" cy="7450668"/>
          </a:xfrm>
          <a:prstGeom prst="rect">
            <a:avLst/>
          </a:prstGeom>
          <a:blipFill>
            <a:blip r:embed="rId3" cstate="print"/>
            <a:srcRect/>
            <a:stretch>
              <a:fillRect l="-50994" t="-18636" r="-67802" b="-1227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5698331" y="4343400"/>
            <a:ext cx="5943600" cy="2438400"/>
          </a:xfrm>
          <a:custGeom>
            <a:avLst/>
            <a:gdLst/>
            <a:ahLst/>
            <a:cxnLst/>
            <a:rect l="l" t="t" r="r" b="b"/>
            <a:pathLst>
              <a:path w="5664200" h="2438400">
                <a:moveTo>
                  <a:pt x="0" y="0"/>
                </a:moveTo>
                <a:lnTo>
                  <a:pt x="5664200" y="0"/>
                </a:lnTo>
                <a:lnTo>
                  <a:pt x="5664200" y="2438400"/>
                </a:lnTo>
                <a:lnTo>
                  <a:pt x="0" y="2438400"/>
                </a:lnTo>
                <a:lnTo>
                  <a:pt x="0" y="0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Cornsweet Illusion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/>
              <a:t>D. Purves and R. B. Lotto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 Banding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7" descr="machban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3967" y="2849050"/>
            <a:ext cx="8892328" cy="405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825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7340263" cy="9753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888831" y="2171700"/>
            <a:ext cx="5486400" cy="5486400"/>
          </a:xfrm>
          <a:prstGeom prst="ellipse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simultaneous contrast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7199" y="2362200"/>
            <a:ext cx="12933159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SIMULTANEOUS CONTRAST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4"/>
              </a:rPr>
              <a:t>http://persci.mit.edu/_media/gallery/checkershadow_double_full.jpg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8771731" y="2108200"/>
            <a:ext cx="6146800" cy="5537200"/>
          </a:xfrm>
          <a:custGeom>
            <a:avLst/>
            <a:gdLst/>
            <a:ahLst/>
            <a:cxnLst/>
            <a:rect l="l" t="t" r="r" b="b"/>
            <a:pathLst>
              <a:path w="6146800" h="5537200">
                <a:moveTo>
                  <a:pt x="0" y="0"/>
                </a:moveTo>
                <a:lnTo>
                  <a:pt x="6146800" y="0"/>
                </a:lnTo>
                <a:lnTo>
                  <a:pt x="6146800" y="5537200"/>
                </a:lnTo>
                <a:lnTo>
                  <a:pt x="0" y="5537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96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85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590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5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290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SIMULTANEOUS CONTRAST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85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590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985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590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SIMULTANEOUS CONTRAST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85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59031" y="2971800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0" y="0"/>
                </a:moveTo>
                <a:lnTo>
                  <a:pt x="3810000" y="0"/>
                </a:lnTo>
                <a:lnTo>
                  <a:pt x="38100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01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70131" y="424180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0" y="0"/>
                </a:moveTo>
                <a:lnTo>
                  <a:pt x="1270000" y="0"/>
                </a:lnTo>
                <a:lnTo>
                  <a:pt x="1270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SIMULTANEOUS CONTRAST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50" y="3556000"/>
            <a:ext cx="6187681" cy="398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1834"/>
          <a:stretch/>
        </p:blipFill>
        <p:spPr>
          <a:xfrm>
            <a:off x="10422731" y="3905250"/>
            <a:ext cx="1905000" cy="1892300"/>
          </a:xfrm>
          <a:prstGeom prst="rect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07131" y="2819400"/>
            <a:ext cx="4064000" cy="406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4085" t="13486" r="63747" b="17963"/>
          <a:stretch/>
        </p:blipFill>
        <p:spPr>
          <a:xfrm>
            <a:off x="796131" y="2387600"/>
            <a:ext cx="3268233" cy="49276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354931" y="2133600"/>
            <a:ext cx="14782800" cy="7620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4931" y="1524000"/>
            <a:ext cx="837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56531" y="1524000"/>
            <a:ext cx="177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knowledge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3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  <a:p>
            <a:pPr lvl="1"/>
            <a:r>
              <a:rPr lang="en-US" dirty="0"/>
              <a:t>Our visual system is attracted to edges and is sensitive to differences, not absolute values.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Maximize the contrast with the background if the outlines of shapes are important.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5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3017" y="3074975"/>
            <a:ext cx="11345373" cy="5102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WEBER’S LAW</a:t>
            </a:r>
          </a:p>
          <a:p>
            <a:pPr lvl="1"/>
            <a:r>
              <a:rPr lang="en-US" dirty="0"/>
              <a:t>we judge based on relative, not absolute, differences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9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00431" y="4921249"/>
            <a:ext cx="3810000" cy="0"/>
          </a:xfrm>
          <a:custGeom>
            <a:avLst/>
            <a:gdLst/>
            <a:ahLst/>
            <a:cxnLst/>
            <a:rect l="l" t="t" r="r" b="b"/>
            <a:pathLst>
              <a:path w="3810000">
                <a:moveTo>
                  <a:pt x="0" y="0"/>
                </a:moveTo>
                <a:lnTo>
                  <a:pt x="3810000" y="0"/>
                </a:lnTo>
              </a:path>
            </a:pathLst>
          </a:custGeom>
          <a:ln w="88900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90131" y="4921250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>
                <a:moveTo>
                  <a:pt x="0" y="0"/>
                </a:moveTo>
                <a:lnTo>
                  <a:pt x="4140199" y="0"/>
                </a:lnTo>
              </a:path>
            </a:pathLst>
          </a:custGeom>
          <a:ln w="88900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AXIS OF ALIGNMENT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3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87681" y="3009900"/>
            <a:ext cx="0" cy="3810000"/>
          </a:xfrm>
          <a:custGeom>
            <a:avLst/>
            <a:gdLst/>
            <a:ahLst/>
            <a:cxnLst/>
            <a:rect l="l" t="t" r="r" b="b"/>
            <a:pathLst>
              <a:path h="3810000">
                <a:moveTo>
                  <a:pt x="0" y="0"/>
                </a:moveTo>
                <a:lnTo>
                  <a:pt x="0" y="3810000"/>
                </a:lnTo>
              </a:path>
            </a:pathLst>
          </a:custGeom>
          <a:ln w="88900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7381" y="2844800"/>
            <a:ext cx="0" cy="4140200"/>
          </a:xfrm>
          <a:custGeom>
            <a:avLst/>
            <a:gdLst/>
            <a:ahLst/>
            <a:cxnLst/>
            <a:rect l="l" t="t" r="r" b="b"/>
            <a:pathLst>
              <a:path h="4140200">
                <a:moveTo>
                  <a:pt x="0" y="0"/>
                </a:moveTo>
                <a:lnTo>
                  <a:pt x="0" y="4140199"/>
                </a:lnTo>
              </a:path>
            </a:pathLst>
          </a:custGeom>
          <a:ln w="88900">
            <a:solidFill>
              <a:srgbClr val="5151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AXIS OF ALIGNMENT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7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  <a:p>
            <a:pPr lvl="1"/>
            <a:r>
              <a:rPr lang="en-US" dirty="0"/>
              <a:t>We have a strong propensity to assume our judgments are absolute, when in fact they are generally relative to the local context.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Do your best to not place data in difficult contexts. Choose position and orientation of objects carefully.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0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ontent Placeholder 23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POPOUT</a:t>
            </a:r>
          </a:p>
        </p:txBody>
      </p:sp>
      <p:sp>
        <p:nvSpPr>
          <p:cNvPr id="241" name="Content Placeholder 24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3" name="Group 242"/>
          <p:cNvGrpSpPr>
            <a:grpSpLocks noChangeAspect="1"/>
          </p:cNvGrpSpPr>
          <p:nvPr/>
        </p:nvGrpSpPr>
        <p:grpSpPr>
          <a:xfrm>
            <a:off x="3210618" y="2946400"/>
            <a:ext cx="10919026" cy="5486400"/>
            <a:chOff x="4758531" y="2946400"/>
            <a:chExt cx="7620570" cy="3829050"/>
          </a:xfrm>
        </p:grpSpPr>
        <p:sp>
          <p:nvSpPr>
            <p:cNvPr id="2" name="object 2"/>
            <p:cNvSpPr/>
            <p:nvPr/>
          </p:nvSpPr>
          <p:spPr>
            <a:xfrm>
              <a:off x="9603298" y="52388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9732166" y="5056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58948" y="492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20320" y="4465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1131" y="4635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3027" y="53399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511" y="56070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9336" y="47583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8943" y="46042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1129" y="4913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06118" y="4491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8234" y="46574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73252" y="54333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10650" y="60088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8757" y="61826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3623" y="5754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911" y="5189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60796" y="49897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7831" y="51530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02576" y="55098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8089" y="48249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7771" y="42698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8899" y="40393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6397" y="3880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03660" y="42035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3855" y="37873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4731" y="402839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256" y="44320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73859" y="44228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2956" y="45459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4288" y="47377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23446" y="5548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980" y="57995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36403" y="623157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9630" y="60246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86486" y="55402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90968" y="49433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75598" y="4789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7148" y="534971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3269" y="591525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1613" y="593807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66350" y="53154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69626" y="5727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48033" y="63058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83593" y="65216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9067" y="62274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67152" y="55976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43349" y="52775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6580" y="53835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8628" y="51646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84589" y="46810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79959" y="49445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69902" y="4628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94312" y="42168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84049" y="42324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76240" y="404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6701" y="383609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6649" y="3943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58663" y="41538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79536" y="36654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9025" y="38430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55214" y="42557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980418" y="4772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34554" y="5282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02445" y="53867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48224" y="58226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79884" y="62420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56654" y="66424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72767" y="656270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37915" y="65348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58902" y="66513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25078" y="5978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99488" y="621259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1790" y="6738818"/>
              <a:ext cx="99060" cy="30480"/>
            </a:xfrm>
            <a:custGeom>
              <a:avLst/>
              <a:gdLst/>
              <a:ahLst/>
              <a:cxnLst/>
              <a:rect l="l" t="t" r="r" b="b"/>
              <a:pathLst>
                <a:path w="99060" h="30479">
                  <a:moveTo>
                    <a:pt x="38849" y="0"/>
                  </a:moveTo>
                  <a:lnTo>
                    <a:pt x="26249" y="3935"/>
                  </a:lnTo>
                  <a:lnTo>
                    <a:pt x="15105" y="10806"/>
                  </a:lnTo>
                  <a:lnTo>
                    <a:pt x="5806" y="20381"/>
                  </a:lnTo>
                  <a:lnTo>
                    <a:pt x="0" y="30281"/>
                  </a:lnTo>
                  <a:lnTo>
                    <a:pt x="98784" y="30281"/>
                  </a:lnTo>
                  <a:lnTo>
                    <a:pt x="55678" y="1200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68000" y="6710533"/>
              <a:ext cx="112395" cy="59055"/>
            </a:xfrm>
            <a:custGeom>
              <a:avLst/>
              <a:gdLst/>
              <a:ahLst/>
              <a:cxnLst/>
              <a:rect l="l" t="t" r="r" b="b"/>
              <a:pathLst>
                <a:path w="112395" h="59054">
                  <a:moveTo>
                    <a:pt x="45581" y="0"/>
                  </a:moveTo>
                  <a:lnTo>
                    <a:pt x="12538" y="20380"/>
                  </a:lnTo>
                  <a:lnTo>
                    <a:pt x="0" y="58567"/>
                  </a:lnTo>
                  <a:lnTo>
                    <a:pt x="111533" y="58567"/>
                  </a:lnTo>
                  <a:lnTo>
                    <a:pt x="111919" y="55558"/>
                  </a:lnTo>
                  <a:lnTo>
                    <a:pt x="110642" y="43665"/>
                  </a:lnTo>
                  <a:lnTo>
                    <a:pt x="89401" y="12000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99115" y="62556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0481" y="5477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83271" y="4884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7293" y="45465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6554" y="41180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1214" y="39205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37282" y="3764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55772" y="3704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25050" y="30699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7365" y="29650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824356" y="38028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500432" y="3914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53972" y="38713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394860" y="44365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854546" y="44729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1222" y="4421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314332" y="4560990"/>
              <a:ext cx="64769" cy="112395"/>
            </a:xfrm>
            <a:custGeom>
              <a:avLst/>
              <a:gdLst/>
              <a:ahLst/>
              <a:cxnLst/>
              <a:rect l="l" t="t" r="r" b="b"/>
              <a:pathLst>
                <a:path w="64770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64200" y="111008"/>
                  </a:lnTo>
                  <a:lnTo>
                    <a:pt x="64200" y="1595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91012" y="5535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095098" y="57616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004037" y="560012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38527" y="50563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692462" y="52596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626308" y="56097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019577" y="56425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41762" y="50312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86439" y="5101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15182" y="56236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76273" y="5572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46610" y="53571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24123" y="53401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138160" y="4911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261254" y="465460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94711" y="463980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36326" y="44462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63212" y="40959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01410" y="39410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80991" y="43375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85082" y="4061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09509" y="482737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5517" y="58311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82728" y="60027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95130" y="58912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24265" y="588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69596" y="61520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13582" y="5622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16424" y="47009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5439" y="44975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42199" y="4485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20441" y="41161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0338" y="39643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62941" y="48791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19515" y="562278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52488" y="6235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055920" y="6689144"/>
              <a:ext cx="112395" cy="80010"/>
            </a:xfrm>
            <a:custGeom>
              <a:avLst/>
              <a:gdLst/>
              <a:ahLst/>
              <a:cxnLst/>
              <a:rect l="l" t="t" r="r" b="b"/>
              <a:pathLst>
                <a:path w="112395" h="80009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5539" y="79955"/>
                  </a:lnTo>
                  <a:lnTo>
                    <a:pt x="106436" y="79955"/>
                  </a:lnTo>
                  <a:lnTo>
                    <a:pt x="110462" y="69917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8771" y="59759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86041" y="62683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2091" y="651704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060470" y="6713427"/>
              <a:ext cx="111760" cy="55880"/>
            </a:xfrm>
            <a:custGeom>
              <a:avLst/>
              <a:gdLst/>
              <a:ahLst/>
              <a:cxnLst/>
              <a:rect l="l" t="t" r="r" b="b"/>
              <a:pathLst>
                <a:path w="111759" h="55879">
                  <a:moveTo>
                    <a:pt x="45328" y="0"/>
                  </a:moveTo>
                  <a:lnTo>
                    <a:pt x="12285" y="20380"/>
                  </a:lnTo>
                  <a:lnTo>
                    <a:pt x="0" y="55672"/>
                  </a:lnTo>
                  <a:lnTo>
                    <a:pt x="111665" y="55558"/>
                  </a:lnTo>
                  <a:lnTo>
                    <a:pt x="89148" y="12000"/>
                  </a:lnTo>
                  <a:lnTo>
                    <a:pt x="453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760083" y="65182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078696" y="62480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13003" y="5623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258853" y="486948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98610" y="471891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05327" y="45645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849912" y="5072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45281" y="47548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300025" y="4166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573281" y="38727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36691" y="36385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137050" y="33881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515183" y="32547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54280" y="31461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39430" y="31485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148491" y="32788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65475" y="33318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124060" y="34361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86047" y="33674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95700" y="323154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86357" y="33054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41580" y="31898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63728" y="32394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36214" y="34367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778503" y="344639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51882" y="35941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193476" y="36921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568458" y="39330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12313" y="45251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64376" y="46008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711247" y="49296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860192" y="569310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02795" y="53423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696152" y="53367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907973" y="583988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364703" y="5287272"/>
              <a:ext cx="13970" cy="73025"/>
            </a:xfrm>
            <a:custGeom>
              <a:avLst/>
              <a:gdLst/>
              <a:ahLst/>
              <a:cxnLst/>
              <a:rect l="l" t="t" r="r" b="b"/>
              <a:pathLst>
                <a:path w="13970" h="73025">
                  <a:moveTo>
                    <a:pt x="13828" y="0"/>
                  </a:moveTo>
                  <a:lnTo>
                    <a:pt x="12923" y="931"/>
                  </a:lnTo>
                  <a:lnTo>
                    <a:pt x="5859" y="12974"/>
                  </a:lnTo>
                  <a:lnTo>
                    <a:pt x="1421" y="27250"/>
                  </a:lnTo>
                  <a:lnTo>
                    <a:pt x="0" y="43525"/>
                  </a:lnTo>
                  <a:lnTo>
                    <a:pt x="3464" y="56763"/>
                  </a:lnTo>
                  <a:lnTo>
                    <a:pt x="9985" y="68524"/>
                  </a:lnTo>
                  <a:lnTo>
                    <a:pt x="13828" y="72623"/>
                  </a:lnTo>
                  <a:lnTo>
                    <a:pt x="138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936704" y="4633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077218" y="4213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184171" y="39737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286283" y="3834751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86591" y="102921"/>
                  </a:lnTo>
                  <a:lnTo>
                    <a:pt x="92248" y="98172"/>
                  </a:lnTo>
                  <a:lnTo>
                    <a:pt x="92248" y="14223"/>
                  </a:lnTo>
                  <a:lnTo>
                    <a:pt x="89786" y="12000"/>
                  </a:lnTo>
                  <a:lnTo>
                    <a:pt x="77459" y="5323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113796" y="522324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977340" y="5512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46534" y="5479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775273" y="53988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18850" y="525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40007" y="53559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65073" y="52797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68047" y="50036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09460" y="52029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428904" y="553034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32473" y="56772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71449" y="34965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37744" y="3733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83955" y="36524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38046" y="35816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39504" y="35560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51598" y="3522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62" y="382933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6290" y="40674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83811" y="42586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514418" y="43083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996506" y="46555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18594" y="47128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23996" y="497198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53576" y="51262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353790" y="3047030"/>
              <a:ext cx="24765" cy="92710"/>
            </a:xfrm>
            <a:custGeom>
              <a:avLst/>
              <a:gdLst/>
              <a:ahLst/>
              <a:cxnLst/>
              <a:rect l="l" t="t" r="r" b="b"/>
              <a:pathLst>
                <a:path w="24765" h="92710">
                  <a:moveTo>
                    <a:pt x="24741" y="0"/>
                  </a:moveTo>
                  <a:lnTo>
                    <a:pt x="1421" y="37445"/>
                  </a:lnTo>
                  <a:lnTo>
                    <a:pt x="0" y="53721"/>
                  </a:lnTo>
                  <a:lnTo>
                    <a:pt x="3464" y="66958"/>
                  </a:lnTo>
                  <a:lnTo>
                    <a:pt x="9984" y="78720"/>
                  </a:lnTo>
                  <a:lnTo>
                    <a:pt x="19233" y="88586"/>
                  </a:lnTo>
                  <a:lnTo>
                    <a:pt x="24741" y="92154"/>
                  </a:lnTo>
                  <a:lnTo>
                    <a:pt x="2474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944638" y="31846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376894" y="2946401"/>
              <a:ext cx="111125" cy="47625"/>
            </a:xfrm>
            <a:custGeom>
              <a:avLst/>
              <a:gdLst/>
              <a:ahLst/>
              <a:cxnLst/>
              <a:rect l="l" t="t" r="r" b="b"/>
              <a:pathLst>
                <a:path w="111125" h="47625">
                  <a:moveTo>
                    <a:pt x="110703" y="0"/>
                  </a:moveTo>
                  <a:lnTo>
                    <a:pt x="0" y="0"/>
                  </a:lnTo>
                  <a:lnTo>
                    <a:pt x="3028" y="11574"/>
                  </a:lnTo>
                  <a:lnTo>
                    <a:pt x="30446" y="40749"/>
                  </a:lnTo>
                  <a:lnTo>
                    <a:pt x="59634" y="47209"/>
                  </a:lnTo>
                  <a:lnTo>
                    <a:pt x="73643" y="44366"/>
                  </a:lnTo>
                  <a:lnTo>
                    <a:pt x="104815" y="18273"/>
                  </a:lnTo>
                  <a:lnTo>
                    <a:pt x="110703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103794" y="2946400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5" h="12700">
                  <a:moveTo>
                    <a:pt x="68759" y="0"/>
                  </a:moveTo>
                  <a:lnTo>
                    <a:pt x="0" y="0"/>
                  </a:lnTo>
                  <a:lnTo>
                    <a:pt x="9023" y="5846"/>
                  </a:lnTo>
                  <a:lnTo>
                    <a:pt x="22745" y="10655"/>
                  </a:lnTo>
                  <a:lnTo>
                    <a:pt x="38211" y="12305"/>
                  </a:lnTo>
                  <a:lnTo>
                    <a:pt x="52221" y="9462"/>
                  </a:lnTo>
                  <a:lnTo>
                    <a:pt x="64732" y="3380"/>
                  </a:lnTo>
                  <a:lnTo>
                    <a:pt x="6875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616315" y="2946401"/>
              <a:ext cx="24130" cy="1905"/>
            </a:xfrm>
            <a:custGeom>
              <a:avLst/>
              <a:gdLst/>
              <a:ahLst/>
              <a:cxnLst/>
              <a:rect l="l" t="t" r="r" b="b"/>
              <a:pathLst>
                <a:path w="24129" h="1905">
                  <a:moveTo>
                    <a:pt x="0" y="824"/>
                  </a:moveTo>
                  <a:lnTo>
                    <a:pt x="23583" y="824"/>
                  </a:lnTo>
                </a:path>
              </a:pathLst>
            </a:custGeom>
            <a:ln w="3175">
              <a:solidFill>
                <a:srgbClr val="32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386229" y="2946401"/>
              <a:ext cx="112395" cy="97155"/>
            </a:xfrm>
            <a:custGeom>
              <a:avLst/>
              <a:gdLst/>
              <a:ahLst/>
              <a:cxnLst/>
              <a:rect l="l" t="t" r="r" b="b"/>
              <a:pathLst>
                <a:path w="112395" h="97155">
                  <a:moveTo>
                    <a:pt x="93274" y="0"/>
                  </a:moveTo>
                  <a:lnTo>
                    <a:pt x="18004" y="0"/>
                  </a:lnTo>
                  <a:lnTo>
                    <a:pt x="12923" y="5231"/>
                  </a:lnTo>
                  <a:lnTo>
                    <a:pt x="5859" y="17273"/>
                  </a:lnTo>
                  <a:lnTo>
                    <a:pt x="1422" y="31549"/>
                  </a:lnTo>
                  <a:lnTo>
                    <a:pt x="0" y="47824"/>
                  </a:lnTo>
                  <a:lnTo>
                    <a:pt x="3463" y="61062"/>
                  </a:lnTo>
                  <a:lnTo>
                    <a:pt x="30882" y="90237"/>
                  </a:lnTo>
                  <a:lnTo>
                    <a:pt x="60070" y="96697"/>
                  </a:lnTo>
                  <a:lnTo>
                    <a:pt x="74079" y="93854"/>
                  </a:lnTo>
                  <a:lnTo>
                    <a:pt x="105250" y="67761"/>
                  </a:lnTo>
                  <a:lnTo>
                    <a:pt x="112303" y="40408"/>
                  </a:lnTo>
                  <a:lnTo>
                    <a:pt x="111026" y="28517"/>
                  </a:lnTo>
                  <a:lnTo>
                    <a:pt x="106741" y="16391"/>
                  </a:lnTo>
                  <a:lnTo>
                    <a:pt x="99604" y="5713"/>
                  </a:lnTo>
                  <a:lnTo>
                    <a:pt x="9327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99873" y="2946401"/>
              <a:ext cx="112395" cy="78105"/>
            </a:xfrm>
            <a:custGeom>
              <a:avLst/>
              <a:gdLst/>
              <a:ahLst/>
              <a:cxnLst/>
              <a:rect l="l" t="t" r="r" b="b"/>
              <a:pathLst>
                <a:path w="112395" h="78105">
                  <a:moveTo>
                    <a:pt x="107686" y="0"/>
                  </a:moveTo>
                  <a:lnTo>
                    <a:pt x="5303" y="0"/>
                  </a:lnTo>
                  <a:lnTo>
                    <a:pt x="1422" y="12485"/>
                  </a:lnTo>
                  <a:lnTo>
                    <a:pt x="0" y="28761"/>
                  </a:lnTo>
                  <a:lnTo>
                    <a:pt x="3464" y="41998"/>
                  </a:lnTo>
                  <a:lnTo>
                    <a:pt x="30882" y="71173"/>
                  </a:lnTo>
                  <a:lnTo>
                    <a:pt x="60070" y="77633"/>
                  </a:lnTo>
                  <a:lnTo>
                    <a:pt x="74079" y="74790"/>
                  </a:lnTo>
                  <a:lnTo>
                    <a:pt x="105250" y="48696"/>
                  </a:lnTo>
                  <a:lnTo>
                    <a:pt x="112302" y="21343"/>
                  </a:lnTo>
                  <a:lnTo>
                    <a:pt x="111026" y="9452"/>
                  </a:lnTo>
                  <a:lnTo>
                    <a:pt x="10768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186471" y="2946400"/>
              <a:ext cx="112395" cy="55244"/>
            </a:xfrm>
            <a:custGeom>
              <a:avLst/>
              <a:gdLst/>
              <a:ahLst/>
              <a:cxnLst/>
              <a:rect l="l" t="t" r="r" b="b"/>
              <a:pathLst>
                <a:path w="112395" h="55244">
                  <a:moveTo>
                    <a:pt x="112138" y="0"/>
                  </a:moveTo>
                  <a:lnTo>
                    <a:pt x="535" y="0"/>
                  </a:lnTo>
                  <a:lnTo>
                    <a:pt x="0" y="6130"/>
                  </a:lnTo>
                  <a:lnTo>
                    <a:pt x="19234" y="40995"/>
                  </a:lnTo>
                  <a:lnTo>
                    <a:pt x="60071" y="55001"/>
                  </a:lnTo>
                  <a:lnTo>
                    <a:pt x="74080" y="52158"/>
                  </a:lnTo>
                  <a:lnTo>
                    <a:pt x="105251" y="26065"/>
                  </a:lnTo>
                  <a:lnTo>
                    <a:pt x="11213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592696" y="2946401"/>
              <a:ext cx="112395" cy="71755"/>
            </a:xfrm>
            <a:custGeom>
              <a:avLst/>
              <a:gdLst/>
              <a:ahLst/>
              <a:cxnLst/>
              <a:rect l="l" t="t" r="r" b="b"/>
              <a:pathLst>
                <a:path w="112395" h="71755">
                  <a:moveTo>
                    <a:pt x="109770" y="0"/>
                  </a:moveTo>
                  <a:lnTo>
                    <a:pt x="3469" y="0"/>
                  </a:lnTo>
                  <a:lnTo>
                    <a:pt x="1422" y="6587"/>
                  </a:lnTo>
                  <a:lnTo>
                    <a:pt x="0" y="22862"/>
                  </a:lnTo>
                  <a:lnTo>
                    <a:pt x="3463" y="36100"/>
                  </a:lnTo>
                  <a:lnTo>
                    <a:pt x="30882" y="65275"/>
                  </a:lnTo>
                  <a:lnTo>
                    <a:pt x="60070" y="71735"/>
                  </a:lnTo>
                  <a:lnTo>
                    <a:pt x="74079" y="68892"/>
                  </a:lnTo>
                  <a:lnTo>
                    <a:pt x="105250" y="42799"/>
                  </a:lnTo>
                  <a:lnTo>
                    <a:pt x="112303" y="15447"/>
                  </a:lnTo>
                  <a:lnTo>
                    <a:pt x="111026" y="3555"/>
                  </a:lnTo>
                  <a:lnTo>
                    <a:pt x="10977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516435" y="32598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346619" y="33944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29461" y="3007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381496" y="408910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44693" y="5383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74157" y="6674030"/>
              <a:ext cx="112395" cy="95250"/>
            </a:xfrm>
            <a:custGeom>
              <a:avLst/>
              <a:gdLst/>
              <a:ahLst/>
              <a:cxnLst/>
              <a:rect l="l" t="t" r="r" b="b"/>
              <a:pathLst>
                <a:path w="112394" h="95250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9984" y="87973"/>
                  </a:lnTo>
                  <a:lnTo>
                    <a:pt x="16636" y="95069"/>
                  </a:lnTo>
                  <a:lnTo>
                    <a:pt x="95945" y="95069"/>
                  </a:lnTo>
                  <a:lnTo>
                    <a:pt x="97138" y="94068"/>
                  </a:lnTo>
                  <a:lnTo>
                    <a:pt x="105250" y="82910"/>
                  </a:lnTo>
                  <a:lnTo>
                    <a:pt x="110461" y="69918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454202" y="61350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95287" y="61500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209580" y="6413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720667" y="65675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71840" y="6419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019078" y="64429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113783" y="60564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121432" y="61939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70960" y="61667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67459" y="604151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81478" y="6266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702533" y="63354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123646" y="6675896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9984" y="87974"/>
                  </a:lnTo>
                  <a:lnTo>
                    <a:pt x="14888" y="93204"/>
                  </a:lnTo>
                  <a:lnTo>
                    <a:pt x="97766" y="93204"/>
                  </a:lnTo>
                  <a:lnTo>
                    <a:pt x="105251" y="82910"/>
                  </a:lnTo>
                  <a:lnTo>
                    <a:pt x="110463" y="69918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572956" y="64385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236566" y="65623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1611663" y="6706169"/>
              <a:ext cx="112395" cy="63500"/>
            </a:xfrm>
            <a:custGeom>
              <a:avLst/>
              <a:gdLst/>
              <a:ahLst/>
              <a:cxnLst/>
              <a:rect l="l" t="t" r="r" b="b"/>
              <a:pathLst>
                <a:path w="112395" h="63500">
                  <a:moveTo>
                    <a:pt x="45962" y="0"/>
                  </a:moveTo>
                  <a:lnTo>
                    <a:pt x="12919" y="20380"/>
                  </a:lnTo>
                  <a:lnTo>
                    <a:pt x="0" y="62930"/>
                  </a:lnTo>
                  <a:lnTo>
                    <a:pt x="111355" y="62930"/>
                  </a:lnTo>
                  <a:lnTo>
                    <a:pt x="112300" y="55558"/>
                  </a:lnTo>
                  <a:lnTo>
                    <a:pt x="111023" y="43665"/>
                  </a:lnTo>
                  <a:lnTo>
                    <a:pt x="89782" y="12000"/>
                  </a:lnTo>
                  <a:lnTo>
                    <a:pt x="45962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2373271" y="6525516"/>
              <a:ext cx="5715" cy="45720"/>
            </a:xfrm>
            <a:custGeom>
              <a:avLst/>
              <a:gdLst/>
              <a:ahLst/>
              <a:cxnLst/>
              <a:rect l="l" t="t" r="r" b="b"/>
              <a:pathLst>
                <a:path w="5715" h="45720">
                  <a:moveTo>
                    <a:pt x="5260" y="0"/>
                  </a:moveTo>
                  <a:lnTo>
                    <a:pt x="1422" y="12348"/>
                  </a:lnTo>
                  <a:lnTo>
                    <a:pt x="0" y="28623"/>
                  </a:lnTo>
                  <a:lnTo>
                    <a:pt x="3464" y="41861"/>
                  </a:lnTo>
                  <a:lnTo>
                    <a:pt x="5260" y="45102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195086" y="63340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1984568" y="638631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694252" y="61647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861673" y="61887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758531" y="2952750"/>
              <a:ext cx="7620000" cy="3822700"/>
            </a:xfrm>
            <a:custGeom>
              <a:avLst/>
              <a:gdLst/>
              <a:ahLst/>
              <a:cxnLst/>
              <a:rect l="l" t="t" r="r" b="b"/>
              <a:pathLst>
                <a:path w="7620000" h="3822700">
                  <a:moveTo>
                    <a:pt x="0" y="0"/>
                  </a:moveTo>
                  <a:lnTo>
                    <a:pt x="0" y="3822700"/>
                  </a:lnTo>
                  <a:lnTo>
                    <a:pt x="7620000" y="3822700"/>
                  </a:lnTo>
                  <a:lnTo>
                    <a:pt x="7620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0448337" y="48136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755937" y="41405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653961" y="5219318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753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>
            <a:grpSpLocks noChangeAspect="1"/>
          </p:cNvGrpSpPr>
          <p:nvPr/>
        </p:nvGrpSpPr>
        <p:grpSpPr>
          <a:xfrm>
            <a:off x="3210618" y="2946400"/>
            <a:ext cx="10919026" cy="5486400"/>
            <a:chOff x="4758531" y="2946400"/>
            <a:chExt cx="7620570" cy="3829050"/>
          </a:xfrm>
        </p:grpSpPr>
        <p:sp>
          <p:nvSpPr>
            <p:cNvPr id="2" name="object 2"/>
            <p:cNvSpPr/>
            <p:nvPr/>
          </p:nvSpPr>
          <p:spPr>
            <a:xfrm>
              <a:off x="9603298" y="52388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9732166" y="5056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58948" y="492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20320" y="4465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1131" y="4635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3027" y="53399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511" y="56070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9336" y="47583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8943" y="46042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1129" y="4913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06118" y="4491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8234" y="46574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73252" y="54333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10650" y="60088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8757" y="61826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3623" y="5754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911" y="5189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60796" y="49897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7831" y="51530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02576" y="55098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8089" y="48249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7771" y="42698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8899" y="40393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6397" y="3880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03660" y="42035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3855" y="37873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4731" y="402839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256" y="44320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73859" y="44228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2956" y="45459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4288" y="47377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23446" y="5548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980" y="57995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36403" y="623157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9630" y="60246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86486" y="55402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90968" y="49433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75598" y="4789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7148" y="534971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3269" y="591525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1613" y="593807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66350" y="53154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69626" y="5727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48033" y="63058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83593" y="65216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9067" y="62274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67152" y="55976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43349" y="52775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6580" y="53835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8628" y="51646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84589" y="46810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79959" y="49445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69902" y="4628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94312" y="42168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84049" y="42324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76240" y="404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6701" y="383609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6649" y="3943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58663" y="41538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79536" y="36654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9025" y="38430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55214" y="42557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980418" y="4772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34554" y="5282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02445" y="53867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48224" y="58226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79884" y="62420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56654" y="66424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72767" y="656270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37915" y="65348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58902" y="66513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25078" y="5978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99488" y="621259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1790" y="6738818"/>
              <a:ext cx="99060" cy="30480"/>
            </a:xfrm>
            <a:custGeom>
              <a:avLst/>
              <a:gdLst/>
              <a:ahLst/>
              <a:cxnLst/>
              <a:rect l="l" t="t" r="r" b="b"/>
              <a:pathLst>
                <a:path w="99060" h="30479">
                  <a:moveTo>
                    <a:pt x="38849" y="0"/>
                  </a:moveTo>
                  <a:lnTo>
                    <a:pt x="26249" y="3935"/>
                  </a:lnTo>
                  <a:lnTo>
                    <a:pt x="15105" y="10806"/>
                  </a:lnTo>
                  <a:lnTo>
                    <a:pt x="5806" y="20381"/>
                  </a:lnTo>
                  <a:lnTo>
                    <a:pt x="0" y="30281"/>
                  </a:lnTo>
                  <a:lnTo>
                    <a:pt x="98784" y="30281"/>
                  </a:lnTo>
                  <a:lnTo>
                    <a:pt x="55678" y="1200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68000" y="6710533"/>
              <a:ext cx="112395" cy="59055"/>
            </a:xfrm>
            <a:custGeom>
              <a:avLst/>
              <a:gdLst/>
              <a:ahLst/>
              <a:cxnLst/>
              <a:rect l="l" t="t" r="r" b="b"/>
              <a:pathLst>
                <a:path w="112395" h="59054">
                  <a:moveTo>
                    <a:pt x="45581" y="0"/>
                  </a:moveTo>
                  <a:lnTo>
                    <a:pt x="12538" y="20380"/>
                  </a:lnTo>
                  <a:lnTo>
                    <a:pt x="0" y="58567"/>
                  </a:lnTo>
                  <a:lnTo>
                    <a:pt x="111533" y="58567"/>
                  </a:lnTo>
                  <a:lnTo>
                    <a:pt x="111919" y="55558"/>
                  </a:lnTo>
                  <a:lnTo>
                    <a:pt x="110642" y="43665"/>
                  </a:lnTo>
                  <a:lnTo>
                    <a:pt x="89401" y="12000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99115" y="62556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0481" y="5477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83271" y="4884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7293" y="45465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6554" y="41180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1214" y="39205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37282" y="3764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55772" y="3704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25050" y="30699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7365" y="29650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824356" y="38028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500432" y="3914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53972" y="38713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394860" y="44365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854546" y="44729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1222" y="4421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314332" y="4560990"/>
              <a:ext cx="64769" cy="112395"/>
            </a:xfrm>
            <a:custGeom>
              <a:avLst/>
              <a:gdLst/>
              <a:ahLst/>
              <a:cxnLst/>
              <a:rect l="l" t="t" r="r" b="b"/>
              <a:pathLst>
                <a:path w="64770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64200" y="111008"/>
                  </a:lnTo>
                  <a:lnTo>
                    <a:pt x="64200" y="1595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91012" y="5535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095098" y="57616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004037" y="560012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38527" y="50563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692462" y="52596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626308" y="56097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019577" y="56425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41762" y="50312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86439" y="5101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15182" y="56236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76273" y="5572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46610" y="53571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24123" y="53401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138160" y="4911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261254" y="465460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94711" y="463980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36326" y="44462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63212" y="40959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01410" y="39410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80991" y="43375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85082" y="4061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09509" y="482737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5517" y="58311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82728" y="60027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95130" y="58912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24265" y="588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69596" y="61520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13582" y="5622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16424" y="47009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5439" y="44975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42199" y="4485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20441" y="41161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0338" y="39643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62941" y="48791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19515" y="562278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52488" y="6235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055920" y="6689144"/>
              <a:ext cx="112395" cy="80010"/>
            </a:xfrm>
            <a:custGeom>
              <a:avLst/>
              <a:gdLst/>
              <a:ahLst/>
              <a:cxnLst/>
              <a:rect l="l" t="t" r="r" b="b"/>
              <a:pathLst>
                <a:path w="112395" h="80009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5539" y="79955"/>
                  </a:lnTo>
                  <a:lnTo>
                    <a:pt x="106436" y="79955"/>
                  </a:lnTo>
                  <a:lnTo>
                    <a:pt x="110462" y="69917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8771" y="59759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86041" y="62683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2091" y="651704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060470" y="6713427"/>
              <a:ext cx="111760" cy="55880"/>
            </a:xfrm>
            <a:custGeom>
              <a:avLst/>
              <a:gdLst/>
              <a:ahLst/>
              <a:cxnLst/>
              <a:rect l="l" t="t" r="r" b="b"/>
              <a:pathLst>
                <a:path w="111759" h="55879">
                  <a:moveTo>
                    <a:pt x="45328" y="0"/>
                  </a:moveTo>
                  <a:lnTo>
                    <a:pt x="12285" y="20380"/>
                  </a:lnTo>
                  <a:lnTo>
                    <a:pt x="0" y="55672"/>
                  </a:lnTo>
                  <a:lnTo>
                    <a:pt x="111665" y="55558"/>
                  </a:lnTo>
                  <a:lnTo>
                    <a:pt x="89148" y="12000"/>
                  </a:lnTo>
                  <a:lnTo>
                    <a:pt x="453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760083" y="65182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078696" y="62480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13003" y="5623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258853" y="486948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98610" y="471891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05327" y="45645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849912" y="5072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45281" y="47548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300025" y="4166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573281" y="38727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36691" y="36385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137050" y="33881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515183" y="32547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54280" y="31461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39430" y="31485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148491" y="32788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65475" y="33318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124060" y="34361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86047" y="33674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95700" y="323154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86357" y="33054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41580" y="31898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63728" y="32394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36214" y="34367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778503" y="344639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51882" y="35941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193476" y="36921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568458" y="39330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12313" y="45251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64376" y="46008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711247" y="49296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860192" y="569310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02795" y="53423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696152" y="53367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907973" y="583988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364703" y="5287272"/>
              <a:ext cx="13970" cy="73025"/>
            </a:xfrm>
            <a:custGeom>
              <a:avLst/>
              <a:gdLst/>
              <a:ahLst/>
              <a:cxnLst/>
              <a:rect l="l" t="t" r="r" b="b"/>
              <a:pathLst>
                <a:path w="13970" h="73025">
                  <a:moveTo>
                    <a:pt x="13828" y="0"/>
                  </a:moveTo>
                  <a:lnTo>
                    <a:pt x="12923" y="931"/>
                  </a:lnTo>
                  <a:lnTo>
                    <a:pt x="5859" y="12974"/>
                  </a:lnTo>
                  <a:lnTo>
                    <a:pt x="1421" y="27250"/>
                  </a:lnTo>
                  <a:lnTo>
                    <a:pt x="0" y="43525"/>
                  </a:lnTo>
                  <a:lnTo>
                    <a:pt x="3464" y="56763"/>
                  </a:lnTo>
                  <a:lnTo>
                    <a:pt x="9985" y="68524"/>
                  </a:lnTo>
                  <a:lnTo>
                    <a:pt x="13828" y="72623"/>
                  </a:lnTo>
                  <a:lnTo>
                    <a:pt x="138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936704" y="4633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077218" y="4213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184171" y="39737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286283" y="3834751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86591" y="102921"/>
                  </a:lnTo>
                  <a:lnTo>
                    <a:pt x="92248" y="98172"/>
                  </a:lnTo>
                  <a:lnTo>
                    <a:pt x="92248" y="14223"/>
                  </a:lnTo>
                  <a:lnTo>
                    <a:pt x="89786" y="12000"/>
                  </a:lnTo>
                  <a:lnTo>
                    <a:pt x="77459" y="5323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113796" y="522324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977340" y="5512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46534" y="5479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775273" y="53988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18850" y="525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40007" y="53559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65073" y="52797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68047" y="50036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09460" y="52029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428904" y="553034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32473" y="56772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71449" y="34965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37744" y="3733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83955" y="36524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38046" y="35816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39504" y="35560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51598" y="3522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62" y="382933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6290" y="40674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83811" y="42586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514418" y="43083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996506" y="46555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18594" y="47128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23996" y="497198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53576" y="51262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353790" y="3047030"/>
              <a:ext cx="24765" cy="92710"/>
            </a:xfrm>
            <a:custGeom>
              <a:avLst/>
              <a:gdLst/>
              <a:ahLst/>
              <a:cxnLst/>
              <a:rect l="l" t="t" r="r" b="b"/>
              <a:pathLst>
                <a:path w="24765" h="92710">
                  <a:moveTo>
                    <a:pt x="24741" y="0"/>
                  </a:moveTo>
                  <a:lnTo>
                    <a:pt x="1421" y="37445"/>
                  </a:lnTo>
                  <a:lnTo>
                    <a:pt x="0" y="53721"/>
                  </a:lnTo>
                  <a:lnTo>
                    <a:pt x="3464" y="66958"/>
                  </a:lnTo>
                  <a:lnTo>
                    <a:pt x="9984" y="78720"/>
                  </a:lnTo>
                  <a:lnTo>
                    <a:pt x="19233" y="88586"/>
                  </a:lnTo>
                  <a:lnTo>
                    <a:pt x="24741" y="92154"/>
                  </a:lnTo>
                  <a:lnTo>
                    <a:pt x="2474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944638" y="31846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376894" y="2946401"/>
              <a:ext cx="111125" cy="47625"/>
            </a:xfrm>
            <a:custGeom>
              <a:avLst/>
              <a:gdLst/>
              <a:ahLst/>
              <a:cxnLst/>
              <a:rect l="l" t="t" r="r" b="b"/>
              <a:pathLst>
                <a:path w="111125" h="47625">
                  <a:moveTo>
                    <a:pt x="110703" y="0"/>
                  </a:moveTo>
                  <a:lnTo>
                    <a:pt x="0" y="0"/>
                  </a:lnTo>
                  <a:lnTo>
                    <a:pt x="3028" y="11574"/>
                  </a:lnTo>
                  <a:lnTo>
                    <a:pt x="30446" y="40749"/>
                  </a:lnTo>
                  <a:lnTo>
                    <a:pt x="59634" y="47209"/>
                  </a:lnTo>
                  <a:lnTo>
                    <a:pt x="73643" y="44366"/>
                  </a:lnTo>
                  <a:lnTo>
                    <a:pt x="104815" y="18273"/>
                  </a:lnTo>
                  <a:lnTo>
                    <a:pt x="110703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103794" y="2946400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5" h="12700">
                  <a:moveTo>
                    <a:pt x="68759" y="0"/>
                  </a:moveTo>
                  <a:lnTo>
                    <a:pt x="0" y="0"/>
                  </a:lnTo>
                  <a:lnTo>
                    <a:pt x="9023" y="5846"/>
                  </a:lnTo>
                  <a:lnTo>
                    <a:pt x="22745" y="10655"/>
                  </a:lnTo>
                  <a:lnTo>
                    <a:pt x="38211" y="12305"/>
                  </a:lnTo>
                  <a:lnTo>
                    <a:pt x="52221" y="9462"/>
                  </a:lnTo>
                  <a:lnTo>
                    <a:pt x="64732" y="3380"/>
                  </a:lnTo>
                  <a:lnTo>
                    <a:pt x="6875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616315" y="2946401"/>
              <a:ext cx="24130" cy="1905"/>
            </a:xfrm>
            <a:custGeom>
              <a:avLst/>
              <a:gdLst/>
              <a:ahLst/>
              <a:cxnLst/>
              <a:rect l="l" t="t" r="r" b="b"/>
              <a:pathLst>
                <a:path w="24129" h="1905">
                  <a:moveTo>
                    <a:pt x="0" y="824"/>
                  </a:moveTo>
                  <a:lnTo>
                    <a:pt x="23583" y="824"/>
                  </a:lnTo>
                </a:path>
              </a:pathLst>
            </a:custGeom>
            <a:ln w="3175">
              <a:solidFill>
                <a:srgbClr val="32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386229" y="2946401"/>
              <a:ext cx="112395" cy="97155"/>
            </a:xfrm>
            <a:custGeom>
              <a:avLst/>
              <a:gdLst/>
              <a:ahLst/>
              <a:cxnLst/>
              <a:rect l="l" t="t" r="r" b="b"/>
              <a:pathLst>
                <a:path w="112395" h="97155">
                  <a:moveTo>
                    <a:pt x="93274" y="0"/>
                  </a:moveTo>
                  <a:lnTo>
                    <a:pt x="18004" y="0"/>
                  </a:lnTo>
                  <a:lnTo>
                    <a:pt x="12923" y="5231"/>
                  </a:lnTo>
                  <a:lnTo>
                    <a:pt x="5859" y="17273"/>
                  </a:lnTo>
                  <a:lnTo>
                    <a:pt x="1422" y="31549"/>
                  </a:lnTo>
                  <a:lnTo>
                    <a:pt x="0" y="47824"/>
                  </a:lnTo>
                  <a:lnTo>
                    <a:pt x="3463" y="61062"/>
                  </a:lnTo>
                  <a:lnTo>
                    <a:pt x="30882" y="90237"/>
                  </a:lnTo>
                  <a:lnTo>
                    <a:pt x="60070" y="96697"/>
                  </a:lnTo>
                  <a:lnTo>
                    <a:pt x="74079" y="93854"/>
                  </a:lnTo>
                  <a:lnTo>
                    <a:pt x="105250" y="67761"/>
                  </a:lnTo>
                  <a:lnTo>
                    <a:pt x="112303" y="40408"/>
                  </a:lnTo>
                  <a:lnTo>
                    <a:pt x="111026" y="28517"/>
                  </a:lnTo>
                  <a:lnTo>
                    <a:pt x="106741" y="16391"/>
                  </a:lnTo>
                  <a:lnTo>
                    <a:pt x="99604" y="5713"/>
                  </a:lnTo>
                  <a:lnTo>
                    <a:pt x="9327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99873" y="2946401"/>
              <a:ext cx="112395" cy="78105"/>
            </a:xfrm>
            <a:custGeom>
              <a:avLst/>
              <a:gdLst/>
              <a:ahLst/>
              <a:cxnLst/>
              <a:rect l="l" t="t" r="r" b="b"/>
              <a:pathLst>
                <a:path w="112395" h="78105">
                  <a:moveTo>
                    <a:pt x="107686" y="0"/>
                  </a:moveTo>
                  <a:lnTo>
                    <a:pt x="5303" y="0"/>
                  </a:lnTo>
                  <a:lnTo>
                    <a:pt x="1422" y="12485"/>
                  </a:lnTo>
                  <a:lnTo>
                    <a:pt x="0" y="28761"/>
                  </a:lnTo>
                  <a:lnTo>
                    <a:pt x="3464" y="41998"/>
                  </a:lnTo>
                  <a:lnTo>
                    <a:pt x="30882" y="71173"/>
                  </a:lnTo>
                  <a:lnTo>
                    <a:pt x="60070" y="77633"/>
                  </a:lnTo>
                  <a:lnTo>
                    <a:pt x="74079" y="74790"/>
                  </a:lnTo>
                  <a:lnTo>
                    <a:pt x="105250" y="48696"/>
                  </a:lnTo>
                  <a:lnTo>
                    <a:pt x="112302" y="21343"/>
                  </a:lnTo>
                  <a:lnTo>
                    <a:pt x="111026" y="9452"/>
                  </a:lnTo>
                  <a:lnTo>
                    <a:pt x="10768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186471" y="2946400"/>
              <a:ext cx="112395" cy="55244"/>
            </a:xfrm>
            <a:custGeom>
              <a:avLst/>
              <a:gdLst/>
              <a:ahLst/>
              <a:cxnLst/>
              <a:rect l="l" t="t" r="r" b="b"/>
              <a:pathLst>
                <a:path w="112395" h="55244">
                  <a:moveTo>
                    <a:pt x="112138" y="0"/>
                  </a:moveTo>
                  <a:lnTo>
                    <a:pt x="535" y="0"/>
                  </a:lnTo>
                  <a:lnTo>
                    <a:pt x="0" y="6130"/>
                  </a:lnTo>
                  <a:lnTo>
                    <a:pt x="19234" y="40995"/>
                  </a:lnTo>
                  <a:lnTo>
                    <a:pt x="60071" y="55001"/>
                  </a:lnTo>
                  <a:lnTo>
                    <a:pt x="74080" y="52158"/>
                  </a:lnTo>
                  <a:lnTo>
                    <a:pt x="105251" y="26065"/>
                  </a:lnTo>
                  <a:lnTo>
                    <a:pt x="11213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592696" y="2946401"/>
              <a:ext cx="112395" cy="71755"/>
            </a:xfrm>
            <a:custGeom>
              <a:avLst/>
              <a:gdLst/>
              <a:ahLst/>
              <a:cxnLst/>
              <a:rect l="l" t="t" r="r" b="b"/>
              <a:pathLst>
                <a:path w="112395" h="71755">
                  <a:moveTo>
                    <a:pt x="109770" y="0"/>
                  </a:moveTo>
                  <a:lnTo>
                    <a:pt x="3469" y="0"/>
                  </a:lnTo>
                  <a:lnTo>
                    <a:pt x="1422" y="6587"/>
                  </a:lnTo>
                  <a:lnTo>
                    <a:pt x="0" y="22862"/>
                  </a:lnTo>
                  <a:lnTo>
                    <a:pt x="3463" y="36100"/>
                  </a:lnTo>
                  <a:lnTo>
                    <a:pt x="30882" y="65275"/>
                  </a:lnTo>
                  <a:lnTo>
                    <a:pt x="60070" y="71735"/>
                  </a:lnTo>
                  <a:lnTo>
                    <a:pt x="74079" y="68892"/>
                  </a:lnTo>
                  <a:lnTo>
                    <a:pt x="105250" y="42799"/>
                  </a:lnTo>
                  <a:lnTo>
                    <a:pt x="112303" y="15447"/>
                  </a:lnTo>
                  <a:lnTo>
                    <a:pt x="111026" y="3555"/>
                  </a:lnTo>
                  <a:lnTo>
                    <a:pt x="10977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516435" y="32598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346619" y="33944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29461" y="3007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381496" y="408910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44693" y="5383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74157" y="6674030"/>
              <a:ext cx="112395" cy="95250"/>
            </a:xfrm>
            <a:custGeom>
              <a:avLst/>
              <a:gdLst/>
              <a:ahLst/>
              <a:cxnLst/>
              <a:rect l="l" t="t" r="r" b="b"/>
              <a:pathLst>
                <a:path w="112394" h="95250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9984" y="87973"/>
                  </a:lnTo>
                  <a:lnTo>
                    <a:pt x="16636" y="95069"/>
                  </a:lnTo>
                  <a:lnTo>
                    <a:pt x="95945" y="95069"/>
                  </a:lnTo>
                  <a:lnTo>
                    <a:pt x="97138" y="94068"/>
                  </a:lnTo>
                  <a:lnTo>
                    <a:pt x="105250" y="82910"/>
                  </a:lnTo>
                  <a:lnTo>
                    <a:pt x="110461" y="69918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454202" y="61350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95287" y="61500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209580" y="6413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720667" y="65675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71840" y="6419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019078" y="64429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113783" y="60564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121432" y="61939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70960" y="61667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67459" y="604151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81478" y="6266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702533" y="63354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123646" y="6675896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9984" y="87974"/>
                  </a:lnTo>
                  <a:lnTo>
                    <a:pt x="14888" y="93204"/>
                  </a:lnTo>
                  <a:lnTo>
                    <a:pt x="97766" y="93204"/>
                  </a:lnTo>
                  <a:lnTo>
                    <a:pt x="105251" y="82910"/>
                  </a:lnTo>
                  <a:lnTo>
                    <a:pt x="110463" y="69918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572956" y="64385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236566" y="65623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1611663" y="6706169"/>
              <a:ext cx="112395" cy="63500"/>
            </a:xfrm>
            <a:custGeom>
              <a:avLst/>
              <a:gdLst/>
              <a:ahLst/>
              <a:cxnLst/>
              <a:rect l="l" t="t" r="r" b="b"/>
              <a:pathLst>
                <a:path w="112395" h="63500">
                  <a:moveTo>
                    <a:pt x="45962" y="0"/>
                  </a:moveTo>
                  <a:lnTo>
                    <a:pt x="12919" y="20380"/>
                  </a:lnTo>
                  <a:lnTo>
                    <a:pt x="0" y="62930"/>
                  </a:lnTo>
                  <a:lnTo>
                    <a:pt x="111355" y="62930"/>
                  </a:lnTo>
                  <a:lnTo>
                    <a:pt x="112300" y="55558"/>
                  </a:lnTo>
                  <a:lnTo>
                    <a:pt x="111023" y="43665"/>
                  </a:lnTo>
                  <a:lnTo>
                    <a:pt x="89782" y="12000"/>
                  </a:lnTo>
                  <a:lnTo>
                    <a:pt x="45962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2373271" y="6525516"/>
              <a:ext cx="5715" cy="45720"/>
            </a:xfrm>
            <a:custGeom>
              <a:avLst/>
              <a:gdLst/>
              <a:ahLst/>
              <a:cxnLst/>
              <a:rect l="l" t="t" r="r" b="b"/>
              <a:pathLst>
                <a:path w="5715" h="45720">
                  <a:moveTo>
                    <a:pt x="5260" y="0"/>
                  </a:moveTo>
                  <a:lnTo>
                    <a:pt x="1422" y="12348"/>
                  </a:lnTo>
                  <a:lnTo>
                    <a:pt x="0" y="28623"/>
                  </a:lnTo>
                  <a:lnTo>
                    <a:pt x="3464" y="41861"/>
                  </a:lnTo>
                  <a:lnTo>
                    <a:pt x="5260" y="45102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195086" y="63340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1984568" y="638631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694252" y="61647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861673" y="61887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758531" y="2952750"/>
              <a:ext cx="7620000" cy="3822700"/>
            </a:xfrm>
            <a:custGeom>
              <a:avLst/>
              <a:gdLst/>
              <a:ahLst/>
              <a:cxnLst/>
              <a:rect l="l" t="t" r="r" b="b"/>
              <a:pathLst>
                <a:path w="7620000" h="3822700">
                  <a:moveTo>
                    <a:pt x="0" y="0"/>
                  </a:moveTo>
                  <a:lnTo>
                    <a:pt x="0" y="3822700"/>
                  </a:lnTo>
                  <a:lnTo>
                    <a:pt x="7620000" y="3822700"/>
                  </a:lnTo>
                  <a:lnTo>
                    <a:pt x="7620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8767116" y="578669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F75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0943637" y="38611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F75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876338" y="3648271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F754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0448337" y="48136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755937" y="41405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5" name="Content Placeholder 23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POPOUT</a:t>
            </a:r>
          </a:p>
        </p:txBody>
      </p:sp>
      <p:sp>
        <p:nvSpPr>
          <p:cNvPr id="242" name="Content Placeholder 24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6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>
            <a:grpSpLocks noChangeAspect="1"/>
          </p:cNvGrpSpPr>
          <p:nvPr/>
        </p:nvGrpSpPr>
        <p:grpSpPr>
          <a:xfrm>
            <a:off x="3210618" y="2946400"/>
            <a:ext cx="10919026" cy="5486400"/>
            <a:chOff x="4758531" y="2946400"/>
            <a:chExt cx="7620570" cy="3829050"/>
          </a:xfrm>
        </p:grpSpPr>
        <p:sp>
          <p:nvSpPr>
            <p:cNvPr id="2" name="object 2"/>
            <p:cNvSpPr/>
            <p:nvPr/>
          </p:nvSpPr>
          <p:spPr>
            <a:xfrm>
              <a:off x="9603298" y="52388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9732166" y="5056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58948" y="492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20320" y="4465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1131" y="4635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3027" y="53399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511" y="56070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9336" y="47583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8943" y="46042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1129" y="4913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06118" y="4491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8234" y="46574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73252" y="54333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10650" y="60088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8757" y="61826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3623" y="5754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911" y="5189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60796" y="49897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7831" y="51530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02576" y="55098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8089" y="48249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7771" y="42698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8899" y="40393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6397" y="3880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03660" y="42035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3855" y="37873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4731" y="402839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256" y="44320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73859" y="44228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2956" y="45459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4288" y="47377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23446" y="5548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980" y="57995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36403" y="623157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9630" y="60246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86486" y="55402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90968" y="49433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75598" y="4789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7148" y="534971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3269" y="591525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1613" y="593807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66350" y="53154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69626" y="5727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48033" y="63058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83593" y="65216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9067" y="62274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67152" y="55976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43349" y="52775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6580" y="53835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8628" y="51646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84589" y="46810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79959" y="49445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69902" y="4628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94312" y="42168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84049" y="42324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76240" y="404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6701" y="383609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6649" y="3943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58663" y="41538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79536" y="36654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9025" y="38430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55214" y="42557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980418" y="4772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34554" y="5282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02445" y="53867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48224" y="58226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79884" y="62420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56654" y="66424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72767" y="656270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37915" y="65348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58902" y="66513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25078" y="5978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99488" y="621259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1790" y="6738818"/>
              <a:ext cx="99060" cy="30480"/>
            </a:xfrm>
            <a:custGeom>
              <a:avLst/>
              <a:gdLst/>
              <a:ahLst/>
              <a:cxnLst/>
              <a:rect l="l" t="t" r="r" b="b"/>
              <a:pathLst>
                <a:path w="99060" h="30479">
                  <a:moveTo>
                    <a:pt x="38849" y="0"/>
                  </a:moveTo>
                  <a:lnTo>
                    <a:pt x="26249" y="3935"/>
                  </a:lnTo>
                  <a:lnTo>
                    <a:pt x="15105" y="10806"/>
                  </a:lnTo>
                  <a:lnTo>
                    <a:pt x="5806" y="20381"/>
                  </a:lnTo>
                  <a:lnTo>
                    <a:pt x="0" y="30281"/>
                  </a:lnTo>
                  <a:lnTo>
                    <a:pt x="98784" y="30281"/>
                  </a:lnTo>
                  <a:lnTo>
                    <a:pt x="55678" y="1200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68000" y="6710533"/>
              <a:ext cx="112395" cy="59055"/>
            </a:xfrm>
            <a:custGeom>
              <a:avLst/>
              <a:gdLst/>
              <a:ahLst/>
              <a:cxnLst/>
              <a:rect l="l" t="t" r="r" b="b"/>
              <a:pathLst>
                <a:path w="112395" h="59054">
                  <a:moveTo>
                    <a:pt x="45581" y="0"/>
                  </a:moveTo>
                  <a:lnTo>
                    <a:pt x="12538" y="20380"/>
                  </a:lnTo>
                  <a:lnTo>
                    <a:pt x="0" y="58567"/>
                  </a:lnTo>
                  <a:lnTo>
                    <a:pt x="111533" y="58567"/>
                  </a:lnTo>
                  <a:lnTo>
                    <a:pt x="111919" y="55558"/>
                  </a:lnTo>
                  <a:lnTo>
                    <a:pt x="110642" y="43665"/>
                  </a:lnTo>
                  <a:lnTo>
                    <a:pt x="89401" y="12000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99115" y="62556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0481" y="5477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83271" y="4884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7293" y="45465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6554" y="41180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1214" y="39205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37282" y="3764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55772" y="3704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25050" y="30699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7365" y="29650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824356" y="38028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500432" y="3914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53972" y="38713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394860" y="44365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854546" y="44729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1222" y="4421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314332" y="4560990"/>
              <a:ext cx="64769" cy="112395"/>
            </a:xfrm>
            <a:custGeom>
              <a:avLst/>
              <a:gdLst/>
              <a:ahLst/>
              <a:cxnLst/>
              <a:rect l="l" t="t" r="r" b="b"/>
              <a:pathLst>
                <a:path w="64770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64200" y="111008"/>
                  </a:lnTo>
                  <a:lnTo>
                    <a:pt x="64200" y="1595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91012" y="5535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095098" y="57616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004037" y="560012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38527" y="50563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692462" y="52596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626308" y="56097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019577" y="56425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41762" y="50312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86439" y="5101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15182" y="56236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76273" y="5572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46610" y="53571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24123" y="53401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138160" y="4911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261254" y="465460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94711" y="463980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36326" y="44462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63212" y="40959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01410" y="39410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80991" y="43375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85082" y="4061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09509" y="482737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5517" y="58311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82728" y="60027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95130" y="58912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24265" y="588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69596" y="61520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13582" y="5622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16424" y="47009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5439" y="44975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42199" y="4485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20441" y="41161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0338" y="39643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62941" y="48791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19515" y="562278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52488" y="6235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055920" y="6689144"/>
              <a:ext cx="112395" cy="80010"/>
            </a:xfrm>
            <a:custGeom>
              <a:avLst/>
              <a:gdLst/>
              <a:ahLst/>
              <a:cxnLst/>
              <a:rect l="l" t="t" r="r" b="b"/>
              <a:pathLst>
                <a:path w="112395" h="80009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5539" y="79955"/>
                  </a:lnTo>
                  <a:lnTo>
                    <a:pt x="106436" y="79955"/>
                  </a:lnTo>
                  <a:lnTo>
                    <a:pt x="110462" y="69917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8771" y="59759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86041" y="62683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2091" y="651704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060470" y="6713427"/>
              <a:ext cx="111760" cy="55880"/>
            </a:xfrm>
            <a:custGeom>
              <a:avLst/>
              <a:gdLst/>
              <a:ahLst/>
              <a:cxnLst/>
              <a:rect l="l" t="t" r="r" b="b"/>
              <a:pathLst>
                <a:path w="111759" h="55879">
                  <a:moveTo>
                    <a:pt x="45328" y="0"/>
                  </a:moveTo>
                  <a:lnTo>
                    <a:pt x="12285" y="20380"/>
                  </a:lnTo>
                  <a:lnTo>
                    <a:pt x="0" y="55672"/>
                  </a:lnTo>
                  <a:lnTo>
                    <a:pt x="111665" y="55558"/>
                  </a:lnTo>
                  <a:lnTo>
                    <a:pt x="89148" y="12000"/>
                  </a:lnTo>
                  <a:lnTo>
                    <a:pt x="453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760083" y="65182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078696" y="62480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13003" y="5623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258853" y="486948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98610" y="471891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05327" y="45645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849912" y="5072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45281" y="47548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300025" y="4166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573281" y="38727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36691" y="36385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137050" y="33881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515183" y="32547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54280" y="31461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39430" y="31485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148491" y="32788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65475" y="33318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124060" y="34361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86047" y="33674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95700" y="323154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86357" y="33054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41580" y="31898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63728" y="32394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36214" y="34367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778503" y="344639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51882" y="35941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193476" y="36921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568458" y="39330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12313" y="45251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64376" y="46008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711247" y="49296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860192" y="569310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02795" y="53423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696152" y="53367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907973" y="583988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364703" y="5287272"/>
              <a:ext cx="13970" cy="73025"/>
            </a:xfrm>
            <a:custGeom>
              <a:avLst/>
              <a:gdLst/>
              <a:ahLst/>
              <a:cxnLst/>
              <a:rect l="l" t="t" r="r" b="b"/>
              <a:pathLst>
                <a:path w="13970" h="73025">
                  <a:moveTo>
                    <a:pt x="13828" y="0"/>
                  </a:moveTo>
                  <a:lnTo>
                    <a:pt x="12923" y="931"/>
                  </a:lnTo>
                  <a:lnTo>
                    <a:pt x="5859" y="12974"/>
                  </a:lnTo>
                  <a:lnTo>
                    <a:pt x="1421" y="27250"/>
                  </a:lnTo>
                  <a:lnTo>
                    <a:pt x="0" y="43525"/>
                  </a:lnTo>
                  <a:lnTo>
                    <a:pt x="3464" y="56763"/>
                  </a:lnTo>
                  <a:lnTo>
                    <a:pt x="9985" y="68524"/>
                  </a:lnTo>
                  <a:lnTo>
                    <a:pt x="13828" y="72623"/>
                  </a:lnTo>
                  <a:lnTo>
                    <a:pt x="138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936704" y="4633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077218" y="4213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184171" y="39737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286283" y="3834751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86591" y="102921"/>
                  </a:lnTo>
                  <a:lnTo>
                    <a:pt x="92248" y="98172"/>
                  </a:lnTo>
                  <a:lnTo>
                    <a:pt x="92248" y="14223"/>
                  </a:lnTo>
                  <a:lnTo>
                    <a:pt x="89786" y="12000"/>
                  </a:lnTo>
                  <a:lnTo>
                    <a:pt x="77459" y="5323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113796" y="522324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977340" y="5512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46534" y="5479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775273" y="53988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18850" y="525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40007" y="53559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65073" y="52797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68047" y="50036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09460" y="52029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428904" y="553034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32473" y="56772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71449" y="34965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37744" y="3733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83955" y="36524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38046" y="35816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39504" y="35560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51598" y="3522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62" y="382933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6290" y="40674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83811" y="42586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514418" y="43083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996506" y="46555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18594" y="47128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23996" y="497198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53576" y="51262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353790" y="3047030"/>
              <a:ext cx="24765" cy="92710"/>
            </a:xfrm>
            <a:custGeom>
              <a:avLst/>
              <a:gdLst/>
              <a:ahLst/>
              <a:cxnLst/>
              <a:rect l="l" t="t" r="r" b="b"/>
              <a:pathLst>
                <a:path w="24765" h="92710">
                  <a:moveTo>
                    <a:pt x="24741" y="0"/>
                  </a:moveTo>
                  <a:lnTo>
                    <a:pt x="1421" y="37445"/>
                  </a:lnTo>
                  <a:lnTo>
                    <a:pt x="0" y="53721"/>
                  </a:lnTo>
                  <a:lnTo>
                    <a:pt x="3464" y="66958"/>
                  </a:lnTo>
                  <a:lnTo>
                    <a:pt x="9984" y="78720"/>
                  </a:lnTo>
                  <a:lnTo>
                    <a:pt x="19233" y="88586"/>
                  </a:lnTo>
                  <a:lnTo>
                    <a:pt x="24741" y="92154"/>
                  </a:lnTo>
                  <a:lnTo>
                    <a:pt x="2474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944638" y="31846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376894" y="2946401"/>
              <a:ext cx="111125" cy="47625"/>
            </a:xfrm>
            <a:custGeom>
              <a:avLst/>
              <a:gdLst/>
              <a:ahLst/>
              <a:cxnLst/>
              <a:rect l="l" t="t" r="r" b="b"/>
              <a:pathLst>
                <a:path w="111125" h="47625">
                  <a:moveTo>
                    <a:pt x="110703" y="0"/>
                  </a:moveTo>
                  <a:lnTo>
                    <a:pt x="0" y="0"/>
                  </a:lnTo>
                  <a:lnTo>
                    <a:pt x="3028" y="11574"/>
                  </a:lnTo>
                  <a:lnTo>
                    <a:pt x="30446" y="40749"/>
                  </a:lnTo>
                  <a:lnTo>
                    <a:pt x="59634" y="47209"/>
                  </a:lnTo>
                  <a:lnTo>
                    <a:pt x="73643" y="44366"/>
                  </a:lnTo>
                  <a:lnTo>
                    <a:pt x="104815" y="18273"/>
                  </a:lnTo>
                  <a:lnTo>
                    <a:pt x="110703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103794" y="2946400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5" h="12700">
                  <a:moveTo>
                    <a:pt x="68759" y="0"/>
                  </a:moveTo>
                  <a:lnTo>
                    <a:pt x="0" y="0"/>
                  </a:lnTo>
                  <a:lnTo>
                    <a:pt x="9023" y="5846"/>
                  </a:lnTo>
                  <a:lnTo>
                    <a:pt x="22745" y="10655"/>
                  </a:lnTo>
                  <a:lnTo>
                    <a:pt x="38211" y="12305"/>
                  </a:lnTo>
                  <a:lnTo>
                    <a:pt x="52221" y="9462"/>
                  </a:lnTo>
                  <a:lnTo>
                    <a:pt x="64732" y="3380"/>
                  </a:lnTo>
                  <a:lnTo>
                    <a:pt x="6875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616315" y="2946401"/>
              <a:ext cx="24130" cy="1905"/>
            </a:xfrm>
            <a:custGeom>
              <a:avLst/>
              <a:gdLst/>
              <a:ahLst/>
              <a:cxnLst/>
              <a:rect l="l" t="t" r="r" b="b"/>
              <a:pathLst>
                <a:path w="24129" h="1905">
                  <a:moveTo>
                    <a:pt x="0" y="824"/>
                  </a:moveTo>
                  <a:lnTo>
                    <a:pt x="23583" y="824"/>
                  </a:lnTo>
                </a:path>
              </a:pathLst>
            </a:custGeom>
            <a:ln w="3175">
              <a:solidFill>
                <a:srgbClr val="32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386229" y="2946401"/>
              <a:ext cx="112395" cy="97155"/>
            </a:xfrm>
            <a:custGeom>
              <a:avLst/>
              <a:gdLst/>
              <a:ahLst/>
              <a:cxnLst/>
              <a:rect l="l" t="t" r="r" b="b"/>
              <a:pathLst>
                <a:path w="112395" h="97155">
                  <a:moveTo>
                    <a:pt x="93274" y="0"/>
                  </a:moveTo>
                  <a:lnTo>
                    <a:pt x="18004" y="0"/>
                  </a:lnTo>
                  <a:lnTo>
                    <a:pt x="12923" y="5231"/>
                  </a:lnTo>
                  <a:lnTo>
                    <a:pt x="5859" y="17273"/>
                  </a:lnTo>
                  <a:lnTo>
                    <a:pt x="1422" y="31549"/>
                  </a:lnTo>
                  <a:lnTo>
                    <a:pt x="0" y="47824"/>
                  </a:lnTo>
                  <a:lnTo>
                    <a:pt x="3463" y="61062"/>
                  </a:lnTo>
                  <a:lnTo>
                    <a:pt x="30882" y="90237"/>
                  </a:lnTo>
                  <a:lnTo>
                    <a:pt x="60070" y="96697"/>
                  </a:lnTo>
                  <a:lnTo>
                    <a:pt x="74079" y="93854"/>
                  </a:lnTo>
                  <a:lnTo>
                    <a:pt x="105250" y="67761"/>
                  </a:lnTo>
                  <a:lnTo>
                    <a:pt x="112303" y="40408"/>
                  </a:lnTo>
                  <a:lnTo>
                    <a:pt x="111026" y="28517"/>
                  </a:lnTo>
                  <a:lnTo>
                    <a:pt x="106741" y="16391"/>
                  </a:lnTo>
                  <a:lnTo>
                    <a:pt x="99604" y="5713"/>
                  </a:lnTo>
                  <a:lnTo>
                    <a:pt x="9327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99873" y="2946401"/>
              <a:ext cx="112395" cy="78105"/>
            </a:xfrm>
            <a:custGeom>
              <a:avLst/>
              <a:gdLst/>
              <a:ahLst/>
              <a:cxnLst/>
              <a:rect l="l" t="t" r="r" b="b"/>
              <a:pathLst>
                <a:path w="112395" h="78105">
                  <a:moveTo>
                    <a:pt x="107686" y="0"/>
                  </a:moveTo>
                  <a:lnTo>
                    <a:pt x="5303" y="0"/>
                  </a:lnTo>
                  <a:lnTo>
                    <a:pt x="1422" y="12485"/>
                  </a:lnTo>
                  <a:lnTo>
                    <a:pt x="0" y="28761"/>
                  </a:lnTo>
                  <a:lnTo>
                    <a:pt x="3464" y="41998"/>
                  </a:lnTo>
                  <a:lnTo>
                    <a:pt x="30882" y="71173"/>
                  </a:lnTo>
                  <a:lnTo>
                    <a:pt x="60070" y="77633"/>
                  </a:lnTo>
                  <a:lnTo>
                    <a:pt x="74079" y="74790"/>
                  </a:lnTo>
                  <a:lnTo>
                    <a:pt x="105250" y="48696"/>
                  </a:lnTo>
                  <a:lnTo>
                    <a:pt x="112302" y="21343"/>
                  </a:lnTo>
                  <a:lnTo>
                    <a:pt x="111026" y="9452"/>
                  </a:lnTo>
                  <a:lnTo>
                    <a:pt x="10768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186471" y="2946400"/>
              <a:ext cx="112395" cy="55244"/>
            </a:xfrm>
            <a:custGeom>
              <a:avLst/>
              <a:gdLst/>
              <a:ahLst/>
              <a:cxnLst/>
              <a:rect l="l" t="t" r="r" b="b"/>
              <a:pathLst>
                <a:path w="112395" h="55244">
                  <a:moveTo>
                    <a:pt x="112138" y="0"/>
                  </a:moveTo>
                  <a:lnTo>
                    <a:pt x="535" y="0"/>
                  </a:lnTo>
                  <a:lnTo>
                    <a:pt x="0" y="6130"/>
                  </a:lnTo>
                  <a:lnTo>
                    <a:pt x="19234" y="40995"/>
                  </a:lnTo>
                  <a:lnTo>
                    <a:pt x="60071" y="55001"/>
                  </a:lnTo>
                  <a:lnTo>
                    <a:pt x="74080" y="52158"/>
                  </a:lnTo>
                  <a:lnTo>
                    <a:pt x="105251" y="26065"/>
                  </a:lnTo>
                  <a:lnTo>
                    <a:pt x="11213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592696" y="2946401"/>
              <a:ext cx="112395" cy="71755"/>
            </a:xfrm>
            <a:custGeom>
              <a:avLst/>
              <a:gdLst/>
              <a:ahLst/>
              <a:cxnLst/>
              <a:rect l="l" t="t" r="r" b="b"/>
              <a:pathLst>
                <a:path w="112395" h="71755">
                  <a:moveTo>
                    <a:pt x="109770" y="0"/>
                  </a:moveTo>
                  <a:lnTo>
                    <a:pt x="3469" y="0"/>
                  </a:lnTo>
                  <a:lnTo>
                    <a:pt x="1422" y="6587"/>
                  </a:lnTo>
                  <a:lnTo>
                    <a:pt x="0" y="22862"/>
                  </a:lnTo>
                  <a:lnTo>
                    <a:pt x="3463" y="36100"/>
                  </a:lnTo>
                  <a:lnTo>
                    <a:pt x="30882" y="65275"/>
                  </a:lnTo>
                  <a:lnTo>
                    <a:pt x="60070" y="71735"/>
                  </a:lnTo>
                  <a:lnTo>
                    <a:pt x="74079" y="68892"/>
                  </a:lnTo>
                  <a:lnTo>
                    <a:pt x="105250" y="42799"/>
                  </a:lnTo>
                  <a:lnTo>
                    <a:pt x="112303" y="15447"/>
                  </a:lnTo>
                  <a:lnTo>
                    <a:pt x="111026" y="3555"/>
                  </a:lnTo>
                  <a:lnTo>
                    <a:pt x="10977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516435" y="32598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346619" y="33944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29461" y="3007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381496" y="408910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44693" y="5383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74157" y="6674030"/>
              <a:ext cx="112395" cy="95250"/>
            </a:xfrm>
            <a:custGeom>
              <a:avLst/>
              <a:gdLst/>
              <a:ahLst/>
              <a:cxnLst/>
              <a:rect l="l" t="t" r="r" b="b"/>
              <a:pathLst>
                <a:path w="112394" h="95250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9984" y="87973"/>
                  </a:lnTo>
                  <a:lnTo>
                    <a:pt x="16636" y="95069"/>
                  </a:lnTo>
                  <a:lnTo>
                    <a:pt x="95945" y="95069"/>
                  </a:lnTo>
                  <a:lnTo>
                    <a:pt x="97138" y="94068"/>
                  </a:lnTo>
                  <a:lnTo>
                    <a:pt x="105250" y="82910"/>
                  </a:lnTo>
                  <a:lnTo>
                    <a:pt x="110461" y="69918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454202" y="61350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95287" y="61500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209580" y="6413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720667" y="65675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71840" y="6419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019078" y="64429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113783" y="60564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121432" y="61939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70960" y="61667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67459" y="604151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81478" y="6266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702533" y="63354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123646" y="6675896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9984" y="87974"/>
                  </a:lnTo>
                  <a:lnTo>
                    <a:pt x="14888" y="93204"/>
                  </a:lnTo>
                  <a:lnTo>
                    <a:pt x="97766" y="93204"/>
                  </a:lnTo>
                  <a:lnTo>
                    <a:pt x="105251" y="82910"/>
                  </a:lnTo>
                  <a:lnTo>
                    <a:pt x="110463" y="69918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572956" y="64385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236566" y="65623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1611663" y="6706169"/>
              <a:ext cx="112395" cy="63500"/>
            </a:xfrm>
            <a:custGeom>
              <a:avLst/>
              <a:gdLst/>
              <a:ahLst/>
              <a:cxnLst/>
              <a:rect l="l" t="t" r="r" b="b"/>
              <a:pathLst>
                <a:path w="112395" h="63500">
                  <a:moveTo>
                    <a:pt x="45962" y="0"/>
                  </a:moveTo>
                  <a:lnTo>
                    <a:pt x="12919" y="20380"/>
                  </a:lnTo>
                  <a:lnTo>
                    <a:pt x="0" y="62930"/>
                  </a:lnTo>
                  <a:lnTo>
                    <a:pt x="111355" y="62930"/>
                  </a:lnTo>
                  <a:lnTo>
                    <a:pt x="112300" y="55558"/>
                  </a:lnTo>
                  <a:lnTo>
                    <a:pt x="111023" y="43665"/>
                  </a:lnTo>
                  <a:lnTo>
                    <a:pt x="89782" y="12000"/>
                  </a:lnTo>
                  <a:lnTo>
                    <a:pt x="45962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2373271" y="6525516"/>
              <a:ext cx="5715" cy="45720"/>
            </a:xfrm>
            <a:custGeom>
              <a:avLst/>
              <a:gdLst/>
              <a:ahLst/>
              <a:cxnLst/>
              <a:rect l="l" t="t" r="r" b="b"/>
              <a:pathLst>
                <a:path w="5715" h="45720">
                  <a:moveTo>
                    <a:pt x="5260" y="0"/>
                  </a:moveTo>
                  <a:lnTo>
                    <a:pt x="1422" y="12348"/>
                  </a:lnTo>
                  <a:lnTo>
                    <a:pt x="0" y="28623"/>
                  </a:lnTo>
                  <a:lnTo>
                    <a:pt x="3464" y="41861"/>
                  </a:lnTo>
                  <a:lnTo>
                    <a:pt x="5260" y="45102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195086" y="63340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1984568" y="638631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694252" y="61647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861673" y="61887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758531" y="2952750"/>
              <a:ext cx="7620000" cy="3822700"/>
            </a:xfrm>
            <a:custGeom>
              <a:avLst/>
              <a:gdLst/>
              <a:ahLst/>
              <a:cxnLst/>
              <a:rect l="l" t="t" r="r" b="b"/>
              <a:pathLst>
                <a:path w="7620000" h="3822700">
                  <a:moveTo>
                    <a:pt x="0" y="0"/>
                  </a:moveTo>
                  <a:lnTo>
                    <a:pt x="0" y="3822700"/>
                  </a:lnTo>
                  <a:lnTo>
                    <a:pt x="7620000" y="3822700"/>
                  </a:lnTo>
                  <a:lnTo>
                    <a:pt x="7620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0283168" y="5868104"/>
              <a:ext cx="228600" cy="227329"/>
            </a:xfrm>
            <a:custGeom>
              <a:avLst/>
              <a:gdLst/>
              <a:ahLst/>
              <a:cxnLst/>
              <a:rect l="l" t="t" r="r" b="b"/>
              <a:pathLst>
                <a:path w="228600" h="227329">
                  <a:moveTo>
                    <a:pt x="118708" y="0"/>
                  </a:moveTo>
                  <a:lnTo>
                    <a:pt x="71454" y="8970"/>
                  </a:lnTo>
                  <a:lnTo>
                    <a:pt x="38234" y="29109"/>
                  </a:lnTo>
                  <a:lnTo>
                    <a:pt x="13734" y="58964"/>
                  </a:lnTo>
                  <a:lnTo>
                    <a:pt x="222" y="105251"/>
                  </a:lnTo>
                  <a:lnTo>
                    <a:pt x="0" y="117292"/>
                  </a:lnTo>
                  <a:lnTo>
                    <a:pt x="1042" y="129310"/>
                  </a:lnTo>
                  <a:lnTo>
                    <a:pt x="17880" y="175027"/>
                  </a:lnTo>
                  <a:lnTo>
                    <a:pt x="53125" y="210244"/>
                  </a:lnTo>
                  <a:lnTo>
                    <a:pt x="97427" y="226294"/>
                  </a:lnTo>
                  <a:lnTo>
                    <a:pt x="109209" y="227243"/>
                  </a:lnTo>
                  <a:lnTo>
                    <a:pt x="121096" y="226949"/>
                  </a:lnTo>
                  <a:lnTo>
                    <a:pt x="167916" y="213163"/>
                  </a:lnTo>
                  <a:lnTo>
                    <a:pt x="199774" y="189333"/>
                  </a:lnTo>
                  <a:lnTo>
                    <a:pt x="223741" y="146182"/>
                  </a:lnTo>
                  <a:lnTo>
                    <a:pt x="228416" y="110337"/>
                  </a:lnTo>
                  <a:lnTo>
                    <a:pt x="227440" y="98302"/>
                  </a:lnTo>
                  <a:lnTo>
                    <a:pt x="210870" y="52623"/>
                  </a:lnTo>
                  <a:lnTo>
                    <a:pt x="184618" y="23583"/>
                  </a:lnTo>
                  <a:lnTo>
                    <a:pt x="142038" y="3001"/>
                  </a:lnTo>
                  <a:lnTo>
                    <a:pt x="118708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739868" y="4585404"/>
              <a:ext cx="228600" cy="227329"/>
            </a:xfrm>
            <a:custGeom>
              <a:avLst/>
              <a:gdLst/>
              <a:ahLst/>
              <a:cxnLst/>
              <a:rect l="l" t="t" r="r" b="b"/>
              <a:pathLst>
                <a:path w="228600" h="227329">
                  <a:moveTo>
                    <a:pt x="118708" y="0"/>
                  </a:moveTo>
                  <a:lnTo>
                    <a:pt x="71454" y="8970"/>
                  </a:lnTo>
                  <a:lnTo>
                    <a:pt x="38234" y="29109"/>
                  </a:lnTo>
                  <a:lnTo>
                    <a:pt x="13734" y="58964"/>
                  </a:lnTo>
                  <a:lnTo>
                    <a:pt x="222" y="105251"/>
                  </a:lnTo>
                  <a:lnTo>
                    <a:pt x="0" y="117292"/>
                  </a:lnTo>
                  <a:lnTo>
                    <a:pt x="1042" y="129310"/>
                  </a:lnTo>
                  <a:lnTo>
                    <a:pt x="17880" y="175027"/>
                  </a:lnTo>
                  <a:lnTo>
                    <a:pt x="53125" y="210244"/>
                  </a:lnTo>
                  <a:lnTo>
                    <a:pt x="97427" y="226294"/>
                  </a:lnTo>
                  <a:lnTo>
                    <a:pt x="109209" y="227243"/>
                  </a:lnTo>
                  <a:lnTo>
                    <a:pt x="121096" y="226949"/>
                  </a:lnTo>
                  <a:lnTo>
                    <a:pt x="167916" y="213163"/>
                  </a:lnTo>
                  <a:lnTo>
                    <a:pt x="199774" y="189333"/>
                  </a:lnTo>
                  <a:lnTo>
                    <a:pt x="223741" y="146182"/>
                  </a:lnTo>
                  <a:lnTo>
                    <a:pt x="228416" y="110337"/>
                  </a:lnTo>
                  <a:lnTo>
                    <a:pt x="227440" y="98302"/>
                  </a:lnTo>
                  <a:lnTo>
                    <a:pt x="210870" y="52623"/>
                  </a:lnTo>
                  <a:lnTo>
                    <a:pt x="184618" y="23583"/>
                  </a:lnTo>
                  <a:lnTo>
                    <a:pt x="142038" y="3001"/>
                  </a:lnTo>
                  <a:lnTo>
                    <a:pt x="118708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0448337" y="48136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755937" y="41405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3" name="Content Placeholder 23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POPOUT</a:t>
            </a:r>
          </a:p>
        </p:txBody>
      </p:sp>
      <p:sp>
        <p:nvSpPr>
          <p:cNvPr id="241" name="Content Placeholder 24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2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>
            <a:grpSpLocks noChangeAspect="1"/>
          </p:cNvGrpSpPr>
          <p:nvPr/>
        </p:nvGrpSpPr>
        <p:grpSpPr>
          <a:xfrm>
            <a:off x="3210618" y="2946400"/>
            <a:ext cx="10919026" cy="5486400"/>
            <a:chOff x="4758531" y="2946400"/>
            <a:chExt cx="7620570" cy="3829050"/>
          </a:xfrm>
        </p:grpSpPr>
        <p:sp>
          <p:nvSpPr>
            <p:cNvPr id="2" name="object 2"/>
            <p:cNvSpPr/>
            <p:nvPr/>
          </p:nvSpPr>
          <p:spPr>
            <a:xfrm>
              <a:off x="9603298" y="52388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9732166" y="5056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58948" y="492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20320" y="4465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1131" y="4635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3027" y="53399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6511" y="56070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49336" y="47583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8943" y="46042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21129" y="4913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06118" y="44918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8234" y="46574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73252" y="54333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10650" y="60088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68757" y="618269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3623" y="5754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911" y="5189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60796" y="49897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7831" y="51530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02576" y="55098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08089" y="48249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47771" y="42698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8899" y="40393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6397" y="3880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03660" y="42035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83855" y="37873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344731" y="402839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1256" y="44320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73859" y="44228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12956" y="45459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4288" y="47377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23446" y="5548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76980" y="57995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36403" y="623157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9630" y="60246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86486" y="55402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90968" y="49433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775598" y="4789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057148" y="534971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13269" y="591525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1613" y="593807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66350" y="53154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669626" y="5727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48033" y="63058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83593" y="65216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89067" y="62274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567152" y="55976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43349" y="52775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6580" y="53835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78628" y="51646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84589" y="46810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479959" y="494450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69902" y="4628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94312" y="42168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84049" y="42324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76240" y="404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96701" y="383609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06649" y="3943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58663" y="41538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379536" y="36654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09025" y="38430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55214" y="42557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980418" y="477291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34554" y="5282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02445" y="538670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48224" y="58226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779884" y="62420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56654" y="664245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72767" y="656270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37915" y="653488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58902" y="66513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225078" y="5978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999488" y="621259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941790" y="6738818"/>
              <a:ext cx="99060" cy="30480"/>
            </a:xfrm>
            <a:custGeom>
              <a:avLst/>
              <a:gdLst/>
              <a:ahLst/>
              <a:cxnLst/>
              <a:rect l="l" t="t" r="r" b="b"/>
              <a:pathLst>
                <a:path w="99060" h="30479">
                  <a:moveTo>
                    <a:pt x="38849" y="0"/>
                  </a:moveTo>
                  <a:lnTo>
                    <a:pt x="26249" y="3935"/>
                  </a:lnTo>
                  <a:lnTo>
                    <a:pt x="15105" y="10806"/>
                  </a:lnTo>
                  <a:lnTo>
                    <a:pt x="5806" y="20381"/>
                  </a:lnTo>
                  <a:lnTo>
                    <a:pt x="0" y="30281"/>
                  </a:lnTo>
                  <a:lnTo>
                    <a:pt x="98784" y="30281"/>
                  </a:lnTo>
                  <a:lnTo>
                    <a:pt x="55678" y="1200"/>
                  </a:lnTo>
                  <a:lnTo>
                    <a:pt x="3884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668000" y="6710533"/>
              <a:ext cx="112395" cy="59055"/>
            </a:xfrm>
            <a:custGeom>
              <a:avLst/>
              <a:gdLst/>
              <a:ahLst/>
              <a:cxnLst/>
              <a:rect l="l" t="t" r="r" b="b"/>
              <a:pathLst>
                <a:path w="112395" h="59054">
                  <a:moveTo>
                    <a:pt x="45581" y="0"/>
                  </a:moveTo>
                  <a:lnTo>
                    <a:pt x="12538" y="20380"/>
                  </a:lnTo>
                  <a:lnTo>
                    <a:pt x="0" y="58567"/>
                  </a:lnTo>
                  <a:lnTo>
                    <a:pt x="111533" y="58567"/>
                  </a:lnTo>
                  <a:lnTo>
                    <a:pt x="111919" y="55558"/>
                  </a:lnTo>
                  <a:lnTo>
                    <a:pt x="110642" y="43665"/>
                  </a:lnTo>
                  <a:lnTo>
                    <a:pt x="89401" y="12000"/>
                  </a:lnTo>
                  <a:lnTo>
                    <a:pt x="4558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99115" y="62556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50481" y="5477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83271" y="4884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7293" y="45465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76554" y="41180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11214" y="392056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37282" y="37641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55772" y="3704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25050" y="30699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617365" y="29650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824356" y="38028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500432" y="3914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953972" y="38713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394860" y="44365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854546" y="447295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2071222" y="4421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2314332" y="4560990"/>
              <a:ext cx="64769" cy="112395"/>
            </a:xfrm>
            <a:custGeom>
              <a:avLst/>
              <a:gdLst/>
              <a:ahLst/>
              <a:cxnLst/>
              <a:rect l="l" t="t" r="r" b="b"/>
              <a:pathLst>
                <a:path w="64770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64200" y="111008"/>
                  </a:lnTo>
                  <a:lnTo>
                    <a:pt x="64200" y="1595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791012" y="55350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2095098" y="57616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2004037" y="560012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238527" y="50563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692462" y="52596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626308" y="56097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019577" y="56425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41762" y="50312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86439" y="5101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15182" y="56236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076273" y="5572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46610" y="53571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24123" y="534014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138160" y="49116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261254" y="465460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794711" y="463980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136326" y="44462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63212" y="409597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01410" y="39410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780991" y="43375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85082" y="40612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09509" y="482737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5517" y="58311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82728" y="60027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95130" y="58912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24265" y="58810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569596" y="615205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013582" y="56222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816424" y="470093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5439" y="44975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42199" y="4485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620441" y="41161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0338" y="396439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62941" y="48791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619515" y="562278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52488" y="623592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055920" y="6689144"/>
              <a:ext cx="112395" cy="80010"/>
            </a:xfrm>
            <a:custGeom>
              <a:avLst/>
              <a:gdLst/>
              <a:ahLst/>
              <a:cxnLst/>
              <a:rect l="l" t="t" r="r" b="b"/>
              <a:pathLst>
                <a:path w="112395" h="80009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5539" y="79955"/>
                  </a:lnTo>
                  <a:lnTo>
                    <a:pt x="106436" y="79955"/>
                  </a:lnTo>
                  <a:lnTo>
                    <a:pt x="110462" y="69917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8771" y="59759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086041" y="62683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12091" y="651704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1060470" y="6713427"/>
              <a:ext cx="111760" cy="55880"/>
            </a:xfrm>
            <a:custGeom>
              <a:avLst/>
              <a:gdLst/>
              <a:ahLst/>
              <a:cxnLst/>
              <a:rect l="l" t="t" r="r" b="b"/>
              <a:pathLst>
                <a:path w="111759" h="55879">
                  <a:moveTo>
                    <a:pt x="45328" y="0"/>
                  </a:moveTo>
                  <a:lnTo>
                    <a:pt x="12285" y="20380"/>
                  </a:lnTo>
                  <a:lnTo>
                    <a:pt x="0" y="55672"/>
                  </a:lnTo>
                  <a:lnTo>
                    <a:pt x="111665" y="55558"/>
                  </a:lnTo>
                  <a:lnTo>
                    <a:pt x="89148" y="12000"/>
                  </a:lnTo>
                  <a:lnTo>
                    <a:pt x="453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1760083" y="65182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078696" y="624800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2213003" y="562324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258853" y="486948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498610" y="471891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505327" y="45645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849912" y="5072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745281" y="475487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300025" y="41664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573281" y="38727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36691" y="363855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137050" y="33881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515183" y="325472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154280" y="31461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839430" y="31485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148491" y="32788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65475" y="333185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124060" y="34361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86047" y="33674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395700" y="323154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86357" y="33054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41580" y="318981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663728" y="32394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36214" y="343672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778503" y="344639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351882" y="359413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193476" y="369218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568458" y="39330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812313" y="452518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664376" y="460081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711247" y="49296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0860192" y="569310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02795" y="53423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696152" y="53367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907973" y="583988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2364703" y="5287272"/>
              <a:ext cx="13970" cy="73025"/>
            </a:xfrm>
            <a:custGeom>
              <a:avLst/>
              <a:gdLst/>
              <a:ahLst/>
              <a:cxnLst/>
              <a:rect l="l" t="t" r="r" b="b"/>
              <a:pathLst>
                <a:path w="13970" h="73025">
                  <a:moveTo>
                    <a:pt x="13828" y="0"/>
                  </a:moveTo>
                  <a:lnTo>
                    <a:pt x="12923" y="931"/>
                  </a:lnTo>
                  <a:lnTo>
                    <a:pt x="5859" y="12974"/>
                  </a:lnTo>
                  <a:lnTo>
                    <a:pt x="1421" y="27250"/>
                  </a:lnTo>
                  <a:lnTo>
                    <a:pt x="0" y="43525"/>
                  </a:lnTo>
                  <a:lnTo>
                    <a:pt x="3464" y="56763"/>
                  </a:lnTo>
                  <a:lnTo>
                    <a:pt x="9985" y="68524"/>
                  </a:lnTo>
                  <a:lnTo>
                    <a:pt x="13828" y="72623"/>
                  </a:lnTo>
                  <a:lnTo>
                    <a:pt x="1382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936704" y="463349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077218" y="421362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184171" y="397376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2286283" y="3834751"/>
              <a:ext cx="92710" cy="112395"/>
            </a:xfrm>
            <a:custGeom>
              <a:avLst/>
              <a:gdLst/>
              <a:ahLst/>
              <a:cxnLst/>
              <a:rect l="l" t="t" r="r" b="b"/>
              <a:pathLst>
                <a:path w="92709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86591" y="102921"/>
                  </a:lnTo>
                  <a:lnTo>
                    <a:pt x="92248" y="98172"/>
                  </a:lnTo>
                  <a:lnTo>
                    <a:pt x="92248" y="14223"/>
                  </a:lnTo>
                  <a:lnTo>
                    <a:pt x="89786" y="12000"/>
                  </a:lnTo>
                  <a:lnTo>
                    <a:pt x="77459" y="5323"/>
                  </a:lnTo>
                  <a:lnTo>
                    <a:pt x="62795" y="12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2113796" y="522324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977340" y="551243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246534" y="547965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775273" y="539888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518850" y="525586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240007" y="53559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65073" y="52797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668047" y="500363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309460" y="52029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428904" y="553034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232473" y="567720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871449" y="349658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437744" y="373348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83955" y="365244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538046" y="358163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339504" y="355602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051598" y="3522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62" y="382933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146290" y="406742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183811" y="42586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4" y="0"/>
                  </a:moveTo>
                  <a:lnTo>
                    <a:pt x="12922" y="20381"/>
                  </a:lnTo>
                  <a:lnTo>
                    <a:pt x="0" y="62976"/>
                  </a:lnTo>
                  <a:lnTo>
                    <a:pt x="3464" y="76213"/>
                  </a:lnTo>
                  <a:lnTo>
                    <a:pt x="30883" y="105388"/>
                  </a:lnTo>
                  <a:lnTo>
                    <a:pt x="60071" y="111847"/>
                  </a:lnTo>
                  <a:lnTo>
                    <a:pt x="74080" y="109004"/>
                  </a:lnTo>
                  <a:lnTo>
                    <a:pt x="105251" y="82911"/>
                  </a:lnTo>
                  <a:lnTo>
                    <a:pt x="112303" y="55557"/>
                  </a:lnTo>
                  <a:lnTo>
                    <a:pt x="111027" y="43664"/>
                  </a:lnTo>
                  <a:lnTo>
                    <a:pt x="89785" y="11999"/>
                  </a:lnTo>
                  <a:lnTo>
                    <a:pt x="4596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514418" y="430839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996506" y="465555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18594" y="471286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23996" y="497198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53576" y="512623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0" y="111846"/>
                  </a:lnTo>
                  <a:lnTo>
                    <a:pt x="74080" y="109003"/>
                  </a:lnTo>
                  <a:lnTo>
                    <a:pt x="105251" y="82911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2353790" y="3047030"/>
              <a:ext cx="24765" cy="92710"/>
            </a:xfrm>
            <a:custGeom>
              <a:avLst/>
              <a:gdLst/>
              <a:ahLst/>
              <a:cxnLst/>
              <a:rect l="l" t="t" r="r" b="b"/>
              <a:pathLst>
                <a:path w="24765" h="92710">
                  <a:moveTo>
                    <a:pt x="24741" y="0"/>
                  </a:moveTo>
                  <a:lnTo>
                    <a:pt x="1421" y="37445"/>
                  </a:lnTo>
                  <a:lnTo>
                    <a:pt x="0" y="53721"/>
                  </a:lnTo>
                  <a:lnTo>
                    <a:pt x="3464" y="66958"/>
                  </a:lnTo>
                  <a:lnTo>
                    <a:pt x="9984" y="78720"/>
                  </a:lnTo>
                  <a:lnTo>
                    <a:pt x="19233" y="88586"/>
                  </a:lnTo>
                  <a:lnTo>
                    <a:pt x="24741" y="92154"/>
                  </a:lnTo>
                  <a:lnTo>
                    <a:pt x="24741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944638" y="31846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1376894" y="2946401"/>
              <a:ext cx="111125" cy="47625"/>
            </a:xfrm>
            <a:custGeom>
              <a:avLst/>
              <a:gdLst/>
              <a:ahLst/>
              <a:cxnLst/>
              <a:rect l="l" t="t" r="r" b="b"/>
              <a:pathLst>
                <a:path w="111125" h="47625">
                  <a:moveTo>
                    <a:pt x="110703" y="0"/>
                  </a:moveTo>
                  <a:lnTo>
                    <a:pt x="0" y="0"/>
                  </a:lnTo>
                  <a:lnTo>
                    <a:pt x="3028" y="11574"/>
                  </a:lnTo>
                  <a:lnTo>
                    <a:pt x="30446" y="40749"/>
                  </a:lnTo>
                  <a:lnTo>
                    <a:pt x="59634" y="47209"/>
                  </a:lnTo>
                  <a:lnTo>
                    <a:pt x="73643" y="44366"/>
                  </a:lnTo>
                  <a:lnTo>
                    <a:pt x="104815" y="18273"/>
                  </a:lnTo>
                  <a:lnTo>
                    <a:pt x="110703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1103794" y="2946400"/>
              <a:ext cx="69215" cy="12700"/>
            </a:xfrm>
            <a:custGeom>
              <a:avLst/>
              <a:gdLst/>
              <a:ahLst/>
              <a:cxnLst/>
              <a:rect l="l" t="t" r="r" b="b"/>
              <a:pathLst>
                <a:path w="69215" h="12700">
                  <a:moveTo>
                    <a:pt x="68759" y="0"/>
                  </a:moveTo>
                  <a:lnTo>
                    <a:pt x="0" y="0"/>
                  </a:lnTo>
                  <a:lnTo>
                    <a:pt x="9023" y="5846"/>
                  </a:lnTo>
                  <a:lnTo>
                    <a:pt x="22745" y="10655"/>
                  </a:lnTo>
                  <a:lnTo>
                    <a:pt x="38211" y="12305"/>
                  </a:lnTo>
                  <a:lnTo>
                    <a:pt x="52221" y="9462"/>
                  </a:lnTo>
                  <a:lnTo>
                    <a:pt x="64732" y="3380"/>
                  </a:lnTo>
                  <a:lnTo>
                    <a:pt x="68759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616315" y="2946401"/>
              <a:ext cx="24130" cy="1905"/>
            </a:xfrm>
            <a:custGeom>
              <a:avLst/>
              <a:gdLst/>
              <a:ahLst/>
              <a:cxnLst/>
              <a:rect l="l" t="t" r="r" b="b"/>
              <a:pathLst>
                <a:path w="24129" h="1905">
                  <a:moveTo>
                    <a:pt x="0" y="824"/>
                  </a:moveTo>
                  <a:lnTo>
                    <a:pt x="23583" y="824"/>
                  </a:lnTo>
                </a:path>
              </a:pathLst>
            </a:custGeom>
            <a:ln w="3175">
              <a:solidFill>
                <a:srgbClr val="32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386229" y="2946401"/>
              <a:ext cx="112395" cy="97155"/>
            </a:xfrm>
            <a:custGeom>
              <a:avLst/>
              <a:gdLst/>
              <a:ahLst/>
              <a:cxnLst/>
              <a:rect l="l" t="t" r="r" b="b"/>
              <a:pathLst>
                <a:path w="112395" h="97155">
                  <a:moveTo>
                    <a:pt x="93274" y="0"/>
                  </a:moveTo>
                  <a:lnTo>
                    <a:pt x="18004" y="0"/>
                  </a:lnTo>
                  <a:lnTo>
                    <a:pt x="12923" y="5231"/>
                  </a:lnTo>
                  <a:lnTo>
                    <a:pt x="5859" y="17273"/>
                  </a:lnTo>
                  <a:lnTo>
                    <a:pt x="1422" y="31549"/>
                  </a:lnTo>
                  <a:lnTo>
                    <a:pt x="0" y="47824"/>
                  </a:lnTo>
                  <a:lnTo>
                    <a:pt x="3463" y="61062"/>
                  </a:lnTo>
                  <a:lnTo>
                    <a:pt x="30882" y="90237"/>
                  </a:lnTo>
                  <a:lnTo>
                    <a:pt x="60070" y="96697"/>
                  </a:lnTo>
                  <a:lnTo>
                    <a:pt x="74079" y="93854"/>
                  </a:lnTo>
                  <a:lnTo>
                    <a:pt x="105250" y="67761"/>
                  </a:lnTo>
                  <a:lnTo>
                    <a:pt x="112303" y="40408"/>
                  </a:lnTo>
                  <a:lnTo>
                    <a:pt x="111026" y="28517"/>
                  </a:lnTo>
                  <a:lnTo>
                    <a:pt x="106741" y="16391"/>
                  </a:lnTo>
                  <a:lnTo>
                    <a:pt x="99604" y="5713"/>
                  </a:lnTo>
                  <a:lnTo>
                    <a:pt x="93274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99873" y="2946401"/>
              <a:ext cx="112395" cy="78105"/>
            </a:xfrm>
            <a:custGeom>
              <a:avLst/>
              <a:gdLst/>
              <a:ahLst/>
              <a:cxnLst/>
              <a:rect l="l" t="t" r="r" b="b"/>
              <a:pathLst>
                <a:path w="112395" h="78105">
                  <a:moveTo>
                    <a:pt x="107686" y="0"/>
                  </a:moveTo>
                  <a:lnTo>
                    <a:pt x="5303" y="0"/>
                  </a:lnTo>
                  <a:lnTo>
                    <a:pt x="1422" y="12485"/>
                  </a:lnTo>
                  <a:lnTo>
                    <a:pt x="0" y="28761"/>
                  </a:lnTo>
                  <a:lnTo>
                    <a:pt x="3464" y="41998"/>
                  </a:lnTo>
                  <a:lnTo>
                    <a:pt x="30882" y="71173"/>
                  </a:lnTo>
                  <a:lnTo>
                    <a:pt x="60070" y="77633"/>
                  </a:lnTo>
                  <a:lnTo>
                    <a:pt x="74079" y="74790"/>
                  </a:lnTo>
                  <a:lnTo>
                    <a:pt x="105250" y="48696"/>
                  </a:lnTo>
                  <a:lnTo>
                    <a:pt x="112302" y="21343"/>
                  </a:lnTo>
                  <a:lnTo>
                    <a:pt x="111026" y="9452"/>
                  </a:lnTo>
                  <a:lnTo>
                    <a:pt x="10768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186471" y="2946400"/>
              <a:ext cx="112395" cy="55244"/>
            </a:xfrm>
            <a:custGeom>
              <a:avLst/>
              <a:gdLst/>
              <a:ahLst/>
              <a:cxnLst/>
              <a:rect l="l" t="t" r="r" b="b"/>
              <a:pathLst>
                <a:path w="112395" h="55244">
                  <a:moveTo>
                    <a:pt x="112138" y="0"/>
                  </a:moveTo>
                  <a:lnTo>
                    <a:pt x="535" y="0"/>
                  </a:lnTo>
                  <a:lnTo>
                    <a:pt x="0" y="6130"/>
                  </a:lnTo>
                  <a:lnTo>
                    <a:pt x="19234" y="40995"/>
                  </a:lnTo>
                  <a:lnTo>
                    <a:pt x="60071" y="55001"/>
                  </a:lnTo>
                  <a:lnTo>
                    <a:pt x="74080" y="52158"/>
                  </a:lnTo>
                  <a:lnTo>
                    <a:pt x="105251" y="26065"/>
                  </a:lnTo>
                  <a:lnTo>
                    <a:pt x="112138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592696" y="2946401"/>
              <a:ext cx="112395" cy="71755"/>
            </a:xfrm>
            <a:custGeom>
              <a:avLst/>
              <a:gdLst/>
              <a:ahLst/>
              <a:cxnLst/>
              <a:rect l="l" t="t" r="r" b="b"/>
              <a:pathLst>
                <a:path w="112395" h="71755">
                  <a:moveTo>
                    <a:pt x="109770" y="0"/>
                  </a:moveTo>
                  <a:lnTo>
                    <a:pt x="3469" y="0"/>
                  </a:lnTo>
                  <a:lnTo>
                    <a:pt x="1422" y="6587"/>
                  </a:lnTo>
                  <a:lnTo>
                    <a:pt x="0" y="22862"/>
                  </a:lnTo>
                  <a:lnTo>
                    <a:pt x="3463" y="36100"/>
                  </a:lnTo>
                  <a:lnTo>
                    <a:pt x="30882" y="65275"/>
                  </a:lnTo>
                  <a:lnTo>
                    <a:pt x="60070" y="71735"/>
                  </a:lnTo>
                  <a:lnTo>
                    <a:pt x="74079" y="68892"/>
                  </a:lnTo>
                  <a:lnTo>
                    <a:pt x="105250" y="42799"/>
                  </a:lnTo>
                  <a:lnTo>
                    <a:pt x="112303" y="15447"/>
                  </a:lnTo>
                  <a:lnTo>
                    <a:pt x="111026" y="3555"/>
                  </a:lnTo>
                  <a:lnTo>
                    <a:pt x="10977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516435" y="32598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346619" y="339446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729461" y="30078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4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381496" y="408910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44693" y="5383179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4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74157" y="6674030"/>
              <a:ext cx="112395" cy="95250"/>
            </a:xfrm>
            <a:custGeom>
              <a:avLst/>
              <a:gdLst/>
              <a:ahLst/>
              <a:cxnLst/>
              <a:rect l="l" t="t" r="r" b="b"/>
              <a:pathLst>
                <a:path w="112394" h="95250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9984" y="87973"/>
                  </a:lnTo>
                  <a:lnTo>
                    <a:pt x="16636" y="95069"/>
                  </a:lnTo>
                  <a:lnTo>
                    <a:pt x="95945" y="95069"/>
                  </a:lnTo>
                  <a:lnTo>
                    <a:pt x="97138" y="94068"/>
                  </a:lnTo>
                  <a:lnTo>
                    <a:pt x="105250" y="82910"/>
                  </a:lnTo>
                  <a:lnTo>
                    <a:pt x="110461" y="69918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454202" y="613500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695287" y="615003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6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2" y="82910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209580" y="641355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720667" y="656756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8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771840" y="641994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7"/>
                  </a:lnTo>
                  <a:lnTo>
                    <a:pt x="60069" y="111846"/>
                  </a:lnTo>
                  <a:lnTo>
                    <a:pt x="74079" y="109004"/>
                  </a:lnTo>
                  <a:lnTo>
                    <a:pt x="105250" y="82910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1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019078" y="644299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113783" y="605647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121432" y="6193978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370960" y="6166724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467459" y="6041512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0" y="109003"/>
                  </a:lnTo>
                  <a:lnTo>
                    <a:pt x="105251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781478" y="626675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2" y="20381"/>
                  </a:lnTo>
                  <a:lnTo>
                    <a:pt x="0" y="62975"/>
                  </a:lnTo>
                  <a:lnTo>
                    <a:pt x="3464" y="76213"/>
                  </a:lnTo>
                  <a:lnTo>
                    <a:pt x="30882" y="105388"/>
                  </a:lnTo>
                  <a:lnTo>
                    <a:pt x="60070" y="111847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2" y="55557"/>
                  </a:lnTo>
                  <a:lnTo>
                    <a:pt x="111026" y="43665"/>
                  </a:lnTo>
                  <a:lnTo>
                    <a:pt x="89785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702533" y="633543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9123646" y="6675896"/>
              <a:ext cx="112395" cy="93345"/>
            </a:xfrm>
            <a:custGeom>
              <a:avLst/>
              <a:gdLst/>
              <a:ahLst/>
              <a:cxnLst/>
              <a:rect l="l" t="t" r="r" b="b"/>
              <a:pathLst>
                <a:path w="112395" h="9334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3" y="76212"/>
                  </a:lnTo>
                  <a:lnTo>
                    <a:pt x="9984" y="87974"/>
                  </a:lnTo>
                  <a:lnTo>
                    <a:pt x="14888" y="93204"/>
                  </a:lnTo>
                  <a:lnTo>
                    <a:pt x="97766" y="93204"/>
                  </a:lnTo>
                  <a:lnTo>
                    <a:pt x="105251" y="82910"/>
                  </a:lnTo>
                  <a:lnTo>
                    <a:pt x="110463" y="69918"/>
                  </a:lnTo>
                  <a:lnTo>
                    <a:pt x="112304" y="55558"/>
                  </a:lnTo>
                  <a:lnTo>
                    <a:pt x="111027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0572956" y="6438510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11236566" y="6562317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11611663" y="6706169"/>
              <a:ext cx="112395" cy="63500"/>
            </a:xfrm>
            <a:custGeom>
              <a:avLst/>
              <a:gdLst/>
              <a:ahLst/>
              <a:cxnLst/>
              <a:rect l="l" t="t" r="r" b="b"/>
              <a:pathLst>
                <a:path w="112395" h="63500">
                  <a:moveTo>
                    <a:pt x="45962" y="0"/>
                  </a:moveTo>
                  <a:lnTo>
                    <a:pt x="12919" y="20380"/>
                  </a:lnTo>
                  <a:lnTo>
                    <a:pt x="0" y="62930"/>
                  </a:lnTo>
                  <a:lnTo>
                    <a:pt x="111355" y="62930"/>
                  </a:lnTo>
                  <a:lnTo>
                    <a:pt x="112300" y="55558"/>
                  </a:lnTo>
                  <a:lnTo>
                    <a:pt x="111023" y="43665"/>
                  </a:lnTo>
                  <a:lnTo>
                    <a:pt x="89782" y="12000"/>
                  </a:lnTo>
                  <a:lnTo>
                    <a:pt x="45962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2373271" y="6525516"/>
              <a:ext cx="5715" cy="45720"/>
            </a:xfrm>
            <a:custGeom>
              <a:avLst/>
              <a:gdLst/>
              <a:ahLst/>
              <a:cxnLst/>
              <a:rect l="l" t="t" r="r" b="b"/>
              <a:pathLst>
                <a:path w="5715" h="45720">
                  <a:moveTo>
                    <a:pt x="5260" y="0"/>
                  </a:moveTo>
                  <a:lnTo>
                    <a:pt x="1422" y="12348"/>
                  </a:lnTo>
                  <a:lnTo>
                    <a:pt x="0" y="28623"/>
                  </a:lnTo>
                  <a:lnTo>
                    <a:pt x="3464" y="41861"/>
                  </a:lnTo>
                  <a:lnTo>
                    <a:pt x="5260" y="45102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2195086" y="633409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1984568" y="6386313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5" y="0"/>
                  </a:moveTo>
                  <a:lnTo>
                    <a:pt x="12923" y="20381"/>
                  </a:lnTo>
                  <a:lnTo>
                    <a:pt x="0" y="62975"/>
                  </a:lnTo>
                  <a:lnTo>
                    <a:pt x="3464" y="76212"/>
                  </a:lnTo>
                  <a:lnTo>
                    <a:pt x="30883" y="105387"/>
                  </a:lnTo>
                  <a:lnTo>
                    <a:pt x="60071" y="111846"/>
                  </a:lnTo>
                  <a:lnTo>
                    <a:pt x="74081" y="109003"/>
                  </a:lnTo>
                  <a:lnTo>
                    <a:pt x="105252" y="82909"/>
                  </a:lnTo>
                  <a:lnTo>
                    <a:pt x="112303" y="55556"/>
                  </a:lnTo>
                  <a:lnTo>
                    <a:pt x="111027" y="43664"/>
                  </a:lnTo>
                  <a:lnTo>
                    <a:pt x="89786" y="12000"/>
                  </a:lnTo>
                  <a:lnTo>
                    <a:pt x="45965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11694252" y="6164735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3"/>
                  </a:lnTo>
                  <a:lnTo>
                    <a:pt x="3463" y="76211"/>
                  </a:lnTo>
                  <a:lnTo>
                    <a:pt x="30882" y="105386"/>
                  </a:lnTo>
                  <a:lnTo>
                    <a:pt x="60070" y="111846"/>
                  </a:lnTo>
                  <a:lnTo>
                    <a:pt x="74079" y="109004"/>
                  </a:lnTo>
                  <a:lnTo>
                    <a:pt x="105250" y="82911"/>
                  </a:lnTo>
                  <a:lnTo>
                    <a:pt x="112303" y="55558"/>
                  </a:lnTo>
                  <a:lnTo>
                    <a:pt x="111026" y="43666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1861673" y="6188721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45966" y="0"/>
                  </a:moveTo>
                  <a:lnTo>
                    <a:pt x="12923" y="20380"/>
                  </a:lnTo>
                  <a:lnTo>
                    <a:pt x="0" y="62974"/>
                  </a:lnTo>
                  <a:lnTo>
                    <a:pt x="3464" y="76212"/>
                  </a:lnTo>
                  <a:lnTo>
                    <a:pt x="30882" y="105387"/>
                  </a:lnTo>
                  <a:lnTo>
                    <a:pt x="60070" y="111846"/>
                  </a:lnTo>
                  <a:lnTo>
                    <a:pt x="74079" y="109003"/>
                  </a:lnTo>
                  <a:lnTo>
                    <a:pt x="105250" y="82910"/>
                  </a:lnTo>
                  <a:lnTo>
                    <a:pt x="112302" y="55556"/>
                  </a:lnTo>
                  <a:lnTo>
                    <a:pt x="111026" y="43665"/>
                  </a:lnTo>
                  <a:lnTo>
                    <a:pt x="89786" y="12000"/>
                  </a:lnTo>
                  <a:lnTo>
                    <a:pt x="45966" y="0"/>
                  </a:lnTo>
                  <a:close/>
                </a:path>
              </a:pathLst>
            </a:custGeom>
            <a:solidFill>
              <a:srgbClr val="32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758531" y="2952750"/>
              <a:ext cx="7620000" cy="3822700"/>
            </a:xfrm>
            <a:custGeom>
              <a:avLst/>
              <a:gdLst/>
              <a:ahLst/>
              <a:cxnLst/>
              <a:rect l="l" t="t" r="r" b="b"/>
              <a:pathLst>
                <a:path w="7620000" h="3822700">
                  <a:moveTo>
                    <a:pt x="0" y="0"/>
                  </a:moveTo>
                  <a:lnTo>
                    <a:pt x="0" y="3822700"/>
                  </a:lnTo>
                  <a:lnTo>
                    <a:pt x="7620000" y="3822700"/>
                  </a:lnTo>
                  <a:lnTo>
                    <a:pt x="762000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0448337" y="48136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755937" y="414051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1279" y="0"/>
                  </a:moveTo>
                  <a:lnTo>
                    <a:pt x="16393" y="20375"/>
                  </a:lnTo>
                  <a:lnTo>
                    <a:pt x="0" y="64720"/>
                  </a:lnTo>
                  <a:lnTo>
                    <a:pt x="1520" y="76662"/>
                  </a:lnTo>
                  <a:lnTo>
                    <a:pt x="29763" y="117125"/>
                  </a:lnTo>
                  <a:lnTo>
                    <a:pt x="64308" y="126584"/>
                  </a:lnTo>
                  <a:lnTo>
                    <a:pt x="76281" y="125206"/>
                  </a:lnTo>
                  <a:lnTo>
                    <a:pt x="116796" y="97411"/>
                  </a:lnTo>
                  <a:lnTo>
                    <a:pt x="126791" y="62716"/>
                  </a:lnTo>
                  <a:lnTo>
                    <a:pt x="125562" y="50711"/>
                  </a:lnTo>
                  <a:lnTo>
                    <a:pt x="105487" y="15730"/>
                  </a:lnTo>
                  <a:lnTo>
                    <a:pt x="61279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291931" y="492760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700" y="0"/>
                  </a:lnTo>
                  <a:lnTo>
                    <a:pt x="139700" y="139700"/>
                  </a:lnTo>
                  <a:lnTo>
                    <a:pt x="0" y="139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701631" y="3225800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>
                  <a:moveTo>
                    <a:pt x="0" y="0"/>
                  </a:moveTo>
                  <a:lnTo>
                    <a:pt x="139700" y="0"/>
                  </a:lnTo>
                  <a:lnTo>
                    <a:pt x="139700" y="139700"/>
                  </a:lnTo>
                  <a:lnTo>
                    <a:pt x="0" y="139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3" name="Content Placeholder 23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POPOUT</a:t>
            </a:r>
          </a:p>
        </p:txBody>
      </p:sp>
      <p:sp>
        <p:nvSpPr>
          <p:cNvPr id="241" name="Content Placeholder 24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5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PRE-ATTENTIVE PROCESSING</a:t>
            </a:r>
          </a:p>
          <a:p>
            <a:pPr lvl="1"/>
            <a:r>
              <a:rPr lang="en-US" dirty="0"/>
              <a:t>requires attention, despite name</a:t>
            </a:r>
          </a:p>
          <a:p>
            <a:pPr lvl="1"/>
            <a:r>
              <a:rPr lang="en-US" dirty="0"/>
              <a:t>very fast: &lt;200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what matters most is contrast between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7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7736" y="1845564"/>
            <a:ext cx="6959601" cy="6037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5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85931" y="253361"/>
            <a:ext cx="7213600" cy="95002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6000" spc="75" dirty="0">
                <a:latin typeface="Gill Sans MT"/>
                <a:cs typeface="Gill Sans MT"/>
              </a:rPr>
              <a:t>B</a:t>
            </a:r>
            <a:r>
              <a:rPr lang="en-US" sz="6000" dirty="0">
                <a:latin typeface="Gill Sans MT"/>
                <a:cs typeface="Gill Sans MT"/>
              </a:rPr>
              <a:t>ASIC</a:t>
            </a:r>
            <a:r>
              <a:rPr lang="en-US" sz="6000" spc="-5" dirty="0">
                <a:latin typeface="Gill Sans MT"/>
                <a:cs typeface="Gill Sans MT"/>
              </a:rPr>
              <a:t> </a:t>
            </a:r>
            <a:r>
              <a:rPr lang="en-US" sz="6000" spc="-30" dirty="0">
                <a:latin typeface="Gill Sans MT"/>
                <a:cs typeface="Gill Sans MT"/>
              </a:rPr>
              <a:t>P</a:t>
            </a:r>
            <a:r>
              <a:rPr lang="en-US" sz="6000" spc="-5" dirty="0">
                <a:latin typeface="Gill Sans MT"/>
                <a:cs typeface="Gill Sans MT"/>
              </a:rPr>
              <a:t>O</a:t>
            </a:r>
            <a:r>
              <a:rPr lang="en-US" sz="6000" spc="-30" dirty="0">
                <a:latin typeface="Gill Sans MT"/>
                <a:cs typeface="Gill Sans MT"/>
              </a:rPr>
              <a:t>P</a:t>
            </a:r>
            <a:r>
              <a:rPr lang="en-US" sz="6000" spc="-5" dirty="0">
                <a:latin typeface="Gill Sans MT"/>
                <a:cs typeface="Gill Sans MT"/>
              </a:rPr>
              <a:t>O</a:t>
            </a:r>
            <a:r>
              <a:rPr lang="en-US" sz="6000" dirty="0">
                <a:latin typeface="Gill Sans MT"/>
                <a:cs typeface="Gill Sans MT"/>
              </a:rPr>
              <a:t>UT </a:t>
            </a:r>
            <a:r>
              <a:rPr lang="en-US" sz="6000" spc="-40" dirty="0">
                <a:latin typeface="Gill Sans MT"/>
                <a:cs typeface="Gill Sans MT"/>
              </a:rPr>
              <a:t>CHANN</a:t>
            </a:r>
            <a:r>
              <a:rPr lang="en-US" sz="6000" dirty="0">
                <a:latin typeface="Gill Sans MT"/>
                <a:cs typeface="Gill Sans MT"/>
              </a:rPr>
              <a:t>E</a:t>
            </a:r>
            <a:r>
              <a:rPr lang="en-US" sz="6000" spc="-5" dirty="0">
                <a:latin typeface="Gill Sans MT"/>
                <a:cs typeface="Gill Sans MT"/>
              </a:rPr>
              <a:t>L</a:t>
            </a:r>
            <a:r>
              <a:rPr lang="en-US" sz="6000" dirty="0">
                <a:latin typeface="Gill Sans MT"/>
                <a:cs typeface="Gill Sans MT"/>
              </a:rPr>
              <a:t>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pc="-170" dirty="0">
                <a:latin typeface="Gill Sans MT"/>
                <a:cs typeface="Gill Sans MT"/>
              </a:rPr>
              <a:t>W</a:t>
            </a:r>
            <a:r>
              <a:rPr lang="de-DE" spc="-15" dirty="0">
                <a:latin typeface="Gill Sans MT"/>
                <a:cs typeface="Gill Sans MT"/>
              </a:rPr>
              <a:t>a</a:t>
            </a:r>
            <a:r>
              <a:rPr lang="de-DE" spc="-60" dirty="0">
                <a:latin typeface="Gill Sans MT"/>
                <a:cs typeface="Gill Sans MT"/>
              </a:rPr>
              <a:t>r</a:t>
            </a:r>
            <a:r>
              <a:rPr lang="de-DE" dirty="0">
                <a:latin typeface="Gill Sans MT"/>
                <a:cs typeface="Gill Sans MT"/>
              </a:rPr>
              <a:t>e</a:t>
            </a:r>
            <a:r>
              <a:rPr lang="de-DE" spc="-5" dirty="0">
                <a:latin typeface="Gill Sans MT"/>
                <a:cs typeface="Gill Sans MT"/>
              </a:rPr>
              <a:t> </a:t>
            </a:r>
            <a:r>
              <a:rPr lang="de-DE" dirty="0">
                <a:latin typeface="Gill Sans MT"/>
                <a:cs typeface="Gill Sans MT"/>
              </a:rPr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859921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78931" y="2628900"/>
            <a:ext cx="5234432" cy="5144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98731" y="2628900"/>
            <a:ext cx="5234432" cy="51445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Pick the outlier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Hea</a:t>
            </a:r>
            <a:r>
              <a:rPr lang="en-US" spc="-15" dirty="0">
                <a:latin typeface="Gill Sans MT"/>
                <a:cs typeface="Gill Sans MT"/>
              </a:rPr>
              <a:t>l</a:t>
            </a:r>
            <a:r>
              <a:rPr lang="en-US" spc="-10" dirty="0">
                <a:latin typeface="Gill Sans MT"/>
                <a:cs typeface="Gill Sans MT"/>
              </a:rPr>
              <a:t>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3601874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02731" y="2616200"/>
            <a:ext cx="5270500" cy="5180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98731" y="2616200"/>
            <a:ext cx="5270500" cy="5180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Pick the outlier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Hea</a:t>
            </a:r>
            <a:r>
              <a:rPr lang="en-US" spc="-15" dirty="0">
                <a:latin typeface="Gill Sans MT"/>
                <a:cs typeface="Gill Sans MT"/>
              </a:rPr>
              <a:t>l</a:t>
            </a:r>
            <a:r>
              <a:rPr lang="en-US" spc="-10" dirty="0">
                <a:latin typeface="Gill Sans MT"/>
                <a:cs typeface="Gill Sans MT"/>
              </a:rPr>
              <a:t>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3887206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1431" y="2628900"/>
            <a:ext cx="11963400" cy="570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Pick the outlier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5">
                <a:latin typeface="Gill Sans MT"/>
                <a:cs typeface="Gill Sans MT"/>
              </a:rPr>
              <a:t>Healy</a:t>
            </a:r>
            <a:r>
              <a:rPr lang="en-US" spc="-5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700766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61431" y="2628900"/>
            <a:ext cx="11963400" cy="570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CONJUNCTION</a:t>
            </a:r>
          </a:p>
          <a:p>
            <a:pPr lvl="1"/>
            <a:r>
              <a:rPr lang="en-US" dirty="0"/>
              <a:t>or, why to use a single channel at a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5" dirty="0">
                <a:latin typeface="Gill Sans MT"/>
                <a:cs typeface="Gill Sans MT"/>
              </a:rPr>
              <a:t>Heal</a:t>
            </a:r>
            <a:r>
              <a:rPr lang="en-US" spc="-40" dirty="0">
                <a:latin typeface="Gill Sans MT"/>
                <a:cs typeface="Gill Sans MT"/>
              </a:rPr>
              <a:t>e</a:t>
            </a:r>
            <a:r>
              <a:rPr lang="en-US" spc="-15" dirty="0">
                <a:latin typeface="Gill Sans MT"/>
                <a:cs typeface="Gill Sans MT"/>
              </a:rPr>
              <a:t>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1618363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7046" y="1981200"/>
            <a:ext cx="11318170" cy="717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2131" y="2044700"/>
            <a:ext cx="5765800" cy="622300"/>
          </a:xfrm>
          <a:custGeom>
            <a:avLst/>
            <a:gdLst/>
            <a:ahLst/>
            <a:cxnLst/>
            <a:rect l="l" t="t" r="r" b="b"/>
            <a:pathLst>
              <a:path w="5765800" h="622300">
                <a:moveTo>
                  <a:pt x="0" y="0"/>
                </a:moveTo>
                <a:lnTo>
                  <a:pt x="5765800" y="0"/>
                </a:lnTo>
                <a:lnTo>
                  <a:pt x="57658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2131" y="5257800"/>
            <a:ext cx="6985000" cy="622300"/>
          </a:xfrm>
          <a:custGeom>
            <a:avLst/>
            <a:gdLst/>
            <a:ahLst/>
            <a:cxnLst/>
            <a:rect l="l" t="t" r="r" b="b"/>
            <a:pathLst>
              <a:path w="6985000" h="622300">
                <a:moveTo>
                  <a:pt x="0" y="0"/>
                </a:moveTo>
                <a:lnTo>
                  <a:pt x="6985000" y="0"/>
                </a:lnTo>
                <a:lnTo>
                  <a:pt x="6985000" y="6223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CONJUNCTION</a:t>
            </a:r>
          </a:p>
          <a:p>
            <a:pPr lvl="1"/>
            <a:r>
              <a:rPr lang="en-US" dirty="0"/>
              <a:t>or, why to use a single channel at a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4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7731" y="647700"/>
            <a:ext cx="6364692" cy="3786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44112" y="594583"/>
            <a:ext cx="6528419" cy="387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7732" y="5171465"/>
            <a:ext cx="6190945" cy="3753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00399" y="5172747"/>
            <a:ext cx="6157974" cy="37426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8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  <a:p>
            <a:pPr lvl="1"/>
            <a:r>
              <a:rPr lang="en-US" dirty="0"/>
              <a:t>We can easily see objects that are different in color and shape, or that are in motion.</a:t>
            </a:r>
          </a:p>
          <a:p>
            <a:endParaRPr lang="en-US" dirty="0"/>
          </a:p>
          <a:p>
            <a:pPr lvl="1"/>
            <a:r>
              <a:rPr lang="en-US" b="1" dirty="0"/>
              <a:t>Use color and shape sparingly to make the important information pop out.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1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47511" y="5285823"/>
            <a:ext cx="9453792" cy="340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Gestalt principles</a:t>
            </a:r>
          </a:p>
          <a:p>
            <a:pPr lvl="1"/>
            <a:r>
              <a:rPr lang="en-US" dirty="0"/>
              <a:t>German: “Gestalt” = form</a:t>
            </a:r>
          </a:p>
          <a:p>
            <a:pPr lvl="1"/>
            <a:r>
              <a:rPr lang="en-US" dirty="0"/>
              <a:t>patterns transcend the visual stimuli that produced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1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42731" y="2514600"/>
            <a:ext cx="6972300" cy="59961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270" dirty="0"/>
              <a:t>sim</a:t>
            </a:r>
            <a:r>
              <a:rPr lang="en-US" spc="70" dirty="0"/>
              <a:t>i</a:t>
            </a:r>
            <a:r>
              <a:rPr lang="en-US" spc="130" dirty="0"/>
              <a:t>lar</a:t>
            </a:r>
            <a:r>
              <a:rPr lang="en-US" spc="50" dirty="0"/>
              <a:t>i</a:t>
            </a:r>
            <a:r>
              <a:rPr lang="en-US" spc="204" dirty="0"/>
              <a:t>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Bang</a:t>
            </a:r>
            <a:r>
              <a:rPr lang="en-US" spc="-180" dirty="0">
                <a:latin typeface="Gill Sans MT"/>
                <a:cs typeface="Gill Sans MT"/>
              </a:rPr>
              <a:t> </a:t>
            </a:r>
            <a:r>
              <a:rPr lang="en-US" spc="-145" dirty="0">
                <a:latin typeface="Gill Sans MT"/>
                <a:cs typeface="Gill Sans MT"/>
              </a:rPr>
              <a:t>W</a:t>
            </a:r>
            <a:r>
              <a:rPr lang="en-US" spc="-10" dirty="0">
                <a:latin typeface="Gill Sans MT"/>
                <a:cs typeface="Gill Sans MT"/>
              </a:rPr>
              <a:t>ong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1”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Na</a:t>
            </a:r>
            <a:r>
              <a:rPr lang="en-US" dirty="0">
                <a:latin typeface="Gill Sans MT"/>
                <a:cs typeface="Gill Sans MT"/>
              </a:rPr>
              <a:t>tu</a:t>
            </a:r>
            <a:r>
              <a:rPr lang="en-US" spc="-30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Methods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4417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0028" y="2070100"/>
            <a:ext cx="5467502" cy="500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36831" y="1308100"/>
            <a:ext cx="5689600" cy="6518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37418" y="7848157"/>
            <a:ext cx="423291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spc="-320" dirty="0">
                <a:latin typeface="Lucida Sans"/>
                <a:cs typeface="Lucida Sans"/>
              </a:rPr>
              <a:t>120</a:t>
            </a:r>
            <a:r>
              <a:rPr sz="4200" spc="-280" dirty="0">
                <a:latin typeface="Lucida Sans"/>
                <a:cs typeface="Lucida Sans"/>
              </a:rPr>
              <a:t> </a:t>
            </a:r>
            <a:r>
              <a:rPr sz="4200" spc="350" dirty="0">
                <a:latin typeface="Lucida Sans"/>
                <a:cs typeface="Lucida Sans"/>
              </a:rPr>
              <a:t>m</a:t>
            </a:r>
            <a:r>
              <a:rPr sz="4200" spc="70" dirty="0">
                <a:latin typeface="Lucida Sans"/>
                <a:cs typeface="Lucida Sans"/>
              </a:rPr>
              <a:t>i</a:t>
            </a:r>
            <a:r>
              <a:rPr sz="4200" spc="-20" dirty="0">
                <a:latin typeface="Lucida Sans"/>
                <a:cs typeface="Lucida Sans"/>
              </a:rPr>
              <a:t>l</a:t>
            </a:r>
            <a:r>
              <a:rPr sz="4200" spc="95" dirty="0">
                <a:latin typeface="Lucida Sans"/>
                <a:cs typeface="Lucida Sans"/>
              </a:rPr>
              <a:t>l</a:t>
            </a:r>
            <a:r>
              <a:rPr sz="4200" spc="70" dirty="0">
                <a:latin typeface="Lucida Sans"/>
                <a:cs typeface="Lucida Sans"/>
              </a:rPr>
              <a:t>i</a:t>
            </a:r>
            <a:r>
              <a:rPr sz="4200" spc="5" dirty="0">
                <a:latin typeface="Lucida Sans"/>
                <a:cs typeface="Lucida Sans"/>
              </a:rPr>
              <a:t>o</a:t>
            </a:r>
            <a:r>
              <a:rPr sz="4200" spc="260" dirty="0">
                <a:latin typeface="Lucida Sans"/>
                <a:cs typeface="Lucida Sans"/>
              </a:rPr>
              <a:t>n</a:t>
            </a:r>
            <a:r>
              <a:rPr sz="4200" spc="-280" dirty="0">
                <a:latin typeface="Lucida Sans"/>
                <a:cs typeface="Lucida Sans"/>
              </a:rPr>
              <a:t> </a:t>
            </a:r>
            <a:r>
              <a:rPr sz="4200" spc="25" dirty="0">
                <a:latin typeface="Lucida Sans"/>
                <a:cs typeface="Lucida Sans"/>
              </a:rPr>
              <a:t>r</a:t>
            </a:r>
            <a:r>
              <a:rPr sz="4200" spc="-25" dirty="0">
                <a:latin typeface="Lucida Sans"/>
                <a:cs typeface="Lucida Sans"/>
              </a:rPr>
              <a:t>ods</a:t>
            </a:r>
            <a:endParaRPr sz="42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2562" y="7848157"/>
            <a:ext cx="460565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200" spc="65" dirty="0">
                <a:latin typeface="Lucida Sans"/>
                <a:cs typeface="Lucida Sans"/>
              </a:rPr>
              <a:t>5-6</a:t>
            </a:r>
            <a:r>
              <a:rPr sz="4200" spc="-280" dirty="0">
                <a:latin typeface="Lucida Sans"/>
                <a:cs typeface="Lucida Sans"/>
              </a:rPr>
              <a:t> </a:t>
            </a:r>
            <a:r>
              <a:rPr sz="4200" spc="350" dirty="0">
                <a:latin typeface="Lucida Sans"/>
                <a:cs typeface="Lucida Sans"/>
              </a:rPr>
              <a:t>m</a:t>
            </a:r>
            <a:r>
              <a:rPr sz="4200" spc="70" dirty="0">
                <a:latin typeface="Lucida Sans"/>
                <a:cs typeface="Lucida Sans"/>
              </a:rPr>
              <a:t>i</a:t>
            </a:r>
            <a:r>
              <a:rPr sz="4200" spc="-20" dirty="0">
                <a:latin typeface="Lucida Sans"/>
                <a:cs typeface="Lucida Sans"/>
              </a:rPr>
              <a:t>l</a:t>
            </a:r>
            <a:r>
              <a:rPr sz="4200" spc="95" dirty="0">
                <a:latin typeface="Lucida Sans"/>
                <a:cs typeface="Lucida Sans"/>
              </a:rPr>
              <a:t>l</a:t>
            </a:r>
            <a:r>
              <a:rPr sz="4200" spc="70" dirty="0">
                <a:latin typeface="Lucida Sans"/>
                <a:cs typeface="Lucida Sans"/>
              </a:rPr>
              <a:t>i</a:t>
            </a:r>
            <a:r>
              <a:rPr sz="4200" spc="5" dirty="0">
                <a:latin typeface="Lucida Sans"/>
                <a:cs typeface="Lucida Sans"/>
              </a:rPr>
              <a:t>o</a:t>
            </a:r>
            <a:r>
              <a:rPr sz="4200" spc="260" dirty="0">
                <a:latin typeface="Lucida Sans"/>
                <a:cs typeface="Lucida Sans"/>
              </a:rPr>
              <a:t>n</a:t>
            </a:r>
            <a:r>
              <a:rPr sz="4200" spc="-280" dirty="0">
                <a:latin typeface="Lucida Sans"/>
                <a:cs typeface="Lucida Sans"/>
              </a:rPr>
              <a:t> </a:t>
            </a:r>
            <a:r>
              <a:rPr sz="4200" spc="85" dirty="0">
                <a:latin typeface="Lucida Sans"/>
                <a:cs typeface="Lucida Sans"/>
              </a:rPr>
              <a:t>c</a:t>
            </a:r>
            <a:r>
              <a:rPr sz="4200" spc="80" dirty="0">
                <a:latin typeface="Lucida Sans"/>
                <a:cs typeface="Lucida Sans"/>
              </a:rPr>
              <a:t>o</a:t>
            </a:r>
            <a:r>
              <a:rPr sz="4200" spc="45" dirty="0">
                <a:latin typeface="Lucida Sans"/>
                <a:cs typeface="Lucida Sans"/>
              </a:rPr>
              <a:t>nes</a:t>
            </a:r>
            <a:endParaRPr sz="4200">
              <a:latin typeface="Lucida Sans"/>
              <a:cs typeface="Lucida San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pc="-100" dirty="0" err="1">
                <a:latin typeface="Gill Sans MT"/>
                <a:cs typeface="Gill Sans MT"/>
              </a:rPr>
              <a:t>W</a:t>
            </a:r>
            <a:r>
              <a:rPr lang="en-US" spc="-10" dirty="0" err="1">
                <a:latin typeface="Gill Sans MT"/>
                <a:cs typeface="Gill Sans MT"/>
              </a:rPr>
              <a:t>and</a:t>
            </a:r>
            <a:r>
              <a:rPr lang="en-US" dirty="0" err="1">
                <a:latin typeface="Gill Sans MT"/>
                <a:cs typeface="Gill Sans MT"/>
              </a:rPr>
              <a:t>ell</a:t>
            </a:r>
            <a:r>
              <a:rPr lang="en-US" spc="105" dirty="0">
                <a:latin typeface="Gill Sans MT"/>
                <a:cs typeface="Gill Sans MT"/>
              </a:rPr>
              <a:t>,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spc="-25" dirty="0">
                <a:latin typeface="Gill Sans MT"/>
                <a:cs typeface="Gill Sans MT"/>
              </a:rPr>
              <a:t>F</a:t>
            </a:r>
            <a:r>
              <a:rPr lang="en-US" spc="-10" dirty="0">
                <a:latin typeface="Gill Sans MT"/>
                <a:cs typeface="Gill Sans MT"/>
              </a:rPr>
              <a:t>ounda</a:t>
            </a:r>
            <a:r>
              <a:rPr lang="en-US" dirty="0">
                <a:latin typeface="Gill Sans MT"/>
                <a:cs typeface="Gill Sans MT"/>
              </a:rPr>
              <a:t>ti</a:t>
            </a:r>
            <a:r>
              <a:rPr lang="en-US" spc="-10" dirty="0">
                <a:latin typeface="Gill Sans MT"/>
                <a:cs typeface="Gill Sans MT"/>
              </a:rPr>
              <a:t>ons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f</a:t>
            </a:r>
            <a:r>
              <a:rPr lang="en-US" spc="-21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Vi</a:t>
            </a:r>
            <a:r>
              <a:rPr lang="en-US" spc="-10" dirty="0">
                <a:latin typeface="Gill Sans MT"/>
                <a:cs typeface="Gill Sans MT"/>
              </a:rPr>
              <a:t>s</a:t>
            </a:r>
            <a:r>
              <a:rPr lang="en-US" dirty="0">
                <a:latin typeface="Gill Sans MT"/>
                <a:cs typeface="Gill Sans MT"/>
              </a:rPr>
              <a:t>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(left) </a:t>
            </a:r>
            <a:r>
              <a:rPr lang="en-US" spc="-15" dirty="0">
                <a:latin typeface="Gill Sans MT"/>
                <a:cs typeface="Gill Sans MT"/>
              </a:rPr>
              <a:t>D</a:t>
            </a:r>
            <a:r>
              <a:rPr lang="en-US" spc="-60" dirty="0">
                <a:latin typeface="Gill Sans MT"/>
                <a:cs typeface="Gill Sans MT"/>
              </a:rPr>
              <a:t>a</a:t>
            </a:r>
            <a:r>
              <a:rPr lang="en-US" dirty="0">
                <a:latin typeface="Gill Sans MT"/>
                <a:cs typeface="Gill Sans MT"/>
              </a:rPr>
              <a:t>vi</a:t>
            </a:r>
            <a:r>
              <a:rPr lang="en-US" spc="-10" dirty="0">
                <a:latin typeface="Gill Sans MT"/>
                <a:cs typeface="Gill Sans MT"/>
              </a:rPr>
              <a:t>d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 err="1">
                <a:latin typeface="Gill Sans MT"/>
                <a:cs typeface="Gill Sans MT"/>
              </a:rPr>
              <a:t>R</a:t>
            </a:r>
            <a:r>
              <a:rPr lang="en-US" spc="70" dirty="0" err="1">
                <a:latin typeface="Gill Sans MT"/>
                <a:cs typeface="Gill Sans MT"/>
              </a:rPr>
              <a:t>.</a:t>
            </a:r>
            <a:r>
              <a:rPr lang="en-US" dirty="0" err="1">
                <a:latin typeface="Gill Sans MT"/>
                <a:cs typeface="Gill Sans MT"/>
              </a:rPr>
              <a:t>Willi</a:t>
            </a:r>
            <a:r>
              <a:rPr lang="en-US" spc="-10" dirty="0" err="1">
                <a:latin typeface="Gill Sans MT"/>
                <a:cs typeface="Gill Sans MT"/>
              </a:rPr>
              <a:t>ams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Uni</a:t>
            </a:r>
            <a:r>
              <a:rPr lang="en-US" spc="-95" dirty="0">
                <a:latin typeface="Gill Sans MT"/>
                <a:cs typeface="Gill Sans MT"/>
              </a:rPr>
              <a:t>v</a:t>
            </a:r>
            <a:r>
              <a:rPr lang="en-US" dirty="0">
                <a:latin typeface="Gill Sans MT"/>
                <a:cs typeface="Gill Sans MT"/>
              </a:rPr>
              <a:t>.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f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Roches</a:t>
            </a:r>
            <a:r>
              <a:rPr lang="en-US" dirty="0">
                <a:latin typeface="Gill Sans MT"/>
                <a:cs typeface="Gill Sans MT"/>
              </a:rPr>
              <a:t>ter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(ri</a:t>
            </a:r>
            <a:r>
              <a:rPr lang="en-US" spc="-10" dirty="0">
                <a:latin typeface="Gill Sans MT"/>
                <a:cs typeface="Gill Sans MT"/>
              </a:rPr>
              <a:t>g</a:t>
            </a:r>
            <a:r>
              <a:rPr lang="en-US" dirty="0">
                <a:latin typeface="Gill Sans MT"/>
                <a:cs typeface="Gill Sans MT"/>
              </a:rPr>
              <a:t>ht)</a:t>
            </a:r>
          </a:p>
        </p:txBody>
      </p:sp>
    </p:spTree>
    <p:extLst>
      <p:ext uri="{BB962C8B-B14F-4D97-AF65-F5344CB8AC3E}">
        <p14:creationId xmlns:p14="http://schemas.microsoft.com/office/powerpoint/2010/main" val="2165745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374231" y="3606800"/>
            <a:ext cx="4305300" cy="222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86131" y="3543300"/>
            <a:ext cx="4445000" cy="219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431" y="6184900"/>
            <a:ext cx="4597400" cy="2273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270" dirty="0"/>
              <a:t>sim</a:t>
            </a:r>
            <a:r>
              <a:rPr lang="en-US" spc="70" dirty="0"/>
              <a:t>i</a:t>
            </a:r>
            <a:r>
              <a:rPr lang="en-US" spc="130" dirty="0"/>
              <a:t>lar</a:t>
            </a:r>
            <a:r>
              <a:rPr lang="en-US" spc="50" dirty="0"/>
              <a:t>i</a:t>
            </a:r>
            <a:r>
              <a:rPr lang="en-US" spc="204" dirty="0"/>
              <a:t>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Andy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Rutl</a:t>
            </a:r>
            <a:r>
              <a:rPr lang="en-US" spc="-10" dirty="0">
                <a:latin typeface="Gill Sans MT"/>
                <a:cs typeface="Gill Sans MT"/>
              </a:rPr>
              <a:t>edg</a:t>
            </a:r>
            <a:r>
              <a:rPr lang="en-US" spc="25" dirty="0">
                <a:latin typeface="Gill Sans MT"/>
                <a:cs typeface="Gill Sans MT"/>
              </a:rPr>
              <a:t>e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f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45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35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cept</a:t>
            </a:r>
            <a:r>
              <a:rPr lang="en-US" spc="-5" dirty="0">
                <a:latin typeface="Gill Sans MT"/>
                <a:cs typeface="Gill Sans MT"/>
              </a:rPr>
              <a:t>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63646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870031" y="3302000"/>
            <a:ext cx="6273800" cy="2173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60731" y="5765800"/>
            <a:ext cx="2679700" cy="217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9032" y="2247900"/>
            <a:ext cx="2960669" cy="289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9831" y="5435600"/>
            <a:ext cx="2863472" cy="3009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95" dirty="0"/>
              <a:t>p</a:t>
            </a:r>
            <a:r>
              <a:rPr lang="en-US" spc="20" dirty="0"/>
              <a:t>r</a:t>
            </a:r>
            <a:r>
              <a:rPr lang="en-US" spc="-50" dirty="0"/>
              <a:t>o</a:t>
            </a:r>
            <a:r>
              <a:rPr lang="en-US" spc="235" dirty="0"/>
              <a:t>xim</a:t>
            </a:r>
            <a:r>
              <a:rPr lang="en-US" spc="70" dirty="0"/>
              <a:t>i</a:t>
            </a:r>
            <a:r>
              <a:rPr lang="en-US" spc="204" dirty="0"/>
              <a:t>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Andy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Rutl</a:t>
            </a:r>
            <a:r>
              <a:rPr lang="en-US" spc="-10" dirty="0">
                <a:latin typeface="Gill Sans MT"/>
                <a:cs typeface="Gill Sans MT"/>
              </a:rPr>
              <a:t>edg</a:t>
            </a:r>
            <a:r>
              <a:rPr lang="en-US" spc="25" dirty="0">
                <a:latin typeface="Gill Sans MT"/>
                <a:cs typeface="Gill Sans MT"/>
              </a:rPr>
              <a:t>e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f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45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35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cept</a:t>
            </a:r>
            <a:r>
              <a:rPr lang="en-US" spc="-5" dirty="0">
                <a:latin typeface="Gill Sans MT"/>
                <a:cs typeface="Gill Sans MT"/>
              </a:rPr>
              <a:t>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365988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9931" y="2943469"/>
            <a:ext cx="5740400" cy="3863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95" dirty="0"/>
              <a:t>p</a:t>
            </a:r>
            <a:r>
              <a:rPr lang="en-US" spc="20" dirty="0"/>
              <a:t>r</a:t>
            </a:r>
            <a:r>
              <a:rPr lang="en-US" spc="-50" dirty="0"/>
              <a:t>o</a:t>
            </a:r>
            <a:r>
              <a:rPr lang="en-US" spc="235" dirty="0"/>
              <a:t>xim</a:t>
            </a:r>
            <a:r>
              <a:rPr lang="en-US" spc="70" dirty="0"/>
              <a:t>i</a:t>
            </a:r>
            <a:r>
              <a:rPr lang="en-US" spc="204" dirty="0"/>
              <a:t>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Bang</a:t>
            </a:r>
            <a:r>
              <a:rPr lang="en-US" spc="-180" dirty="0">
                <a:latin typeface="Gill Sans MT"/>
                <a:cs typeface="Gill Sans MT"/>
              </a:rPr>
              <a:t> </a:t>
            </a:r>
            <a:r>
              <a:rPr lang="en-US" spc="-145" dirty="0">
                <a:latin typeface="Gill Sans MT"/>
                <a:cs typeface="Gill Sans MT"/>
              </a:rPr>
              <a:t>W</a:t>
            </a:r>
            <a:r>
              <a:rPr lang="en-US" spc="-10" dirty="0">
                <a:latin typeface="Gill Sans MT"/>
                <a:cs typeface="Gill Sans MT"/>
              </a:rPr>
              <a:t>ong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1”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Na</a:t>
            </a:r>
            <a:r>
              <a:rPr lang="en-US" dirty="0">
                <a:latin typeface="Gill Sans MT"/>
                <a:cs typeface="Gill Sans MT"/>
              </a:rPr>
              <a:t>tu</a:t>
            </a:r>
            <a:r>
              <a:rPr lang="en-US" spc="-30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Methods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73056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50531" y="2496246"/>
            <a:ext cx="8827008" cy="6233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155" dirty="0"/>
              <a:t>co</a:t>
            </a:r>
            <a:r>
              <a:rPr lang="en-US" spc="85" dirty="0"/>
              <a:t>nnectedness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0" dirty="0">
                <a:latin typeface="Gill Sans MT"/>
                <a:cs typeface="Gill Sans MT"/>
              </a:rPr>
              <a:t>W</a:t>
            </a:r>
            <a:r>
              <a:rPr lang="en-US" spc="-10" dirty="0">
                <a:latin typeface="Gill Sans MT"/>
                <a:cs typeface="Gill Sans MT"/>
              </a:rPr>
              <a:t>a</a:t>
            </a:r>
            <a:r>
              <a:rPr lang="en-US" spc="-40" dirty="0">
                <a:latin typeface="Gill Sans MT"/>
                <a:cs typeface="Gill Sans MT"/>
              </a:rPr>
              <a:t>r</a:t>
            </a:r>
            <a:r>
              <a:rPr lang="en-US" spc="25" dirty="0">
                <a:latin typeface="Gill Sans MT"/>
                <a:cs typeface="Gill Sans MT"/>
              </a:rPr>
              <a:t>e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In</a:t>
            </a:r>
            <a:r>
              <a:rPr lang="en-US" spc="-15" dirty="0">
                <a:latin typeface="Gill Sans MT"/>
                <a:cs typeface="Gill Sans MT"/>
              </a:rPr>
              <a:t>f</a:t>
            </a:r>
            <a:r>
              <a:rPr lang="en-US" spc="-10" dirty="0">
                <a:latin typeface="Gill Sans MT"/>
                <a:cs typeface="Gill Sans MT"/>
              </a:rPr>
              <a:t>orma</a:t>
            </a:r>
            <a:r>
              <a:rPr lang="en-US" dirty="0">
                <a:latin typeface="Gill Sans MT"/>
                <a:cs typeface="Gill Sans MT"/>
              </a:rPr>
              <a:t>ti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n</a:t>
            </a:r>
            <a:r>
              <a:rPr lang="en-US" spc="-21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Vi</a:t>
            </a:r>
            <a:r>
              <a:rPr lang="en-US" spc="-10" dirty="0">
                <a:latin typeface="Gill Sans MT"/>
                <a:cs typeface="Gill Sans MT"/>
              </a:rPr>
              <a:t>sua</a:t>
            </a:r>
            <a:r>
              <a:rPr lang="en-US" dirty="0">
                <a:latin typeface="Gill Sans MT"/>
                <a:cs typeface="Gill Sans MT"/>
              </a:rPr>
              <a:t>li</a:t>
            </a:r>
            <a:r>
              <a:rPr lang="en-US" spc="-10" dirty="0">
                <a:latin typeface="Gill Sans MT"/>
                <a:cs typeface="Gill Sans MT"/>
              </a:rPr>
              <a:t>za</a:t>
            </a:r>
            <a:r>
              <a:rPr lang="en-US" dirty="0">
                <a:latin typeface="Gill Sans MT"/>
                <a:cs typeface="Gill Sans MT"/>
              </a:rPr>
              <a:t>ti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406698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41431" y="2489200"/>
            <a:ext cx="2057400" cy="588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03004" y="3071725"/>
            <a:ext cx="181102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dirty="0">
                <a:latin typeface="Gill Sans MT"/>
                <a:cs typeface="Gill Sans MT"/>
              </a:rPr>
              <a:t>S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m</a:t>
            </a:r>
            <a:r>
              <a:rPr sz="3800" spc="-5" dirty="0">
                <a:latin typeface="Gill Sans MT"/>
                <a:cs typeface="Gill Sans MT"/>
              </a:rPr>
              <a:t>il</a:t>
            </a:r>
            <a:r>
              <a:rPr sz="3800" spc="-20" dirty="0">
                <a:latin typeface="Gill Sans MT"/>
                <a:cs typeface="Gill Sans MT"/>
              </a:rPr>
              <a:t>a</a:t>
            </a:r>
            <a:r>
              <a:rPr sz="3800" dirty="0">
                <a:latin typeface="Gill Sans MT"/>
                <a:cs typeface="Gill Sans MT"/>
              </a:rPr>
              <a:t>r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spc="-15" dirty="0">
                <a:latin typeface="Gill Sans MT"/>
                <a:cs typeface="Gill Sans MT"/>
              </a:rPr>
              <a:t>ty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8822" y="5065625"/>
            <a:ext cx="233299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spc="-25" dirty="0">
                <a:latin typeface="Gill Sans MT"/>
                <a:cs typeface="Gill Sans MT"/>
              </a:rPr>
              <a:t>Connect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spc="-25" dirty="0">
                <a:latin typeface="Gill Sans MT"/>
                <a:cs typeface="Gill Sans MT"/>
              </a:rPr>
              <a:t>o</a:t>
            </a:r>
            <a:r>
              <a:rPr sz="3800" dirty="0">
                <a:latin typeface="Gill Sans MT"/>
                <a:cs typeface="Gill Sans MT"/>
              </a:rPr>
              <a:t>n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3750" y="7250025"/>
            <a:ext cx="193167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dirty="0">
                <a:latin typeface="Gill Sans MT"/>
                <a:cs typeface="Gill Sans MT"/>
              </a:rPr>
              <a:t>Enc</a:t>
            </a:r>
            <a:r>
              <a:rPr sz="3800" spc="-5" dirty="0">
                <a:latin typeface="Gill Sans MT"/>
                <a:cs typeface="Gill Sans MT"/>
              </a:rPr>
              <a:t>l</a:t>
            </a:r>
            <a:r>
              <a:rPr sz="3800" spc="-20" dirty="0">
                <a:latin typeface="Gill Sans MT"/>
                <a:cs typeface="Gill Sans MT"/>
              </a:rPr>
              <a:t>osu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45" dirty="0"/>
              <a:t>g</a:t>
            </a:r>
            <a:r>
              <a:rPr lang="en-US" spc="-10" dirty="0"/>
              <a:t>r</a:t>
            </a:r>
            <a:r>
              <a:rPr lang="en-US" spc="190" dirty="0"/>
              <a:t>o</a:t>
            </a:r>
            <a:r>
              <a:rPr lang="en-US" spc="150" dirty="0"/>
              <a:t>u</a:t>
            </a:r>
            <a:r>
              <a:rPr lang="en-US" spc="210" dirty="0"/>
              <a:t>ping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pc="-10" dirty="0">
                <a:latin typeface="Gill Sans MT"/>
                <a:cs typeface="Gill Sans MT"/>
              </a:rPr>
              <a:t>Bang</a:t>
            </a:r>
            <a:r>
              <a:rPr lang="en-US" spc="-180" dirty="0">
                <a:latin typeface="Gill Sans MT"/>
                <a:cs typeface="Gill Sans MT"/>
              </a:rPr>
              <a:t> </a:t>
            </a:r>
            <a:r>
              <a:rPr lang="en-US" spc="-145" dirty="0">
                <a:latin typeface="Gill Sans MT"/>
                <a:cs typeface="Gill Sans MT"/>
              </a:rPr>
              <a:t>W</a:t>
            </a:r>
            <a:r>
              <a:rPr lang="en-US" spc="-10" dirty="0">
                <a:latin typeface="Gill Sans MT"/>
                <a:cs typeface="Gill Sans MT"/>
              </a:rPr>
              <a:t>ong</a:t>
            </a:r>
            <a:r>
              <a:rPr lang="en-US" spc="105" dirty="0">
                <a:latin typeface="Gill Sans MT"/>
                <a:cs typeface="Gill Sans MT"/>
              </a:rPr>
              <a:t>, </a:t>
            </a:r>
            <a:r>
              <a:rPr lang="en-US" spc="-10" dirty="0">
                <a:latin typeface="Gill Sans MT"/>
                <a:cs typeface="Gill Sans MT"/>
              </a:rPr>
              <a:t>“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esta</a:t>
            </a:r>
            <a:r>
              <a:rPr lang="en-US" dirty="0">
                <a:latin typeface="Gill Sans MT"/>
                <a:cs typeface="Gill Sans MT"/>
              </a:rPr>
              <a:t>lt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rincipl</a:t>
            </a:r>
            <a:r>
              <a:rPr lang="en-US" spc="-10" dirty="0">
                <a:latin typeface="Gill Sans MT"/>
                <a:cs typeface="Gill Sans MT"/>
              </a:rPr>
              <a:t>es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1”</a:t>
            </a:r>
            <a:r>
              <a:rPr lang="en-US" dirty="0">
                <a:latin typeface="Gill Sans MT"/>
                <a:cs typeface="Gill Sans MT"/>
              </a:rPr>
              <a:t>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Na</a:t>
            </a:r>
            <a:r>
              <a:rPr lang="en-US" dirty="0">
                <a:latin typeface="Gill Sans MT"/>
                <a:cs typeface="Gill Sans MT"/>
              </a:rPr>
              <a:t>tu</a:t>
            </a:r>
            <a:r>
              <a:rPr lang="en-US" spc="-30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Methods</a:t>
            </a:r>
            <a:endParaRPr lang="en-US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58262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7932" y="2095500"/>
            <a:ext cx="4270587" cy="330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35332" y="2273300"/>
            <a:ext cx="4270587" cy="330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1326" y="2057400"/>
            <a:ext cx="204240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spcBef>
                <a:spcPts val="290"/>
              </a:spcBef>
            </a:pPr>
            <a:r>
              <a:rPr sz="3800" spc="-20" dirty="0">
                <a:latin typeface="Gill Sans MT"/>
                <a:cs typeface="Gill Sans MT"/>
              </a:rPr>
              <a:t>p</a:t>
            </a:r>
            <a:r>
              <a:rPr sz="3800" spc="-110" dirty="0">
                <a:latin typeface="Gill Sans MT"/>
                <a:cs typeface="Gill Sans MT"/>
              </a:rPr>
              <a:t>r</a:t>
            </a:r>
            <a:r>
              <a:rPr sz="3800" spc="-85" dirty="0">
                <a:latin typeface="Gill Sans MT"/>
                <a:cs typeface="Gill Sans MT"/>
              </a:rPr>
              <a:t>o</a:t>
            </a:r>
            <a:r>
              <a:rPr sz="3800" dirty="0">
                <a:latin typeface="Gill Sans MT"/>
                <a:cs typeface="Gill Sans MT"/>
              </a:rPr>
              <a:t>x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m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spc="-15" dirty="0">
                <a:latin typeface="Gill Sans MT"/>
                <a:cs typeface="Gill Sans MT"/>
              </a:rPr>
              <a:t>ty</a:t>
            </a:r>
            <a:endParaRPr sz="38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1991" y="2131925"/>
            <a:ext cx="177609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spc="-15" dirty="0">
                <a:latin typeface="Gill Sans MT"/>
                <a:cs typeface="Gill Sans MT"/>
              </a:rPr>
              <a:t>s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dirty="0">
                <a:latin typeface="Gill Sans MT"/>
                <a:cs typeface="Gill Sans MT"/>
              </a:rPr>
              <a:t>m</a:t>
            </a:r>
            <a:r>
              <a:rPr sz="3800" spc="-5" dirty="0">
                <a:latin typeface="Gill Sans MT"/>
                <a:cs typeface="Gill Sans MT"/>
              </a:rPr>
              <a:t>il</a:t>
            </a:r>
            <a:r>
              <a:rPr sz="3800" spc="-20" dirty="0">
                <a:latin typeface="Gill Sans MT"/>
                <a:cs typeface="Gill Sans MT"/>
              </a:rPr>
              <a:t>a</a:t>
            </a:r>
            <a:r>
              <a:rPr sz="3800" dirty="0">
                <a:latin typeface="Gill Sans MT"/>
                <a:cs typeface="Gill Sans MT"/>
              </a:rPr>
              <a:t>r</a:t>
            </a:r>
            <a:r>
              <a:rPr sz="3800" spc="-5" dirty="0">
                <a:latin typeface="Gill Sans MT"/>
                <a:cs typeface="Gill Sans MT"/>
              </a:rPr>
              <a:t>i</a:t>
            </a:r>
            <a:r>
              <a:rPr sz="3800" spc="-15" dirty="0">
                <a:latin typeface="Gill Sans MT"/>
                <a:cs typeface="Gill Sans MT"/>
              </a:rPr>
              <a:t>ty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6532" y="6007100"/>
            <a:ext cx="4270587" cy="330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07058" y="5929225"/>
            <a:ext cx="1921510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800" dirty="0">
                <a:latin typeface="Gill Sans MT"/>
                <a:cs typeface="Gill Sans MT"/>
              </a:rPr>
              <a:t>encl</a:t>
            </a:r>
            <a:r>
              <a:rPr sz="3800" spc="-20" dirty="0">
                <a:latin typeface="Gill Sans MT"/>
                <a:cs typeface="Gill Sans MT"/>
              </a:rPr>
              <a:t>osu</a:t>
            </a:r>
            <a:r>
              <a:rPr sz="3800" spc="-95" dirty="0">
                <a:latin typeface="Gill Sans MT"/>
                <a:cs typeface="Gill Sans MT"/>
              </a:rPr>
              <a:t>r</a:t>
            </a:r>
            <a:r>
              <a:rPr sz="3800" dirty="0">
                <a:latin typeface="Gill Sans MT"/>
                <a:cs typeface="Gill Sans MT"/>
              </a:rPr>
              <a:t>e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grouping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Jorge Camoes</a:t>
            </a:r>
          </a:p>
        </p:txBody>
      </p:sp>
    </p:spTree>
    <p:extLst>
      <p:ext uri="{BB962C8B-B14F-4D97-AF65-F5344CB8AC3E}">
        <p14:creationId xmlns:p14="http://schemas.microsoft.com/office/powerpoint/2010/main" val="881207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71331" y="2273300"/>
            <a:ext cx="6197600" cy="520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continuity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Bang Wong, “Gestalt Principles, II”, 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993421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7931" y="2044143"/>
            <a:ext cx="7264400" cy="56520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continuity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Bang Wong, “Gestalt Principles, II”, Nature Methods</a:t>
            </a:r>
          </a:p>
        </p:txBody>
      </p:sp>
    </p:spTree>
    <p:extLst>
      <p:ext uri="{BB962C8B-B14F-4D97-AF65-F5344CB8AC3E}">
        <p14:creationId xmlns:p14="http://schemas.microsoft.com/office/powerpoint/2010/main" val="3786161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2962" y="2418431"/>
            <a:ext cx="5328584" cy="561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584" y="2418431"/>
            <a:ext cx="5434972" cy="5620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closure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21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83732" y="3149600"/>
            <a:ext cx="4741393" cy="472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7131" y="2705100"/>
            <a:ext cx="5537200" cy="5829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figure / ground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pectr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4371" y="2466976"/>
            <a:ext cx="10791520" cy="629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Cone Response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0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common fate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A. Rutledge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7885" y="5113020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4531" y="5108171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76767" y="6842760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59891" y="5382491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74091" y="5966807"/>
            <a:ext cx="54864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8037E-6 -1.19792E-6 L 0.10986 -1.1979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672E-6 2.1875E-6 L 0.10986 2.187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608E-6 4.63542E-6 L 0.01757 -0.165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" y="-830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8925E-6 -4.94792E-6 L 0.01757 -0.165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" y="-8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4798E-6 3.90625E-6 L 0.01757 -0.165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9" y="-8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12032" y="1177220"/>
            <a:ext cx="15316199" cy="7399162"/>
          </a:xfrm>
        </p:spPr>
        <p:txBody>
          <a:bodyPr>
            <a:normAutofit/>
          </a:bodyPr>
          <a:lstStyle/>
          <a:p>
            <a:r>
              <a:rPr lang="en-US" dirty="0"/>
              <a:t>Gestalt principles</a:t>
            </a:r>
          </a:p>
          <a:p>
            <a:pPr lvl="1"/>
            <a:r>
              <a:rPr lang="en-US" sz="3600" b="1" dirty="0"/>
              <a:t>similarity</a:t>
            </a:r>
            <a:r>
              <a:rPr lang="en-US" sz="3600" dirty="0"/>
              <a:t>: things that look like each other (size, color, shape) are related</a:t>
            </a:r>
          </a:p>
          <a:p>
            <a:pPr lvl="1"/>
            <a:r>
              <a:rPr lang="en-US" sz="3600" b="1" dirty="0"/>
              <a:t>proximity</a:t>
            </a:r>
            <a:r>
              <a:rPr lang="en-US" sz="3600" dirty="0"/>
              <a:t>: things that are visually close to each other are related</a:t>
            </a:r>
          </a:p>
          <a:p>
            <a:pPr lvl="1"/>
            <a:r>
              <a:rPr lang="en-US" sz="3600" b="1" dirty="0"/>
              <a:t>connection</a:t>
            </a:r>
            <a:r>
              <a:rPr lang="en-US" sz="3600" dirty="0"/>
              <a:t>: things that are visually connected are related</a:t>
            </a:r>
          </a:p>
          <a:p>
            <a:pPr lvl="1"/>
            <a:r>
              <a:rPr lang="en-US" sz="3600" b="1" dirty="0"/>
              <a:t>continuity</a:t>
            </a:r>
            <a:r>
              <a:rPr lang="en-US" sz="3600" dirty="0"/>
              <a:t>: we complete hidden objects into simple, familiar shapes</a:t>
            </a:r>
          </a:p>
          <a:p>
            <a:pPr lvl="1"/>
            <a:r>
              <a:rPr lang="en-US" sz="3600" b="1" dirty="0"/>
              <a:t>closure</a:t>
            </a:r>
            <a:r>
              <a:rPr lang="en-US" sz="3600" dirty="0"/>
              <a:t>: we see incomplete shapes as complete</a:t>
            </a:r>
          </a:p>
          <a:p>
            <a:pPr lvl="1"/>
            <a:r>
              <a:rPr lang="en-US" sz="3600" b="1" dirty="0"/>
              <a:t>figure / ground</a:t>
            </a:r>
            <a:r>
              <a:rPr lang="en-US" sz="3600" dirty="0"/>
              <a:t>: elements are perceived as either figures or background</a:t>
            </a:r>
          </a:p>
          <a:p>
            <a:pPr lvl="1"/>
            <a:r>
              <a:rPr lang="en-US" sz="3600" b="1" dirty="0"/>
              <a:t>common fate</a:t>
            </a:r>
            <a:r>
              <a:rPr lang="en-US" sz="3600" dirty="0"/>
              <a:t>: elements with the same moving direction are perceived as a unit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40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  <a:p>
            <a:pPr lvl="1"/>
            <a:r>
              <a:rPr lang="en-US" dirty="0"/>
              <a:t>Gestalt principles give us a conceptual understanding of the way our mind converts shapes into structured thought.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Using the Gestalt principles wisely will lead improve performance in interpretation of visualizations. Poor use may cause users to see things that aren’t there…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97931" y="2473076"/>
            <a:ext cx="12344768" cy="4801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Gill Sans MT"/>
                <a:cs typeface="Gill Sans MT"/>
              </a:rPr>
              <a:t>E.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B.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G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l</a:t>
            </a:r>
            <a:r>
              <a:rPr lang="en-US" spc="-10" dirty="0">
                <a:latin typeface="Gill Sans MT"/>
                <a:cs typeface="Gill Sans MT"/>
              </a:rPr>
              <a:t>ds</a:t>
            </a:r>
            <a:r>
              <a:rPr lang="en-US" dirty="0">
                <a:latin typeface="Gill Sans MT"/>
                <a:cs typeface="Gill Sans MT"/>
              </a:rPr>
              <a:t>tein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“Sensa</a:t>
            </a:r>
            <a:r>
              <a:rPr lang="en-US" dirty="0">
                <a:latin typeface="Gill Sans MT"/>
                <a:cs typeface="Gill Sans MT"/>
              </a:rPr>
              <a:t>ti</a:t>
            </a:r>
            <a:r>
              <a:rPr lang="en-US" spc="-10" dirty="0">
                <a:latin typeface="Gill Sans MT"/>
                <a:cs typeface="Gill Sans MT"/>
              </a:rPr>
              <a:t>o</a:t>
            </a:r>
            <a:r>
              <a:rPr lang="en-US" dirty="0">
                <a:latin typeface="Gill Sans MT"/>
                <a:cs typeface="Gill Sans MT"/>
              </a:rPr>
              <a:t>n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and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45" dirty="0">
                <a:latin typeface="Gill Sans MT"/>
                <a:cs typeface="Gill Sans MT"/>
              </a:rPr>
              <a:t>P</a:t>
            </a:r>
            <a:r>
              <a:rPr lang="en-US" dirty="0">
                <a:latin typeface="Gill Sans MT"/>
                <a:cs typeface="Gill Sans MT"/>
              </a:rPr>
              <a:t>e</a:t>
            </a:r>
            <a:r>
              <a:rPr lang="en-US" spc="-35" dirty="0">
                <a:latin typeface="Gill Sans MT"/>
                <a:cs typeface="Gill Sans MT"/>
              </a:rPr>
              <a:t>r</a:t>
            </a:r>
            <a:r>
              <a:rPr lang="en-US" dirty="0">
                <a:latin typeface="Gill Sans MT"/>
                <a:cs typeface="Gill Sans MT"/>
              </a:rPr>
              <a:t>cept</a:t>
            </a:r>
            <a:r>
              <a:rPr lang="en-US" spc="-5" dirty="0">
                <a:latin typeface="Gill Sans MT"/>
                <a:cs typeface="Gill Sans MT"/>
              </a:rPr>
              <a:t>i</a:t>
            </a:r>
            <a:r>
              <a:rPr lang="en-US" spc="-10" dirty="0">
                <a:latin typeface="Gill Sans MT"/>
                <a:cs typeface="Gill Sans MT"/>
              </a:rPr>
              <a:t>on”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(</a:t>
            </a:r>
            <a:r>
              <a:rPr lang="en-US" spc="-10" dirty="0">
                <a:latin typeface="Gill Sans MT"/>
                <a:cs typeface="Gill Sans MT"/>
              </a:rPr>
              <a:t>Ad</a:t>
            </a:r>
            <a:r>
              <a:rPr lang="en-US" spc="-25" dirty="0">
                <a:latin typeface="Gill Sans MT"/>
                <a:cs typeface="Gill Sans MT"/>
              </a:rPr>
              <a:t>a</a:t>
            </a:r>
            <a:r>
              <a:rPr lang="en-US" spc="-10" dirty="0">
                <a:latin typeface="Gill Sans MT"/>
                <a:cs typeface="Gill Sans MT"/>
              </a:rPr>
              <a:t>pted</a:t>
            </a:r>
            <a:r>
              <a:rPr lang="en-US" spc="-5" dirty="0">
                <a:latin typeface="Gill Sans MT"/>
                <a:cs typeface="Gill Sans MT"/>
              </a:rPr>
              <a:t> f</a:t>
            </a:r>
            <a:r>
              <a:rPr lang="en-US" spc="-45" dirty="0">
                <a:latin typeface="Gill Sans MT"/>
                <a:cs typeface="Gill Sans MT"/>
              </a:rPr>
              <a:t>r</a:t>
            </a:r>
            <a:r>
              <a:rPr lang="en-US" spc="-10" dirty="0">
                <a:latin typeface="Gill Sans MT"/>
                <a:cs typeface="Gill Sans MT"/>
              </a:rPr>
              <a:t>om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Li</a:t>
            </a:r>
            <a:r>
              <a:rPr lang="en-US" spc="-10" dirty="0">
                <a:latin typeface="Gill Sans MT"/>
                <a:cs typeface="Gill Sans MT"/>
              </a:rPr>
              <a:t>nds</a:t>
            </a:r>
            <a:r>
              <a:rPr lang="en-US" spc="-70" dirty="0">
                <a:latin typeface="Gill Sans MT"/>
                <a:cs typeface="Gill Sans MT"/>
              </a:rPr>
              <a:t>a</a:t>
            </a:r>
            <a:r>
              <a:rPr lang="en-US" spc="-10" dirty="0">
                <a:latin typeface="Gill Sans MT"/>
                <a:cs typeface="Gill Sans MT"/>
              </a:rPr>
              <a:t>y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&amp;</a:t>
            </a:r>
            <a:r>
              <a:rPr lang="en-US" spc="-5" dirty="0">
                <a:latin typeface="Gill Sans MT"/>
                <a:cs typeface="Gill Sans MT"/>
              </a:rPr>
              <a:t> </a:t>
            </a:r>
            <a:r>
              <a:rPr lang="en-US" spc="-10" dirty="0">
                <a:latin typeface="Gill Sans MT"/>
                <a:cs typeface="Gill Sans MT"/>
              </a:rPr>
              <a:t>Norma</a:t>
            </a:r>
            <a:r>
              <a:rPr lang="en-US" dirty="0">
                <a:latin typeface="Gill Sans MT"/>
                <a:cs typeface="Gill Sans MT"/>
              </a:rPr>
              <a:t>n,</a:t>
            </a:r>
            <a:r>
              <a:rPr lang="en-US" spc="-145" dirty="0">
                <a:latin typeface="Gill Sans MT"/>
                <a:cs typeface="Gill Sans MT"/>
              </a:rPr>
              <a:t> </a:t>
            </a:r>
            <a:r>
              <a:rPr lang="en-US" dirty="0">
                <a:latin typeface="Gill Sans MT"/>
                <a:cs typeface="Gill Sans MT"/>
              </a:rPr>
              <a:t>1977)</a:t>
            </a:r>
          </a:p>
        </p:txBody>
      </p:sp>
    </p:spTree>
    <p:extLst>
      <p:ext uri="{BB962C8B-B14F-4D97-AF65-F5344CB8AC3E}">
        <p14:creationId xmlns:p14="http://schemas.microsoft.com/office/powerpoint/2010/main" val="375057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5532" y="635000"/>
            <a:ext cx="12649201" cy="847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DE" spc="-100" dirty="0">
                <a:latin typeface="Gill Sans MT"/>
                <a:cs typeface="Gill Sans MT"/>
              </a:rPr>
              <a:t>W</a:t>
            </a:r>
            <a:r>
              <a:rPr lang="de-DE" spc="-10" dirty="0">
                <a:latin typeface="Gill Sans MT"/>
                <a:cs typeface="Gill Sans MT"/>
              </a:rPr>
              <a:t>a</a:t>
            </a:r>
            <a:r>
              <a:rPr lang="de-DE" spc="-40" dirty="0">
                <a:latin typeface="Gill Sans MT"/>
                <a:cs typeface="Gill Sans MT"/>
              </a:rPr>
              <a:t>r</a:t>
            </a:r>
            <a:r>
              <a:rPr lang="de-DE" dirty="0">
                <a:latin typeface="Gill Sans MT"/>
                <a:cs typeface="Gill Sans MT"/>
              </a:rPr>
              <a:t>e</a:t>
            </a:r>
            <a:r>
              <a:rPr lang="de-DE" spc="-5" dirty="0">
                <a:latin typeface="Gill Sans MT"/>
                <a:cs typeface="Gill Sans MT"/>
              </a:rPr>
              <a:t> </a:t>
            </a:r>
            <a:r>
              <a:rPr lang="de-DE" dirty="0">
                <a:latin typeface="Gill Sans MT"/>
                <a:cs typeface="Gill Sans MT"/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111857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9731" y="1"/>
            <a:ext cx="6832600" cy="975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4625" lvl="1"/>
            <a:r>
              <a:rPr lang="en-US" dirty="0" err="1"/>
              <a:t>Foveation</a:t>
            </a:r>
            <a:r>
              <a:rPr lang="en-US" dirty="0"/>
              <a:t> is relatively easy to see. The key to recognizing the phenomenon is to stair at a single word </a:t>
            </a:r>
            <a:r>
              <a:rPr lang="en-US" b="1" dirty="0"/>
              <a:t>on</a:t>
            </a:r>
            <a:r>
              <a:rPr lang="en-US" dirty="0"/>
              <a:t> the printed page. Then, without moving your gaze, note the blurriness of the surrounding text.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/>
              <a:t>C.Ware,“Visual Thinking for Design”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8726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</TotalTime>
  <Words>796</Words>
  <Application>Microsoft Macintosh PowerPoint</Application>
  <PresentationFormat>Custom</PresentationFormat>
  <Paragraphs>163</Paragraphs>
  <Slides>62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Gill Sans MT</vt:lpstr>
      <vt:lpstr>Lucida Sans</vt:lpstr>
      <vt:lpstr>1_Custom Design</vt:lpstr>
      <vt:lpstr>CIS 4930/6930-002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Rosen</dc:creator>
  <cp:lastModifiedBy>Rosen, Paul</cp:lastModifiedBy>
  <cp:revision>50</cp:revision>
  <dcterms:created xsi:type="dcterms:W3CDTF">2015-03-11T16:30:57Z</dcterms:created>
  <dcterms:modified xsi:type="dcterms:W3CDTF">2019-01-09T18:47:44Z</dcterms:modified>
</cp:coreProperties>
</file>