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4"/>
  </p:notesMasterIdLst>
  <p:sldIdLst>
    <p:sldId id="362" r:id="rId2"/>
    <p:sldId id="364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441" r:id="rId12"/>
    <p:sldId id="442" r:id="rId13"/>
    <p:sldId id="443" r:id="rId14"/>
    <p:sldId id="391" r:id="rId15"/>
    <p:sldId id="392" r:id="rId16"/>
    <p:sldId id="389" r:id="rId17"/>
    <p:sldId id="390" r:id="rId18"/>
    <p:sldId id="377" r:id="rId19"/>
    <p:sldId id="393" r:id="rId20"/>
    <p:sldId id="359" r:id="rId21"/>
    <p:sldId id="360" r:id="rId22"/>
    <p:sldId id="361" r:id="rId23"/>
    <p:sldId id="374" r:id="rId24"/>
    <p:sldId id="378" r:id="rId25"/>
    <p:sldId id="291" r:id="rId26"/>
    <p:sldId id="379" r:id="rId27"/>
    <p:sldId id="381" r:id="rId28"/>
    <p:sldId id="382" r:id="rId29"/>
    <p:sldId id="383" r:id="rId30"/>
    <p:sldId id="373" r:id="rId31"/>
    <p:sldId id="405" r:id="rId32"/>
    <p:sldId id="394" r:id="rId33"/>
    <p:sldId id="395" r:id="rId34"/>
    <p:sldId id="396" r:id="rId35"/>
    <p:sldId id="411" r:id="rId36"/>
    <p:sldId id="412" r:id="rId37"/>
    <p:sldId id="413" r:id="rId38"/>
    <p:sldId id="414" r:id="rId39"/>
    <p:sldId id="415" r:id="rId40"/>
    <p:sldId id="416" r:id="rId41"/>
    <p:sldId id="417" r:id="rId42"/>
    <p:sldId id="418" r:id="rId43"/>
    <p:sldId id="419" r:id="rId44"/>
    <p:sldId id="420" r:id="rId45"/>
    <p:sldId id="421" r:id="rId46"/>
    <p:sldId id="422" r:id="rId47"/>
    <p:sldId id="423" r:id="rId48"/>
    <p:sldId id="424" r:id="rId49"/>
    <p:sldId id="425" r:id="rId50"/>
    <p:sldId id="426" r:id="rId51"/>
    <p:sldId id="427" r:id="rId52"/>
    <p:sldId id="428" r:id="rId53"/>
    <p:sldId id="429" r:id="rId54"/>
    <p:sldId id="430" r:id="rId55"/>
    <p:sldId id="432" r:id="rId56"/>
    <p:sldId id="433" r:id="rId57"/>
    <p:sldId id="434" r:id="rId58"/>
    <p:sldId id="436" r:id="rId59"/>
    <p:sldId id="437" r:id="rId60"/>
    <p:sldId id="439" r:id="rId61"/>
    <p:sldId id="440" r:id="rId62"/>
    <p:sldId id="447" r:id="rId63"/>
  </p:sldIdLst>
  <p:sldSz cx="17340263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0"/>
    <p:restoredTop sz="94662"/>
  </p:normalViewPr>
  <p:slideViewPr>
    <p:cSldViewPr>
      <p:cViewPr varScale="1">
        <p:scale>
          <a:sx n="95" d="100"/>
          <a:sy n="95" d="100"/>
        </p:scale>
        <p:origin x="408" y="200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30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8298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2241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2869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7185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3850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5216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8406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7762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8242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5635413" cy="487680"/>
          </a:xfrm>
          <a:prstGeom prst="rect">
            <a:avLst/>
          </a:prstGeom>
          <a:ln/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7366377" y="0"/>
            <a:ext cx="5635413" cy="487680"/>
          </a:xfrm>
          <a:prstGeom prst="rect">
            <a:avLst/>
          </a:prstGeom>
          <a:ln/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264227"/>
            <a:ext cx="5635413" cy="487680"/>
          </a:xfrm>
          <a:prstGeom prst="rect">
            <a:avLst/>
          </a:prstGeom>
          <a:ln/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7366377" y="9264227"/>
            <a:ext cx="5635413" cy="487680"/>
          </a:xfrm>
          <a:prstGeom prst="rect">
            <a:avLst/>
          </a:prstGeom>
          <a:ln/>
        </p:spPr>
        <p:txBody>
          <a:bodyPr lIns="130046" tIns="65023" rIns="130046" bIns="65023"/>
          <a:lstStyle/>
          <a:p>
            <a:fld id="{AAAD1B72-969B-394B-B734-E7D7D2C07830}" type="slidenum">
              <a:rPr lang="en-US"/>
              <a:pPr/>
              <a:t>24</a:t>
            </a:fld>
            <a:endParaRPr lang="en-US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1200" y="731838"/>
            <a:ext cx="6502400" cy="3657600"/>
          </a:xfrm>
          <a:prstGeom prst="rect">
            <a:avLst/>
          </a:prstGeom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0480" y="4632960"/>
            <a:ext cx="10403840" cy="4389120"/>
          </a:xfrm>
          <a:prstGeom prst="rect">
            <a:avLst/>
          </a:prstGeom>
        </p:spPr>
        <p:txBody>
          <a:bodyPr lIns="130046" tIns="65023" rIns="130046" bIns="650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86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7671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175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9769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4207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51704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9222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2792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42654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23669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61116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3506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2132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519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82462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08302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86256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08765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33286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9183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68827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64065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31689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557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75891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11718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34929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82654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02196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79116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48808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59002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11957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8033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3698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1303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49399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99925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5655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37066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2110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5360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6797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2816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794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7340263" cy="1625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5" tIns="77322" rIns="154635" bIns="773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36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78280" y="1032246"/>
            <a:ext cx="2000250" cy="16202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704" y="686365"/>
            <a:ext cx="13506799" cy="23119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6827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1415675" y="7802880"/>
            <a:ext cx="5924591" cy="19507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5" tIns="77322" rIns="154635" bIns="773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36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7802880"/>
            <a:ext cx="5924591" cy="19507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5" tIns="77322" rIns="154635" bIns="773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36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1065704" y="3287324"/>
            <a:ext cx="15208856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54677" tIns="77342" rIns="154677" bIns="77342" anchor="ctr"/>
          <a:lstStyle/>
          <a:p>
            <a:endParaRPr lang="en-US" sz="3413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8171349"/>
            <a:ext cx="17340264" cy="1582251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7" tIns="86699" rIns="173397" bIns="8669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9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038" y="8171349"/>
            <a:ext cx="3001201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68" y="8171349"/>
            <a:ext cx="2737935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8171349"/>
            <a:ext cx="2963207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11963857" y="8171349"/>
            <a:ext cx="2608646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329" y="8171349"/>
            <a:ext cx="2737935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832" y="8171349"/>
            <a:ext cx="3142194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706" y="3576320"/>
            <a:ext cx="15612824" cy="422656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4551" dirty="0" smtClean="0">
                <a:latin typeface="Gill Sans MT" panose="020B0502020104020203" pitchFamily="34" charset="0"/>
              </a:defRPr>
            </a:lvl1pPr>
            <a:lvl2pPr marL="773182" indent="0" algn="ctr">
              <a:buNone/>
              <a:defRPr/>
            </a:lvl2pPr>
            <a:lvl3pPr marL="1546368" indent="0" algn="ctr">
              <a:buNone/>
              <a:defRPr/>
            </a:lvl3pPr>
            <a:lvl4pPr marL="2319553" indent="0" algn="ctr">
              <a:buNone/>
              <a:defRPr/>
            </a:lvl4pPr>
            <a:lvl5pPr marL="3092733" indent="0" algn="ctr">
              <a:buNone/>
              <a:defRPr/>
            </a:lvl5pPr>
            <a:lvl6pPr marL="3865916" indent="0" algn="ctr">
              <a:buNone/>
              <a:defRPr/>
            </a:lvl6pPr>
            <a:lvl7pPr marL="4639103" indent="0" algn="ctr">
              <a:buNone/>
              <a:defRPr/>
            </a:lvl7pPr>
            <a:lvl8pPr marL="5412280" indent="0" algn="ctr">
              <a:buNone/>
              <a:defRPr/>
            </a:lvl8pPr>
            <a:lvl9pPr marL="6185465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8132" y="1177220"/>
            <a:ext cx="9144000" cy="7399162"/>
          </a:xfrm>
        </p:spPr>
        <p:txBody>
          <a:bodyPr anchor="ctr"/>
          <a:lstStyle>
            <a:lvl1pPr marL="0" indent="0" algn="ctr" defTabSz="45717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14287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2532" y="1177220"/>
            <a:ext cx="7315199" cy="7399162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932" y="1177220"/>
            <a:ext cx="5486400" cy="7399162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0"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6732" y="1177220"/>
            <a:ext cx="8117032" cy="7399162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1050133" y="1177220"/>
            <a:ext cx="7086600" cy="7399162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8132" y="1177220"/>
            <a:ext cx="91440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3732" y="1177220"/>
            <a:ext cx="10972800" cy="1108781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1177220"/>
            <a:ext cx="12801600" cy="1108781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8132" y="381002"/>
            <a:ext cx="9144000" cy="1108781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3732" y="381002"/>
            <a:ext cx="10972800" cy="1108781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381002"/>
            <a:ext cx="12801600" cy="1108781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4"/>
            <a:ext cx="17340263" cy="72248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7" tIns="86699" rIns="173397" bIns="8669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9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5743787"/>
            <a:ext cx="7316665" cy="2832594"/>
          </a:xfrm>
        </p:spPr>
        <p:txBody>
          <a:bodyPr anchor="ctr"/>
          <a:lstStyle>
            <a:lvl1pPr marL="780276" indent="0" algn="r">
              <a:lnSpc>
                <a:spcPct val="100000"/>
              </a:lnSpc>
              <a:spcAft>
                <a:spcPts val="853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9" u="sng" cap="small" baseline="0"/>
            </a:lvl1pPr>
            <a:lvl2pPr marL="1271815" indent="-48767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982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5743787"/>
            <a:ext cx="7316665" cy="2832594"/>
          </a:xfrm>
        </p:spPr>
        <p:txBody>
          <a:bodyPr anchor="ctr"/>
          <a:lstStyle>
            <a:lvl1pPr marL="780227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/>
            </a:lvl1pPr>
            <a:lvl2pPr marL="1271734" indent="-48764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982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177220"/>
            <a:ext cx="54864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1177220"/>
            <a:ext cx="7316665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177220"/>
            <a:ext cx="91440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u="none" kern="0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77220"/>
            <a:ext cx="109728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u="none" kern="0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77220"/>
            <a:ext cx="128016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u="none" kern="0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1177220"/>
            <a:ext cx="12801600" cy="7399162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3732" y="1177220"/>
            <a:ext cx="10972800" cy="7399162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14287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15911513" y="8601786"/>
            <a:ext cx="1428750" cy="1143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143" y="519290"/>
            <a:ext cx="14955977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143" y="2596444"/>
            <a:ext cx="14955977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143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3962" y="9040143"/>
            <a:ext cx="585233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46561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5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2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.arc.nasa.gov/personnel/jbm/home/projects/osa98/osa98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://persci.mit.edu/_media/gallery/checkershadow_double_full.jpg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4.jpg"/><Relationship Id="rId5" Type="http://schemas.openxmlformats.org/officeDocument/2006/relationships/image" Target="../media/image43.jpg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9.jpg"/><Relationship Id="rId4" Type="http://schemas.openxmlformats.org/officeDocument/2006/relationships/image" Target="../media/image58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4930/6930-002</a:t>
            </a:r>
            <a:br>
              <a:rPr lang="en-US" dirty="0"/>
            </a:br>
            <a:r>
              <a:rPr lang="en-US" dirty="0"/>
              <a:t>Data Visualization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sz="5700" u="sng" cap="small" dirty="0"/>
              <a:t>PERCEPTION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Paul Rosen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Assistant Professor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University of South Florida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sz="2600" dirty="0"/>
              <a:t>slides credits Chris Johnson (U of Utah), </a:t>
            </a:r>
            <a:r>
              <a:rPr lang="en-US" sz="2600" dirty="0" err="1"/>
              <a:t>Hanspeter</a:t>
            </a:r>
            <a:r>
              <a:rPr lang="en-US" sz="2600" dirty="0"/>
              <a:t> </a:t>
            </a:r>
            <a:r>
              <a:rPr lang="en-US" sz="2600" dirty="0" err="1"/>
              <a:t>Pfister</a:t>
            </a:r>
            <a:r>
              <a:rPr lang="en-US" sz="2600" dirty="0"/>
              <a:t> (Harvard), </a:t>
            </a:r>
            <a:r>
              <a:rPr lang="en-US" sz="2600" spc="-85" dirty="0">
                <a:latin typeface="Gill Sans MT"/>
                <a:cs typeface="Gill Sans MT"/>
              </a:rPr>
              <a:t>B</a:t>
            </a:r>
            <a:r>
              <a:rPr lang="en-US" sz="2600" spc="-15" dirty="0">
                <a:latin typeface="Gill Sans MT"/>
                <a:cs typeface="Gill Sans MT"/>
              </a:rPr>
              <a:t>a</a:t>
            </a:r>
            <a:r>
              <a:rPr lang="en-US" sz="2600" spc="-25" dirty="0">
                <a:latin typeface="Gill Sans MT"/>
                <a:cs typeface="Gill Sans MT"/>
              </a:rPr>
              <a:t>n</a:t>
            </a:r>
            <a:r>
              <a:rPr lang="en-US" sz="2600" spc="-15" dirty="0">
                <a:latin typeface="Gill Sans MT"/>
                <a:cs typeface="Gill Sans MT"/>
              </a:rPr>
              <a:t>g</a:t>
            </a:r>
            <a:r>
              <a:rPr lang="en-US" sz="2600" spc="-245" dirty="0">
                <a:latin typeface="Gill Sans MT"/>
                <a:cs typeface="Gill Sans MT"/>
              </a:rPr>
              <a:t> </a:t>
            </a:r>
            <a:r>
              <a:rPr lang="en-US" sz="2600" spc="-220" dirty="0">
                <a:latin typeface="Gill Sans MT"/>
                <a:cs typeface="Gill Sans MT"/>
              </a:rPr>
              <a:t>W</a:t>
            </a:r>
            <a:r>
              <a:rPr lang="en-US" sz="2600" spc="-30" dirty="0">
                <a:latin typeface="Gill Sans MT"/>
                <a:cs typeface="Gill Sans MT"/>
              </a:rPr>
              <a:t>on</a:t>
            </a:r>
            <a:r>
              <a:rPr lang="en-US" sz="2600" spc="-15" dirty="0">
                <a:latin typeface="Gill Sans MT"/>
                <a:cs typeface="Gill Sans MT"/>
              </a:rPr>
              <a:t>g</a:t>
            </a:r>
            <a:r>
              <a:rPr lang="en-US" sz="2600" spc="-110" dirty="0">
                <a:latin typeface="Gill Sans MT"/>
                <a:cs typeface="Gill Sans MT"/>
              </a:rPr>
              <a:t> (</a:t>
            </a:r>
            <a:r>
              <a:rPr lang="en-US" sz="2600" spc="-70" dirty="0">
                <a:latin typeface="Gill Sans MT"/>
                <a:cs typeface="Gill Sans MT"/>
              </a:rPr>
              <a:t>Broa</a:t>
            </a:r>
            <a:r>
              <a:rPr lang="en-US" sz="2600" spc="-15" dirty="0">
                <a:latin typeface="Gill Sans MT"/>
                <a:cs typeface="Gill Sans MT"/>
              </a:rPr>
              <a:t>d</a:t>
            </a:r>
            <a:r>
              <a:rPr lang="en-US" sz="2600" spc="-5" dirty="0">
                <a:latin typeface="Gill Sans MT"/>
                <a:cs typeface="Gill Sans MT"/>
              </a:rPr>
              <a:t> </a:t>
            </a:r>
            <a:r>
              <a:rPr lang="en-US" sz="2600" spc="-65" dirty="0">
                <a:latin typeface="Gill Sans MT"/>
                <a:cs typeface="Gill Sans MT"/>
              </a:rPr>
              <a:t>In</a:t>
            </a:r>
            <a:r>
              <a:rPr lang="en-US" sz="2600" spc="-80" dirty="0">
                <a:latin typeface="Gill Sans MT"/>
                <a:cs typeface="Gill Sans MT"/>
              </a:rPr>
              <a:t>stit</a:t>
            </a:r>
            <a:r>
              <a:rPr lang="en-US" sz="2600" spc="-25" dirty="0">
                <a:latin typeface="Gill Sans MT"/>
                <a:cs typeface="Gill Sans MT"/>
              </a:rPr>
              <a:t>u</a:t>
            </a:r>
            <a:r>
              <a:rPr lang="en-US" sz="2600" spc="-80" dirty="0">
                <a:latin typeface="Gill Sans MT"/>
                <a:cs typeface="Gill Sans MT"/>
              </a:rPr>
              <a:t>t</a:t>
            </a:r>
            <a:r>
              <a:rPr lang="en-US" sz="2600" dirty="0">
                <a:latin typeface="Gill Sans MT"/>
                <a:cs typeface="Gill Sans MT"/>
              </a:rPr>
              <a:t>e), </a:t>
            </a:r>
            <a:r>
              <a:rPr lang="en-US" sz="2600" dirty="0" err="1"/>
              <a:t>Miriah</a:t>
            </a:r>
            <a:r>
              <a:rPr lang="en-US" sz="2600" dirty="0"/>
              <a:t> Meyer (U of Utah)</a:t>
            </a:r>
          </a:p>
        </p:txBody>
      </p:sp>
    </p:spTree>
    <p:extLst>
      <p:ext uri="{BB962C8B-B14F-4D97-AF65-F5344CB8AC3E}">
        <p14:creationId xmlns:p14="http://schemas.microsoft.com/office/powerpoint/2010/main" val="189280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saccadic eye movements</a:t>
            </a:r>
          </a:p>
          <a:p>
            <a:pPr lvl="1"/>
            <a:r>
              <a:rPr lang="en-US" dirty="0"/>
              <a:t>rapid involuntary eye movements</a:t>
            </a:r>
          </a:p>
          <a:p>
            <a:pPr lvl="1"/>
            <a:r>
              <a:rPr lang="en-US" dirty="0"/>
              <a:t>moving: 20-100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fixations: 200-600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http://vision.arc.nasa.gov/personnel/jbm/home/projects/osa98/osa98.html</a:t>
            </a:r>
            <a:endParaRPr lang="en-US" dirty="0"/>
          </a:p>
        </p:txBody>
      </p:sp>
      <p:sp>
        <p:nvSpPr>
          <p:cNvPr id="2" name="object 2"/>
          <p:cNvSpPr/>
          <p:nvPr/>
        </p:nvSpPr>
        <p:spPr>
          <a:xfrm>
            <a:off x="10702132" y="2924176"/>
            <a:ext cx="5207000" cy="3905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932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Blind Spot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visionaryeyecare.files.wordpress.com/2008/08/blindspottestbwjpeg.jpg?w=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131" y="2819400"/>
            <a:ext cx="944628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897731" y="2704422"/>
            <a:ext cx="3733800" cy="4801955"/>
            <a:chOff x="2497931" y="2473076"/>
            <a:chExt cx="3733800" cy="4801955"/>
          </a:xfrm>
        </p:grpSpPr>
        <p:sp>
          <p:nvSpPr>
            <p:cNvPr id="4" name="object 3"/>
            <p:cNvSpPr/>
            <p:nvPr/>
          </p:nvSpPr>
          <p:spPr>
            <a:xfrm>
              <a:off x="2497931" y="2473076"/>
              <a:ext cx="3733800" cy="4801955"/>
            </a:xfrm>
            <a:prstGeom prst="rect">
              <a:avLst/>
            </a:prstGeom>
            <a:blipFill>
              <a:blip r:embed="rId3" cstate="print"/>
              <a:srcRect/>
              <a:stretch>
                <a:fillRect r="-230622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Rectangle 2"/>
            <p:cNvSpPr/>
            <p:nvPr/>
          </p:nvSpPr>
          <p:spPr>
            <a:xfrm>
              <a:off x="5698331" y="3276600"/>
              <a:ext cx="533400" cy="2819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670131" y="7315200"/>
            <a:ext cx="6105646" cy="1323439"/>
            <a:chOff x="8670131" y="7391400"/>
            <a:chExt cx="6105646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8670131" y="7391400"/>
              <a:ext cx="610564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ill Sans MT" panose="020B0502020104020203" pitchFamily="34" charset="0"/>
                </a:rPr>
                <a:t>Close </a:t>
              </a:r>
              <a:r>
                <a:rPr lang="en-US" sz="2800" b="1" dirty="0">
                  <a:latin typeface="Gill Sans MT" panose="020B0502020104020203" pitchFamily="34" charset="0"/>
                </a:rPr>
                <a:t>left</a:t>
              </a:r>
              <a:r>
                <a:rPr lang="en-US" sz="2400" dirty="0">
                  <a:latin typeface="Gill Sans MT" panose="020B0502020104020203" pitchFamily="34" charset="0"/>
                </a:rPr>
                <a:t> eye</a:t>
              </a:r>
            </a:p>
            <a:p>
              <a:r>
                <a:rPr lang="en-US" sz="2400" dirty="0">
                  <a:latin typeface="Gill Sans MT" panose="020B0502020104020203" pitchFamily="34" charset="0"/>
                </a:rPr>
                <a:t>Stair at </a:t>
              </a:r>
              <a:r>
                <a:rPr lang="en-US" sz="2800" b="1" dirty="0">
                  <a:latin typeface="Gill Sans MT" panose="020B0502020104020203" pitchFamily="34" charset="0"/>
                </a:rPr>
                <a:t>+</a:t>
              </a:r>
              <a:endParaRPr lang="en-US" sz="2400" b="1" dirty="0">
                <a:latin typeface="Gill Sans MT" panose="020B0502020104020203" pitchFamily="34" charset="0"/>
              </a:endParaRPr>
            </a:p>
            <a:p>
              <a:r>
                <a:rPr lang="en-US" sz="2400" dirty="0">
                  <a:latin typeface="Gill Sans MT" panose="020B0502020104020203" pitchFamily="34" charset="0"/>
                </a:rPr>
                <a:t>Move forward and backward until     disappears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3036673" y="838200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" panose="020B05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7899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Blind Spot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visionaryeyecare.files.wordpress.com/2008/08/blindspotgreenyellowjpeg1.jpg?w=500&amp;h=3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31" y="3581400"/>
            <a:ext cx="4360218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visionaryeyecare.files.wordpress.com/2008/08/blindspotgreenyellowlinejpe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703" y="3581400"/>
            <a:ext cx="436567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visionaryeyecare.files.wordpress.com/2008/08/blindspotreddotsjpeg.jpg?w=500&amp;h=3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931" y="3581400"/>
            <a:ext cx="433658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152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069432" y="1177220"/>
            <a:ext cx="11201399" cy="7399162"/>
          </a:xfrm>
        </p:spPr>
        <p:txBody>
          <a:bodyPr/>
          <a:lstStyle/>
          <a:p>
            <a:r>
              <a:rPr lang="en-US" dirty="0"/>
              <a:t>Takeaway</a:t>
            </a:r>
          </a:p>
          <a:p>
            <a:pPr lvl="1"/>
            <a:r>
              <a:rPr lang="en-US" dirty="0"/>
              <a:t>Our vision at any given moment is relatively limited. Our brain “fills in the missing pieces” using a variety of evolved tools.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Be careful placing too much data on the screen. Crisp and clear visualizations will result in the best interpretation.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1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edge detection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31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70531" y="2514600"/>
            <a:ext cx="4605809" cy="2743200"/>
          </a:xfrm>
          <a:prstGeom prst="rect">
            <a:avLst/>
          </a:prstGeom>
          <a:blipFill>
            <a:blip r:embed="rId3" cstate="print"/>
            <a:srcRect/>
            <a:stretch>
              <a:fillRect r="-13666" b="-9907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8731" y="2209800"/>
            <a:ext cx="5744996" cy="6134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32808" y="3886200"/>
            <a:ext cx="4234815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800" spc="-25" dirty="0">
                <a:latin typeface="Gill Sans MT"/>
                <a:cs typeface="Gill Sans MT"/>
              </a:rPr>
              <a:t>100M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spc="-110" dirty="0">
                <a:latin typeface="Gill Sans MT"/>
                <a:cs typeface="Gill Sans MT"/>
              </a:rPr>
              <a:t>r</a:t>
            </a:r>
            <a:r>
              <a:rPr sz="3800" spc="-20" dirty="0">
                <a:latin typeface="Gill Sans MT"/>
                <a:cs typeface="Gill Sans MT"/>
              </a:rPr>
              <a:t>ods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spc="-20" dirty="0">
                <a:latin typeface="Gill Sans MT"/>
                <a:cs typeface="Gill Sans MT"/>
              </a:rPr>
              <a:t>and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spc="-20" dirty="0">
                <a:latin typeface="Gill Sans MT"/>
                <a:cs typeface="Gill Sans MT"/>
              </a:rPr>
              <a:t>cones</a:t>
            </a:r>
            <a:endParaRPr sz="3800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85245" y="7644080"/>
            <a:ext cx="332994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800" spc="-25" dirty="0">
                <a:latin typeface="Gill Sans MT"/>
                <a:cs typeface="Gill Sans MT"/>
              </a:rPr>
              <a:t>1M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spc="-20" dirty="0">
                <a:latin typeface="Gill Sans MT"/>
                <a:cs typeface="Gill Sans MT"/>
              </a:rPr>
              <a:t>gang</a:t>
            </a:r>
            <a:r>
              <a:rPr sz="3800" spc="-5" dirty="0">
                <a:latin typeface="Gill Sans MT"/>
                <a:cs typeface="Gill Sans MT"/>
              </a:rPr>
              <a:t>li</a:t>
            </a:r>
            <a:r>
              <a:rPr sz="3800" spc="-25" dirty="0">
                <a:latin typeface="Gill Sans MT"/>
                <a:cs typeface="Gill Sans MT"/>
              </a:rPr>
              <a:t>o</a:t>
            </a:r>
            <a:r>
              <a:rPr sz="3800" dirty="0">
                <a:latin typeface="Gill Sans MT"/>
                <a:cs typeface="Gill Sans MT"/>
              </a:rPr>
              <a:t>n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ce</a:t>
            </a:r>
            <a:r>
              <a:rPr sz="3800" spc="-5" dirty="0">
                <a:latin typeface="Gill Sans MT"/>
                <a:cs typeface="Gill Sans MT"/>
              </a:rPr>
              <a:t>ll</a:t>
            </a:r>
            <a:r>
              <a:rPr sz="3800" spc="-15" dirty="0">
                <a:latin typeface="Gill Sans MT"/>
                <a:cs typeface="Gill Sans MT"/>
              </a:rPr>
              <a:t>s</a:t>
            </a:r>
            <a:endParaRPr sz="3800" dirty="0">
              <a:latin typeface="Gill Sans MT"/>
              <a:cs typeface="Gill Sans M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4931" y="5181600"/>
            <a:ext cx="1764207" cy="19304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2784931" y="16002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929711" y="16002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074491" y="16002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3219271" y="16002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364051" y="16002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508831" y="16002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3653611" y="16002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699331" y="73914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798391" y="16002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3943171" y="16002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4087951" y="16002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232731" y="16002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75" dirty="0"/>
              <a:t>recept</a:t>
            </a:r>
            <a:r>
              <a:rPr lang="en-US" spc="-30" dirty="0"/>
              <a:t>i</a:t>
            </a:r>
            <a:r>
              <a:rPr lang="en-US" spc="445" dirty="0"/>
              <a:t>v</a:t>
            </a:r>
            <a:r>
              <a:rPr lang="en-US" spc="-45" dirty="0"/>
              <a:t>e</a:t>
            </a:r>
            <a:r>
              <a:rPr lang="en-US" spc="-515" dirty="0"/>
              <a:t> </a:t>
            </a:r>
            <a:r>
              <a:rPr lang="en-US" spc="85" dirty="0"/>
              <a:t>f</a:t>
            </a:r>
            <a:r>
              <a:rPr lang="en-US" spc="30" dirty="0"/>
              <a:t>i</a:t>
            </a:r>
            <a:r>
              <a:rPr lang="en-US" dirty="0"/>
              <a:t>eld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spc="-10" dirty="0">
                <a:latin typeface="Gill Sans MT"/>
                <a:cs typeface="Gill Sans MT"/>
              </a:rPr>
              <a:t>Bea</a:t>
            </a:r>
            <a:r>
              <a:rPr lang="en-US" spc="-155" dirty="0">
                <a:latin typeface="Gill Sans MT"/>
                <a:cs typeface="Gill Sans MT"/>
              </a:rPr>
              <a:t>r</a:t>
            </a:r>
            <a:r>
              <a:rPr lang="en-US" dirty="0">
                <a:latin typeface="Gill Sans MT"/>
                <a:cs typeface="Gill Sans MT"/>
              </a:rPr>
              <a:t>,</a:t>
            </a:r>
            <a:r>
              <a:rPr lang="en-US" spc="-14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Connors</a:t>
            </a:r>
            <a:r>
              <a:rPr lang="en-US" dirty="0">
                <a:latin typeface="Gill Sans MT"/>
                <a:cs typeface="Gill Sans MT"/>
              </a:rPr>
              <a:t>,</a:t>
            </a:r>
            <a:r>
              <a:rPr lang="en-US" spc="-145" dirty="0">
                <a:latin typeface="Gill Sans MT"/>
                <a:cs typeface="Gill Sans MT"/>
              </a:rPr>
              <a:t> </a:t>
            </a:r>
            <a:r>
              <a:rPr lang="en-US" spc="-10" dirty="0" err="1">
                <a:latin typeface="Gill Sans MT"/>
                <a:cs typeface="Gill Sans MT"/>
              </a:rPr>
              <a:t>Parad</a:t>
            </a:r>
            <a:r>
              <a:rPr lang="en-US" dirty="0" err="1">
                <a:latin typeface="Gill Sans MT"/>
                <a:cs typeface="Gill Sans MT"/>
              </a:rPr>
              <a:t>i</a:t>
            </a:r>
            <a:r>
              <a:rPr lang="en-US" spc="-10" dirty="0" err="1">
                <a:latin typeface="Gill Sans MT"/>
                <a:cs typeface="Gill Sans MT"/>
              </a:rPr>
              <a:t>s</a:t>
            </a:r>
            <a:r>
              <a:rPr lang="en-US" spc="-55" dirty="0" err="1">
                <a:latin typeface="Gill Sans MT"/>
                <a:cs typeface="Gill Sans MT"/>
              </a:rPr>
              <a:t>o</a:t>
            </a:r>
            <a:r>
              <a:rPr lang="en-US" spc="105" dirty="0" err="1">
                <a:latin typeface="Gill Sans MT"/>
                <a:cs typeface="Gill Sans MT"/>
              </a:rPr>
              <a:t>,</a:t>
            </a:r>
            <a:r>
              <a:rPr lang="en-US" spc="-10" dirty="0" err="1">
                <a:latin typeface="Gill Sans MT"/>
                <a:cs typeface="Gill Sans MT"/>
              </a:rPr>
              <a:t>“N</a:t>
            </a:r>
            <a:r>
              <a:rPr lang="en-US" dirty="0" err="1">
                <a:latin typeface="Gill Sans MT"/>
                <a:cs typeface="Gill Sans MT"/>
              </a:rPr>
              <a:t>eu</a:t>
            </a:r>
            <a:r>
              <a:rPr lang="en-US" spc="-35" dirty="0" err="1">
                <a:latin typeface="Gill Sans MT"/>
                <a:cs typeface="Gill Sans MT"/>
              </a:rPr>
              <a:t>r</a:t>
            </a:r>
            <a:r>
              <a:rPr lang="en-US" spc="-10" dirty="0" err="1">
                <a:latin typeface="Gill Sans MT"/>
                <a:cs typeface="Gill Sans MT"/>
              </a:rPr>
              <a:t>os</a:t>
            </a:r>
            <a:r>
              <a:rPr lang="en-US" dirty="0" err="1">
                <a:latin typeface="Gill Sans MT"/>
                <a:cs typeface="Gill Sans MT"/>
              </a:rPr>
              <a:t>ci</a:t>
            </a:r>
            <a:r>
              <a:rPr lang="en-US" spc="-10" dirty="0" err="1">
                <a:latin typeface="Gill Sans MT"/>
                <a:cs typeface="Gill Sans MT"/>
              </a:rPr>
              <a:t>ence</a:t>
            </a:r>
            <a:r>
              <a:rPr lang="en-US" spc="-10" dirty="0">
                <a:latin typeface="Gill Sans MT"/>
                <a:cs typeface="Gill Sans MT"/>
              </a:rPr>
              <a:t>”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537531" y="1828800"/>
            <a:ext cx="195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light hits rods and cones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537531" y="793646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single neuron fires</a:t>
            </a:r>
          </a:p>
        </p:txBody>
      </p:sp>
    </p:spTree>
    <p:extLst>
      <p:ext uri="{BB962C8B-B14F-4D97-AF65-F5344CB8AC3E}">
        <p14:creationId xmlns:p14="http://schemas.microsoft.com/office/powerpoint/2010/main" val="689168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6032" y="1358900"/>
            <a:ext cx="9721791" cy="702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22086" y="440583"/>
            <a:ext cx="28448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0"/>
              </a:lnSpc>
            </a:pPr>
            <a:r>
              <a:rPr sz="2000" b="1" spc="-55" dirty="0">
                <a:latin typeface="Gill Sans MT"/>
                <a:cs typeface="Gill Sans MT"/>
              </a:rPr>
              <a:t>lo</a:t>
            </a:r>
            <a:r>
              <a:rPr sz="2000" b="1" spc="-65" dirty="0">
                <a:latin typeface="Gill Sans MT"/>
                <a:cs typeface="Gill Sans MT"/>
              </a:rPr>
              <a:t>w</a:t>
            </a:r>
            <a:r>
              <a:rPr sz="2000" b="1" spc="-5" dirty="0">
                <a:latin typeface="Gill Sans MT"/>
                <a:cs typeface="Gill Sans MT"/>
              </a:rPr>
              <a:t> </a:t>
            </a:r>
            <a:r>
              <a:rPr sz="2000" b="1" spc="-110" dirty="0">
                <a:latin typeface="Gill Sans MT"/>
                <a:cs typeface="Gill Sans MT"/>
              </a:rPr>
              <a:t>a</a:t>
            </a:r>
            <a:r>
              <a:rPr sz="2000" b="1" spc="-80" dirty="0">
                <a:latin typeface="Gill Sans MT"/>
                <a:cs typeface="Gill Sans MT"/>
              </a:rPr>
              <a:t>c</a:t>
            </a:r>
            <a:r>
              <a:rPr sz="2000" b="1" spc="-85" dirty="0">
                <a:latin typeface="Gill Sans MT"/>
                <a:cs typeface="Gill Sans MT"/>
              </a:rPr>
              <a:t>t</a:t>
            </a:r>
            <a:r>
              <a:rPr sz="2000" b="1" spc="-65" dirty="0">
                <a:latin typeface="Gill Sans MT"/>
                <a:cs typeface="Gill Sans MT"/>
              </a:rPr>
              <a:t>ivit</a:t>
            </a:r>
            <a:r>
              <a:rPr sz="2000" b="1" spc="-75" dirty="0">
                <a:latin typeface="Gill Sans MT"/>
                <a:cs typeface="Gill Sans MT"/>
              </a:rPr>
              <a:t>y</a:t>
            </a:r>
            <a:endParaRPr sz="2000" dirty="0">
              <a:latin typeface="Gill Sans MT"/>
              <a:cs typeface="Gill Sans MT"/>
            </a:endParaRPr>
          </a:p>
          <a:p>
            <a:pPr marL="12700">
              <a:lnSpc>
                <a:spcPts val="2360"/>
              </a:lnSpc>
            </a:pPr>
            <a:r>
              <a:rPr sz="2000" spc="-30" dirty="0">
                <a:latin typeface="Gill Sans MT"/>
                <a:cs typeface="Gill Sans MT"/>
              </a:rPr>
              <a:t>cen</a:t>
            </a:r>
            <a:r>
              <a:rPr sz="2000" spc="-70" dirty="0">
                <a:latin typeface="Gill Sans MT"/>
                <a:cs typeface="Gill Sans MT"/>
              </a:rPr>
              <a:t>ter</a:t>
            </a:r>
            <a:r>
              <a:rPr sz="2000" spc="-5" dirty="0">
                <a:latin typeface="Gill Sans MT"/>
                <a:cs typeface="Gill Sans MT"/>
              </a:rPr>
              <a:t> </a:t>
            </a:r>
            <a:r>
              <a:rPr sz="2000" spc="-10" dirty="0">
                <a:latin typeface="Gill Sans MT"/>
                <a:cs typeface="Gill Sans MT"/>
              </a:rPr>
              <a:t>a</a:t>
            </a:r>
            <a:r>
              <a:rPr sz="2000" spc="-20" dirty="0">
                <a:latin typeface="Gill Sans MT"/>
                <a:cs typeface="Gill Sans MT"/>
              </a:rPr>
              <a:t>n</a:t>
            </a:r>
            <a:r>
              <a:rPr sz="2000" spc="-15" dirty="0">
                <a:latin typeface="Gill Sans MT"/>
                <a:cs typeface="Gill Sans MT"/>
              </a:rPr>
              <a:t>d</a:t>
            </a:r>
            <a:r>
              <a:rPr sz="2000" spc="-5" dirty="0">
                <a:latin typeface="Gill Sans MT"/>
                <a:cs typeface="Gill Sans MT"/>
              </a:rPr>
              <a:t> </a:t>
            </a:r>
            <a:r>
              <a:rPr sz="2000" spc="-45" dirty="0">
                <a:latin typeface="Gill Sans MT"/>
                <a:cs typeface="Gill Sans MT"/>
              </a:rPr>
              <a:t>su</a:t>
            </a:r>
            <a:r>
              <a:rPr sz="2000" spc="-85" dirty="0">
                <a:latin typeface="Gill Sans MT"/>
                <a:cs typeface="Gill Sans MT"/>
              </a:rPr>
              <a:t>r</a:t>
            </a:r>
            <a:r>
              <a:rPr sz="2000" spc="-60" dirty="0">
                <a:latin typeface="Gill Sans MT"/>
                <a:cs typeface="Gill Sans MT"/>
              </a:rPr>
              <a:t>rou</a:t>
            </a:r>
            <a:r>
              <a:rPr sz="2000" spc="-20" dirty="0">
                <a:latin typeface="Gill Sans MT"/>
                <a:cs typeface="Gill Sans MT"/>
              </a:rPr>
              <a:t>n</a:t>
            </a:r>
            <a:r>
              <a:rPr sz="2000" spc="-15" dirty="0">
                <a:latin typeface="Gill Sans MT"/>
                <a:cs typeface="Gill Sans MT"/>
              </a:rPr>
              <a:t>d</a:t>
            </a:r>
            <a:r>
              <a:rPr sz="2000" spc="-70" dirty="0">
                <a:latin typeface="Gill Sans MT"/>
                <a:cs typeface="Gill Sans MT"/>
              </a:rPr>
              <a:t>s</a:t>
            </a:r>
            <a:r>
              <a:rPr sz="2000" spc="-5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ca</a:t>
            </a:r>
            <a:r>
              <a:rPr sz="2000" spc="-20" dirty="0">
                <a:latin typeface="Gill Sans MT"/>
                <a:cs typeface="Gill Sans MT"/>
              </a:rPr>
              <a:t>n</a:t>
            </a:r>
            <a:r>
              <a:rPr sz="2000" spc="-40" dirty="0">
                <a:latin typeface="Gill Sans MT"/>
                <a:cs typeface="Gill Sans MT"/>
              </a:rPr>
              <a:t>cel</a:t>
            </a:r>
            <a:endParaRPr sz="20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55833" y="440583"/>
            <a:ext cx="222885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530">
              <a:lnSpc>
                <a:spcPts val="2360"/>
              </a:lnSpc>
            </a:pPr>
            <a:r>
              <a:rPr sz="2000" b="1" spc="-110" dirty="0">
                <a:solidFill>
                  <a:srgbClr val="FF2600"/>
                </a:solidFill>
                <a:latin typeface="Gill Sans MT"/>
                <a:cs typeface="Gill Sans MT"/>
              </a:rPr>
              <a:t>a</a:t>
            </a:r>
            <a:r>
              <a:rPr sz="2000" b="1" spc="-80" dirty="0">
                <a:solidFill>
                  <a:srgbClr val="FF2600"/>
                </a:solidFill>
                <a:latin typeface="Gill Sans MT"/>
                <a:cs typeface="Gill Sans MT"/>
              </a:rPr>
              <a:t>c</a:t>
            </a:r>
            <a:r>
              <a:rPr sz="2000" b="1" spc="-85" dirty="0">
                <a:solidFill>
                  <a:srgbClr val="FF2600"/>
                </a:solidFill>
                <a:latin typeface="Gill Sans MT"/>
                <a:cs typeface="Gill Sans MT"/>
              </a:rPr>
              <a:t>t</a:t>
            </a:r>
            <a:r>
              <a:rPr sz="2000" b="1" spc="-65" dirty="0">
                <a:solidFill>
                  <a:srgbClr val="FF2600"/>
                </a:solidFill>
                <a:latin typeface="Gill Sans MT"/>
                <a:cs typeface="Gill Sans MT"/>
              </a:rPr>
              <a:t>ivit</a:t>
            </a:r>
            <a:r>
              <a:rPr sz="2000" b="1" spc="-75" dirty="0">
                <a:solidFill>
                  <a:srgbClr val="FF2600"/>
                </a:solidFill>
                <a:latin typeface="Gill Sans MT"/>
                <a:cs typeface="Gill Sans MT"/>
              </a:rPr>
              <a:t>y</a:t>
            </a:r>
            <a:r>
              <a:rPr sz="2000" b="1" spc="-5" dirty="0">
                <a:solidFill>
                  <a:srgbClr val="FF2600"/>
                </a:solidFill>
                <a:latin typeface="Gill Sans MT"/>
                <a:cs typeface="Gill Sans MT"/>
              </a:rPr>
              <a:t> </a:t>
            </a:r>
            <a:r>
              <a:rPr sz="2000" b="1" spc="-75" dirty="0">
                <a:solidFill>
                  <a:srgbClr val="FF2600"/>
                </a:solidFill>
                <a:latin typeface="Gill Sans MT"/>
                <a:cs typeface="Gill Sans MT"/>
              </a:rPr>
              <a:t>inc</a:t>
            </a:r>
            <a:r>
              <a:rPr sz="2000" b="1" spc="-110" dirty="0">
                <a:solidFill>
                  <a:srgbClr val="FF2600"/>
                </a:solidFill>
                <a:latin typeface="Gill Sans MT"/>
                <a:cs typeface="Gill Sans MT"/>
              </a:rPr>
              <a:t>r</a:t>
            </a:r>
            <a:r>
              <a:rPr sz="2000" b="1" spc="-80" dirty="0">
                <a:solidFill>
                  <a:srgbClr val="FF2600"/>
                </a:solidFill>
                <a:latin typeface="Gill Sans MT"/>
                <a:cs typeface="Gill Sans MT"/>
              </a:rPr>
              <a:t>e</a:t>
            </a:r>
            <a:r>
              <a:rPr sz="2000" b="1" spc="-110" dirty="0">
                <a:solidFill>
                  <a:srgbClr val="FF2600"/>
                </a:solidFill>
                <a:latin typeface="Gill Sans MT"/>
                <a:cs typeface="Gill Sans MT"/>
              </a:rPr>
              <a:t>a</a:t>
            </a:r>
            <a:r>
              <a:rPr sz="2000" b="1" spc="-55" dirty="0">
                <a:solidFill>
                  <a:srgbClr val="FF2600"/>
                </a:solidFill>
                <a:latin typeface="Gill Sans MT"/>
                <a:cs typeface="Gill Sans MT"/>
              </a:rPr>
              <a:t>s</a:t>
            </a:r>
            <a:r>
              <a:rPr sz="2000" b="1" spc="-80" dirty="0">
                <a:solidFill>
                  <a:srgbClr val="FF2600"/>
                </a:solidFill>
                <a:latin typeface="Gill Sans MT"/>
                <a:cs typeface="Gill Sans MT"/>
              </a:rPr>
              <a:t>ed</a:t>
            </a:r>
            <a:endParaRPr sz="2000">
              <a:latin typeface="Gill Sans MT"/>
              <a:cs typeface="Gill Sans MT"/>
            </a:endParaRPr>
          </a:p>
          <a:p>
            <a:pPr marL="12700">
              <a:lnSpc>
                <a:spcPts val="2360"/>
              </a:lnSpc>
            </a:pPr>
            <a:r>
              <a:rPr sz="2000" spc="-80" dirty="0">
                <a:solidFill>
                  <a:srgbClr val="FF2600"/>
                </a:solidFill>
                <a:latin typeface="Gill Sans MT"/>
                <a:cs typeface="Gill Sans MT"/>
              </a:rPr>
              <a:t>or</a:t>
            </a:r>
            <a:r>
              <a:rPr sz="2000" spc="-5" dirty="0">
                <a:solidFill>
                  <a:srgbClr val="FF2600"/>
                </a:solidFill>
                <a:latin typeface="Gill Sans MT"/>
                <a:cs typeface="Gill Sans MT"/>
              </a:rPr>
              <a:t> </a:t>
            </a:r>
            <a:r>
              <a:rPr sz="2000" spc="-15" dirty="0">
                <a:solidFill>
                  <a:srgbClr val="FF2600"/>
                </a:solidFill>
                <a:latin typeface="Gill Sans MT"/>
                <a:cs typeface="Gill Sans MT"/>
              </a:rPr>
              <a:t>d</a:t>
            </a:r>
            <a:r>
              <a:rPr sz="2000" spc="-40" dirty="0">
                <a:solidFill>
                  <a:srgbClr val="FF2600"/>
                </a:solidFill>
                <a:latin typeface="Gill Sans MT"/>
                <a:cs typeface="Gill Sans MT"/>
              </a:rPr>
              <a:t>ecrea</a:t>
            </a:r>
            <a:r>
              <a:rPr sz="2000" spc="-30" dirty="0">
                <a:solidFill>
                  <a:srgbClr val="FF2600"/>
                </a:solidFill>
                <a:latin typeface="Gill Sans MT"/>
                <a:cs typeface="Gill Sans MT"/>
              </a:rPr>
              <a:t>sed</a:t>
            </a:r>
            <a:r>
              <a:rPr sz="2000" spc="-5" dirty="0">
                <a:solidFill>
                  <a:srgbClr val="FF2600"/>
                </a:solidFill>
                <a:latin typeface="Gill Sans MT"/>
                <a:cs typeface="Gill Sans MT"/>
              </a:rPr>
              <a:t> </a:t>
            </a:r>
            <a:r>
              <a:rPr sz="2000" spc="-10" dirty="0">
                <a:solidFill>
                  <a:srgbClr val="FF2600"/>
                </a:solidFill>
                <a:latin typeface="Gill Sans MT"/>
                <a:cs typeface="Gill Sans MT"/>
              </a:rPr>
              <a:t>a</a:t>
            </a:r>
            <a:r>
              <a:rPr sz="2000" spc="-70" dirty="0">
                <a:solidFill>
                  <a:srgbClr val="FF2600"/>
                </a:solidFill>
                <a:latin typeface="Gill Sans MT"/>
                <a:cs typeface="Gill Sans MT"/>
              </a:rPr>
              <a:t>t</a:t>
            </a:r>
            <a:r>
              <a:rPr sz="2000" spc="-5" dirty="0">
                <a:solidFill>
                  <a:srgbClr val="FF2600"/>
                </a:solidFill>
                <a:latin typeface="Gill Sans MT"/>
                <a:cs typeface="Gill Sans MT"/>
              </a:rPr>
              <a:t> </a:t>
            </a:r>
            <a:r>
              <a:rPr sz="2000" spc="-10" dirty="0">
                <a:solidFill>
                  <a:srgbClr val="FF2600"/>
                </a:solidFill>
                <a:latin typeface="Gill Sans MT"/>
                <a:cs typeface="Gill Sans MT"/>
              </a:rPr>
              <a:t>edg</a:t>
            </a:r>
            <a:r>
              <a:rPr sz="2000" spc="-35" dirty="0">
                <a:solidFill>
                  <a:srgbClr val="FF2600"/>
                </a:solidFill>
                <a:latin typeface="Gill Sans MT"/>
                <a:cs typeface="Gill Sans MT"/>
              </a:rPr>
              <a:t>es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94665" y="1117600"/>
            <a:ext cx="383540" cy="1066800"/>
          </a:xfrm>
          <a:custGeom>
            <a:avLst/>
            <a:gdLst/>
            <a:ahLst/>
            <a:cxnLst/>
            <a:rect l="l" t="t" r="r" b="b"/>
            <a:pathLst>
              <a:path w="383539" h="1066800">
                <a:moveTo>
                  <a:pt x="383115" y="1066800"/>
                </a:moveTo>
                <a:lnTo>
                  <a:pt x="383115" y="105019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78209" y="2098532"/>
            <a:ext cx="158115" cy="186690"/>
          </a:xfrm>
          <a:custGeom>
            <a:avLst/>
            <a:gdLst/>
            <a:ahLst/>
            <a:cxnLst/>
            <a:rect l="l" t="t" r="r" b="b"/>
            <a:pathLst>
              <a:path w="158114" h="186689">
                <a:moveTo>
                  <a:pt x="0" y="57106"/>
                </a:moveTo>
                <a:lnTo>
                  <a:pt x="135912" y="186166"/>
                </a:lnTo>
                <a:lnTo>
                  <a:pt x="149692" y="67956"/>
                </a:lnTo>
                <a:lnTo>
                  <a:pt x="93083" y="67956"/>
                </a:lnTo>
                <a:lnTo>
                  <a:pt x="0" y="57106"/>
                </a:lnTo>
                <a:close/>
              </a:path>
              <a:path w="158114" h="186689">
                <a:moveTo>
                  <a:pt x="157613" y="0"/>
                </a:moveTo>
                <a:lnTo>
                  <a:pt x="93083" y="67956"/>
                </a:lnTo>
                <a:lnTo>
                  <a:pt x="149692" y="67956"/>
                </a:lnTo>
                <a:lnTo>
                  <a:pt x="1576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1597" y="1134532"/>
            <a:ext cx="4347845" cy="1247140"/>
          </a:xfrm>
          <a:custGeom>
            <a:avLst/>
            <a:gdLst/>
            <a:ahLst/>
            <a:cxnLst/>
            <a:rect l="l" t="t" r="r" b="b"/>
            <a:pathLst>
              <a:path w="4347845" h="1247139">
                <a:moveTo>
                  <a:pt x="4347634" y="1246716"/>
                </a:moveTo>
                <a:lnTo>
                  <a:pt x="4332556" y="1234016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77623" y="2283926"/>
            <a:ext cx="184785" cy="161290"/>
          </a:xfrm>
          <a:custGeom>
            <a:avLst/>
            <a:gdLst/>
            <a:ahLst/>
            <a:cxnLst/>
            <a:rect l="l" t="t" r="r" b="b"/>
            <a:pathLst>
              <a:path w="184784" h="161289">
                <a:moveTo>
                  <a:pt x="45972" y="0"/>
                </a:moveTo>
                <a:lnTo>
                  <a:pt x="63289" y="92099"/>
                </a:lnTo>
                <a:lnTo>
                  <a:pt x="0" y="161212"/>
                </a:lnTo>
                <a:lnTo>
                  <a:pt x="184199" y="126579"/>
                </a:lnTo>
                <a:lnTo>
                  <a:pt x="459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73331" y="1032932"/>
            <a:ext cx="1879600" cy="1374140"/>
          </a:xfrm>
          <a:custGeom>
            <a:avLst/>
            <a:gdLst/>
            <a:ahLst/>
            <a:cxnLst/>
            <a:rect l="l" t="t" r="r" b="b"/>
            <a:pathLst>
              <a:path w="1879600" h="1374139">
                <a:moveTo>
                  <a:pt x="0" y="1373717"/>
                </a:moveTo>
                <a:lnTo>
                  <a:pt x="16750" y="1361017"/>
                </a:lnTo>
                <a:lnTo>
                  <a:pt x="1879600" y="0"/>
                </a:lnTo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87280" y="2303008"/>
            <a:ext cx="184785" cy="167005"/>
          </a:xfrm>
          <a:custGeom>
            <a:avLst/>
            <a:gdLst/>
            <a:ahLst/>
            <a:cxnLst/>
            <a:rect l="l" t="t" r="r" b="b"/>
            <a:pathLst>
              <a:path w="184784" h="167005">
                <a:moveTo>
                  <a:pt x="85680" y="0"/>
                </a:moveTo>
                <a:lnTo>
                  <a:pt x="0" y="166696"/>
                </a:lnTo>
                <a:lnTo>
                  <a:pt x="184765" y="135223"/>
                </a:lnTo>
                <a:lnTo>
                  <a:pt x="101417" y="92382"/>
                </a:lnTo>
                <a:lnTo>
                  <a:pt x="8568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07831" y="2578099"/>
            <a:ext cx="6311900" cy="6087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Hermann grid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1A1A18"/>
                </a:solidFill>
                <a:latin typeface="Arial"/>
                <a:cs typeface="Arial"/>
              </a:rPr>
              <a:t>Annie</a:t>
            </a:r>
            <a:r>
              <a:rPr lang="en-US" spc="-5" dirty="0">
                <a:solidFill>
                  <a:srgbClr val="1A1A18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1A1A18"/>
                </a:solidFill>
                <a:latin typeface="Arial"/>
                <a:cs typeface="Arial"/>
              </a:rPr>
              <a:t>Prud’homme</a:t>
            </a:r>
            <a:r>
              <a:rPr lang="en-US" spc="-10" dirty="0" err="1">
                <a:solidFill>
                  <a:srgbClr val="1A1A18"/>
                </a:solidFill>
                <a:latin typeface="Arial"/>
                <a:cs typeface="Arial"/>
              </a:rPr>
              <a:t>-G</a:t>
            </a:r>
            <a:r>
              <a:rPr lang="en-US" dirty="0" err="1">
                <a:solidFill>
                  <a:srgbClr val="1A1A18"/>
                </a:solidFill>
                <a:latin typeface="Arial"/>
                <a:cs typeface="Arial"/>
              </a:rPr>
              <a:t>énéreux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8307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7533" y="0"/>
            <a:ext cx="13005197" cy="97536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4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consequences of </a:t>
            </a:r>
            <a:br>
              <a:rPr lang="en-US" dirty="0"/>
            </a:br>
            <a:r>
              <a:rPr lang="en-US" dirty="0"/>
              <a:t>edge extraction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3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eye construction</a:t>
            </a:r>
          </a:p>
          <a:p>
            <a:pPr lvl="1"/>
            <a:r>
              <a:rPr lang="en-US" dirty="0"/>
              <a:t>perceptual vulnerabilities</a:t>
            </a:r>
          </a:p>
          <a:p>
            <a:pPr lvl="1"/>
            <a:r>
              <a:rPr lang="en-US" dirty="0" err="1"/>
              <a:t>popout</a:t>
            </a:r>
            <a:endParaRPr lang="en-US" dirty="0"/>
          </a:p>
          <a:p>
            <a:pPr lvl="1"/>
            <a:r>
              <a:rPr lang="en-US" dirty="0"/>
              <a:t>gestalt principles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9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698331" y="1219200"/>
            <a:ext cx="5926203" cy="7315200"/>
            <a:chOff x="5698331" y="1019712"/>
            <a:chExt cx="5926203" cy="7315200"/>
          </a:xfrm>
        </p:grpSpPr>
        <p:sp>
          <p:nvSpPr>
            <p:cNvPr id="5" name="Rectangle 4"/>
            <p:cNvSpPr/>
            <p:nvPr/>
          </p:nvSpPr>
          <p:spPr>
            <a:xfrm>
              <a:off x="5698331" y="1019712"/>
              <a:ext cx="2971800" cy="7315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652734" y="1019712"/>
              <a:ext cx="2971800" cy="73152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/>
            <a:r>
              <a:rPr lang="en-US" dirty="0" err="1"/>
              <a:t>Cornsweet</a:t>
            </a:r>
            <a:r>
              <a:rPr lang="en-US" dirty="0"/>
              <a:t> Illusion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53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698331" y="1219200"/>
            <a:ext cx="5926203" cy="7315200"/>
            <a:chOff x="5698331" y="1019712"/>
            <a:chExt cx="5926203" cy="7315200"/>
          </a:xfrm>
        </p:grpSpPr>
        <p:sp>
          <p:nvSpPr>
            <p:cNvPr id="5" name="Rectangle 4"/>
            <p:cNvSpPr/>
            <p:nvPr/>
          </p:nvSpPr>
          <p:spPr>
            <a:xfrm>
              <a:off x="5698331" y="1019712"/>
              <a:ext cx="2971800" cy="7315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652734" y="1019712"/>
              <a:ext cx="2971800" cy="73152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/>
            <a:r>
              <a:rPr lang="en-US" dirty="0" err="1"/>
              <a:t>Cornsweet</a:t>
            </a:r>
            <a:r>
              <a:rPr lang="en-US" dirty="0"/>
              <a:t> Illusion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27231" y="1219200"/>
            <a:ext cx="685800" cy="731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48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698331" y="1219200"/>
            <a:ext cx="5926203" cy="7315200"/>
            <a:chOff x="5698331" y="1019712"/>
            <a:chExt cx="5926203" cy="7315200"/>
          </a:xfrm>
        </p:grpSpPr>
        <p:sp>
          <p:nvSpPr>
            <p:cNvPr id="5" name="Rectangle 4"/>
            <p:cNvSpPr/>
            <p:nvPr/>
          </p:nvSpPr>
          <p:spPr>
            <a:xfrm>
              <a:off x="5698331" y="1019712"/>
              <a:ext cx="2971800" cy="7315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652734" y="1019712"/>
              <a:ext cx="2971800" cy="73152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5698331" y="6477000"/>
            <a:ext cx="5943600" cy="2057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/>
            <a:r>
              <a:rPr lang="en-US" dirty="0" err="1"/>
              <a:t>Cornsweet</a:t>
            </a:r>
            <a:r>
              <a:rPr lang="en-US" dirty="0"/>
              <a:t> Illusion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3" name="Elbow Connector 2"/>
          <p:cNvCxnSpPr/>
          <p:nvPr/>
        </p:nvCxnSpPr>
        <p:spPr>
          <a:xfrm flipV="1">
            <a:off x="5698331" y="6781800"/>
            <a:ext cx="5943600" cy="457200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5698331" y="7617709"/>
            <a:ext cx="5954531" cy="764291"/>
          </a:xfrm>
          <a:custGeom>
            <a:avLst/>
            <a:gdLst>
              <a:gd name="connsiteX0" fmla="*/ 0 w 944381"/>
              <a:gd name="connsiteY0" fmla="*/ 0 h 44971"/>
              <a:gd name="connsiteX1" fmla="*/ 134912 w 944381"/>
              <a:gd name="connsiteY1" fmla="*/ 29981 h 44971"/>
              <a:gd name="connsiteX2" fmla="*/ 209863 w 944381"/>
              <a:gd name="connsiteY2" fmla="*/ 44971 h 44971"/>
              <a:gd name="connsiteX3" fmla="*/ 944381 w 944381"/>
              <a:gd name="connsiteY3" fmla="*/ 29981 h 44971"/>
              <a:gd name="connsiteX0" fmla="*/ 0 w 2868431"/>
              <a:gd name="connsiteY0" fmla="*/ 452619 h 497590"/>
              <a:gd name="connsiteX1" fmla="*/ 134912 w 2868431"/>
              <a:gd name="connsiteY1" fmla="*/ 482600 h 497590"/>
              <a:gd name="connsiteX2" fmla="*/ 209863 w 2868431"/>
              <a:gd name="connsiteY2" fmla="*/ 497590 h 497590"/>
              <a:gd name="connsiteX3" fmla="*/ 2868431 w 2868431"/>
              <a:gd name="connsiteY3" fmla="*/ 0 h 497590"/>
              <a:gd name="connsiteX0" fmla="*/ 63314 w 2940177"/>
              <a:gd name="connsiteY0" fmla="*/ 452619 h 485492"/>
              <a:gd name="connsiteX1" fmla="*/ 198226 w 2940177"/>
              <a:gd name="connsiteY1" fmla="*/ 482600 h 485492"/>
              <a:gd name="connsiteX2" fmla="*/ 2940177 w 2940177"/>
              <a:gd name="connsiteY2" fmla="*/ 446790 h 485492"/>
              <a:gd name="connsiteX3" fmla="*/ 2931745 w 2940177"/>
              <a:gd name="connsiteY3" fmla="*/ 0 h 485492"/>
              <a:gd name="connsiteX0" fmla="*/ 0 w 2876863"/>
              <a:gd name="connsiteY0" fmla="*/ 452619 h 470994"/>
              <a:gd name="connsiteX1" fmla="*/ 1316012 w 2876863"/>
              <a:gd name="connsiteY1" fmla="*/ 444500 h 470994"/>
              <a:gd name="connsiteX2" fmla="*/ 2876863 w 2876863"/>
              <a:gd name="connsiteY2" fmla="*/ 446790 h 470994"/>
              <a:gd name="connsiteX3" fmla="*/ 2868431 w 2876863"/>
              <a:gd name="connsiteY3" fmla="*/ 0 h 470994"/>
              <a:gd name="connsiteX0" fmla="*/ 0 w 3003863"/>
              <a:gd name="connsiteY0" fmla="*/ 439919 h 461001"/>
              <a:gd name="connsiteX1" fmla="*/ 1443012 w 3003863"/>
              <a:gd name="connsiteY1" fmla="*/ 444500 h 461001"/>
              <a:gd name="connsiteX2" fmla="*/ 3003863 w 3003863"/>
              <a:gd name="connsiteY2" fmla="*/ 446790 h 461001"/>
              <a:gd name="connsiteX3" fmla="*/ 2995431 w 3003863"/>
              <a:gd name="connsiteY3" fmla="*/ 0 h 461001"/>
              <a:gd name="connsiteX0" fmla="*/ 0 w 3003863"/>
              <a:gd name="connsiteY0" fmla="*/ 439919 h 446790"/>
              <a:gd name="connsiteX1" fmla="*/ 1443012 w 3003863"/>
              <a:gd name="connsiteY1" fmla="*/ 444500 h 446790"/>
              <a:gd name="connsiteX2" fmla="*/ 3003863 w 3003863"/>
              <a:gd name="connsiteY2" fmla="*/ 446790 h 446790"/>
              <a:gd name="connsiteX3" fmla="*/ 2995431 w 3003863"/>
              <a:gd name="connsiteY3" fmla="*/ 0 h 446790"/>
              <a:gd name="connsiteX0" fmla="*/ 0 w 3003863"/>
              <a:gd name="connsiteY0" fmla="*/ 439919 h 446790"/>
              <a:gd name="connsiteX1" fmla="*/ 1443012 w 3003863"/>
              <a:gd name="connsiteY1" fmla="*/ 444500 h 446790"/>
              <a:gd name="connsiteX2" fmla="*/ 1450507 w 3003863"/>
              <a:gd name="connsiteY2" fmla="*/ 430031 h 446790"/>
              <a:gd name="connsiteX3" fmla="*/ 3003863 w 3003863"/>
              <a:gd name="connsiteY3" fmla="*/ 446790 h 446790"/>
              <a:gd name="connsiteX4" fmla="*/ 2995431 w 3003863"/>
              <a:gd name="connsiteY4" fmla="*/ 0 h 446790"/>
              <a:gd name="connsiteX0" fmla="*/ 0 w 3003863"/>
              <a:gd name="connsiteY0" fmla="*/ 439919 h 557059"/>
              <a:gd name="connsiteX1" fmla="*/ 1443012 w 3003863"/>
              <a:gd name="connsiteY1" fmla="*/ 444500 h 557059"/>
              <a:gd name="connsiteX2" fmla="*/ 1450507 w 3003863"/>
              <a:gd name="connsiteY2" fmla="*/ 430031 h 557059"/>
              <a:gd name="connsiteX3" fmla="*/ 3003863 w 3003863"/>
              <a:gd name="connsiteY3" fmla="*/ 446790 h 557059"/>
              <a:gd name="connsiteX4" fmla="*/ 2995431 w 3003863"/>
              <a:gd name="connsiteY4" fmla="*/ 0 h 557059"/>
              <a:gd name="connsiteX0" fmla="*/ 0 w 3003863"/>
              <a:gd name="connsiteY0" fmla="*/ 439919 h 446790"/>
              <a:gd name="connsiteX1" fmla="*/ 1443012 w 3003863"/>
              <a:gd name="connsiteY1" fmla="*/ 444500 h 446790"/>
              <a:gd name="connsiteX2" fmla="*/ 3003863 w 3003863"/>
              <a:gd name="connsiteY2" fmla="*/ 446790 h 446790"/>
              <a:gd name="connsiteX3" fmla="*/ 2995431 w 3003863"/>
              <a:gd name="connsiteY3" fmla="*/ 0 h 446790"/>
              <a:gd name="connsiteX0" fmla="*/ 0 w 3003863"/>
              <a:gd name="connsiteY0" fmla="*/ 439919 h 446790"/>
              <a:gd name="connsiteX1" fmla="*/ 1443012 w 3003863"/>
              <a:gd name="connsiteY1" fmla="*/ 444500 h 446790"/>
              <a:gd name="connsiteX2" fmla="*/ 2428407 w 3003863"/>
              <a:gd name="connsiteY2" fmla="*/ 442731 h 446790"/>
              <a:gd name="connsiteX3" fmla="*/ 3003863 w 3003863"/>
              <a:gd name="connsiteY3" fmla="*/ 446790 h 446790"/>
              <a:gd name="connsiteX4" fmla="*/ 2995431 w 3003863"/>
              <a:gd name="connsiteY4" fmla="*/ 0 h 446790"/>
              <a:gd name="connsiteX0" fmla="*/ 0 w 3003863"/>
              <a:gd name="connsiteY0" fmla="*/ 439919 h 633231"/>
              <a:gd name="connsiteX1" fmla="*/ 1443012 w 3003863"/>
              <a:gd name="connsiteY1" fmla="*/ 444500 h 633231"/>
              <a:gd name="connsiteX2" fmla="*/ 2422057 w 3003863"/>
              <a:gd name="connsiteY2" fmla="*/ 633231 h 633231"/>
              <a:gd name="connsiteX3" fmla="*/ 3003863 w 3003863"/>
              <a:gd name="connsiteY3" fmla="*/ 446790 h 633231"/>
              <a:gd name="connsiteX4" fmla="*/ 2995431 w 3003863"/>
              <a:gd name="connsiteY4" fmla="*/ 0 h 633231"/>
              <a:gd name="connsiteX0" fmla="*/ 0 w 3018957"/>
              <a:gd name="connsiteY0" fmla="*/ 439919 h 645931"/>
              <a:gd name="connsiteX1" fmla="*/ 1443012 w 3018957"/>
              <a:gd name="connsiteY1" fmla="*/ 444500 h 645931"/>
              <a:gd name="connsiteX2" fmla="*/ 3018957 w 3018957"/>
              <a:gd name="connsiteY2" fmla="*/ 645931 h 645931"/>
              <a:gd name="connsiteX3" fmla="*/ 3003863 w 3018957"/>
              <a:gd name="connsiteY3" fmla="*/ 446790 h 645931"/>
              <a:gd name="connsiteX4" fmla="*/ 2995431 w 3018957"/>
              <a:gd name="connsiteY4" fmla="*/ 0 h 645931"/>
              <a:gd name="connsiteX0" fmla="*/ 0 w 3018957"/>
              <a:gd name="connsiteY0" fmla="*/ 439919 h 645931"/>
              <a:gd name="connsiteX1" fmla="*/ 1443012 w 3018957"/>
              <a:gd name="connsiteY1" fmla="*/ 444500 h 645931"/>
              <a:gd name="connsiteX2" fmla="*/ 3018957 w 3018957"/>
              <a:gd name="connsiteY2" fmla="*/ 645931 h 645931"/>
              <a:gd name="connsiteX3" fmla="*/ 3010213 w 3018957"/>
              <a:gd name="connsiteY3" fmla="*/ 192790 h 645931"/>
              <a:gd name="connsiteX4" fmla="*/ 2995431 w 3018957"/>
              <a:gd name="connsiteY4" fmla="*/ 0 h 645931"/>
              <a:gd name="connsiteX0" fmla="*/ 0 w 3376431"/>
              <a:gd name="connsiteY0" fmla="*/ 630419 h 836431"/>
              <a:gd name="connsiteX1" fmla="*/ 1443012 w 3376431"/>
              <a:gd name="connsiteY1" fmla="*/ 635000 h 836431"/>
              <a:gd name="connsiteX2" fmla="*/ 3018957 w 3376431"/>
              <a:gd name="connsiteY2" fmla="*/ 836431 h 836431"/>
              <a:gd name="connsiteX3" fmla="*/ 3010213 w 3376431"/>
              <a:gd name="connsiteY3" fmla="*/ 383290 h 836431"/>
              <a:gd name="connsiteX4" fmla="*/ 3376431 w 3376431"/>
              <a:gd name="connsiteY4" fmla="*/ 0 h 836431"/>
              <a:gd name="connsiteX0" fmla="*/ 0 w 3376431"/>
              <a:gd name="connsiteY0" fmla="*/ 678929 h 884941"/>
              <a:gd name="connsiteX1" fmla="*/ 1443012 w 3376431"/>
              <a:gd name="connsiteY1" fmla="*/ 683510 h 884941"/>
              <a:gd name="connsiteX2" fmla="*/ 3018957 w 3376431"/>
              <a:gd name="connsiteY2" fmla="*/ 884941 h 884941"/>
              <a:gd name="connsiteX3" fmla="*/ 2991163 w 3376431"/>
              <a:gd name="connsiteY3" fmla="*/ 0 h 884941"/>
              <a:gd name="connsiteX4" fmla="*/ 3376431 w 3376431"/>
              <a:gd name="connsiteY4" fmla="*/ 48510 h 884941"/>
              <a:gd name="connsiteX0" fmla="*/ 0 w 3376431"/>
              <a:gd name="connsiteY0" fmla="*/ 678929 h 821441"/>
              <a:gd name="connsiteX1" fmla="*/ 1443012 w 3376431"/>
              <a:gd name="connsiteY1" fmla="*/ 683510 h 821441"/>
              <a:gd name="connsiteX2" fmla="*/ 2999907 w 3376431"/>
              <a:gd name="connsiteY2" fmla="*/ 821441 h 821441"/>
              <a:gd name="connsiteX3" fmla="*/ 2991163 w 3376431"/>
              <a:gd name="connsiteY3" fmla="*/ 0 h 821441"/>
              <a:gd name="connsiteX4" fmla="*/ 3376431 w 3376431"/>
              <a:gd name="connsiteY4" fmla="*/ 48510 h 821441"/>
              <a:gd name="connsiteX0" fmla="*/ 0 w 3376431"/>
              <a:gd name="connsiteY0" fmla="*/ 630419 h 772931"/>
              <a:gd name="connsiteX1" fmla="*/ 1443012 w 3376431"/>
              <a:gd name="connsiteY1" fmla="*/ 635000 h 772931"/>
              <a:gd name="connsiteX2" fmla="*/ 2999907 w 3376431"/>
              <a:gd name="connsiteY2" fmla="*/ 772931 h 772931"/>
              <a:gd name="connsiteX3" fmla="*/ 2991163 w 3376431"/>
              <a:gd name="connsiteY3" fmla="*/ 8640 h 772931"/>
              <a:gd name="connsiteX4" fmla="*/ 3376431 w 3376431"/>
              <a:gd name="connsiteY4" fmla="*/ 0 h 772931"/>
              <a:gd name="connsiteX0" fmla="*/ 0 w 3909831"/>
              <a:gd name="connsiteY0" fmla="*/ 621779 h 764291"/>
              <a:gd name="connsiteX1" fmla="*/ 1443012 w 3909831"/>
              <a:gd name="connsiteY1" fmla="*/ 626360 h 764291"/>
              <a:gd name="connsiteX2" fmla="*/ 2999907 w 3909831"/>
              <a:gd name="connsiteY2" fmla="*/ 764291 h 764291"/>
              <a:gd name="connsiteX3" fmla="*/ 2991163 w 3909831"/>
              <a:gd name="connsiteY3" fmla="*/ 0 h 764291"/>
              <a:gd name="connsiteX4" fmla="*/ 3909831 w 3909831"/>
              <a:gd name="connsiteY4" fmla="*/ 169160 h 764291"/>
              <a:gd name="connsiteX0" fmla="*/ 0 w 3909831"/>
              <a:gd name="connsiteY0" fmla="*/ 621779 h 764291"/>
              <a:gd name="connsiteX1" fmla="*/ 1443012 w 3909831"/>
              <a:gd name="connsiteY1" fmla="*/ 626360 h 764291"/>
              <a:gd name="connsiteX2" fmla="*/ 2999907 w 3909831"/>
              <a:gd name="connsiteY2" fmla="*/ 764291 h 764291"/>
              <a:gd name="connsiteX3" fmla="*/ 2991163 w 3909831"/>
              <a:gd name="connsiteY3" fmla="*/ 0 h 764291"/>
              <a:gd name="connsiteX4" fmla="*/ 3909831 w 3909831"/>
              <a:gd name="connsiteY4" fmla="*/ 169160 h 764291"/>
              <a:gd name="connsiteX0" fmla="*/ 0 w 3909831"/>
              <a:gd name="connsiteY0" fmla="*/ 621779 h 764291"/>
              <a:gd name="connsiteX1" fmla="*/ 2249462 w 3909831"/>
              <a:gd name="connsiteY1" fmla="*/ 626360 h 764291"/>
              <a:gd name="connsiteX2" fmla="*/ 2999907 w 3909831"/>
              <a:gd name="connsiteY2" fmla="*/ 764291 h 764291"/>
              <a:gd name="connsiteX3" fmla="*/ 2991163 w 3909831"/>
              <a:gd name="connsiteY3" fmla="*/ 0 h 764291"/>
              <a:gd name="connsiteX4" fmla="*/ 3909831 w 3909831"/>
              <a:gd name="connsiteY4" fmla="*/ 169160 h 764291"/>
              <a:gd name="connsiteX0" fmla="*/ 0 w 3909831"/>
              <a:gd name="connsiteY0" fmla="*/ 621779 h 764291"/>
              <a:gd name="connsiteX1" fmla="*/ 2249462 w 3909831"/>
              <a:gd name="connsiteY1" fmla="*/ 626360 h 764291"/>
              <a:gd name="connsiteX2" fmla="*/ 2999907 w 3909831"/>
              <a:gd name="connsiteY2" fmla="*/ 764291 h 764291"/>
              <a:gd name="connsiteX3" fmla="*/ 2991163 w 3909831"/>
              <a:gd name="connsiteY3" fmla="*/ 0 h 764291"/>
              <a:gd name="connsiteX4" fmla="*/ 3909831 w 3909831"/>
              <a:gd name="connsiteY4" fmla="*/ 169160 h 764291"/>
              <a:gd name="connsiteX0" fmla="*/ 0 w 3909831"/>
              <a:gd name="connsiteY0" fmla="*/ 621779 h 764291"/>
              <a:gd name="connsiteX1" fmla="*/ 2249462 w 3909831"/>
              <a:gd name="connsiteY1" fmla="*/ 626360 h 764291"/>
              <a:gd name="connsiteX2" fmla="*/ 2999907 w 3909831"/>
              <a:gd name="connsiteY2" fmla="*/ 764291 h 764291"/>
              <a:gd name="connsiteX3" fmla="*/ 2991163 w 3909831"/>
              <a:gd name="connsiteY3" fmla="*/ 0 h 764291"/>
              <a:gd name="connsiteX4" fmla="*/ 3909831 w 3909831"/>
              <a:gd name="connsiteY4" fmla="*/ 169160 h 764291"/>
              <a:gd name="connsiteX0" fmla="*/ 0 w 3909831"/>
              <a:gd name="connsiteY0" fmla="*/ 621779 h 764291"/>
              <a:gd name="connsiteX1" fmla="*/ 2249462 w 3909831"/>
              <a:gd name="connsiteY1" fmla="*/ 626360 h 764291"/>
              <a:gd name="connsiteX2" fmla="*/ 2999907 w 3909831"/>
              <a:gd name="connsiteY2" fmla="*/ 764291 h 764291"/>
              <a:gd name="connsiteX3" fmla="*/ 2991163 w 3909831"/>
              <a:gd name="connsiteY3" fmla="*/ 0 h 764291"/>
              <a:gd name="connsiteX4" fmla="*/ 3909831 w 3909831"/>
              <a:gd name="connsiteY4" fmla="*/ 169160 h 764291"/>
              <a:gd name="connsiteX0" fmla="*/ 0 w 4335281"/>
              <a:gd name="connsiteY0" fmla="*/ 621779 h 764291"/>
              <a:gd name="connsiteX1" fmla="*/ 2249462 w 4335281"/>
              <a:gd name="connsiteY1" fmla="*/ 626360 h 764291"/>
              <a:gd name="connsiteX2" fmla="*/ 2999907 w 4335281"/>
              <a:gd name="connsiteY2" fmla="*/ 764291 h 764291"/>
              <a:gd name="connsiteX3" fmla="*/ 2991163 w 4335281"/>
              <a:gd name="connsiteY3" fmla="*/ 0 h 764291"/>
              <a:gd name="connsiteX4" fmla="*/ 4335281 w 4335281"/>
              <a:gd name="connsiteY4" fmla="*/ 169160 h 764291"/>
              <a:gd name="connsiteX0" fmla="*/ 0 w 4335281"/>
              <a:gd name="connsiteY0" fmla="*/ 657580 h 800092"/>
              <a:gd name="connsiteX1" fmla="*/ 2249462 w 4335281"/>
              <a:gd name="connsiteY1" fmla="*/ 662161 h 800092"/>
              <a:gd name="connsiteX2" fmla="*/ 2999907 w 4335281"/>
              <a:gd name="connsiteY2" fmla="*/ 800092 h 800092"/>
              <a:gd name="connsiteX3" fmla="*/ 2991163 w 4335281"/>
              <a:gd name="connsiteY3" fmla="*/ 35801 h 800092"/>
              <a:gd name="connsiteX4" fmla="*/ 3577757 w 4335281"/>
              <a:gd name="connsiteY4" fmla="*/ 133342 h 800092"/>
              <a:gd name="connsiteX5" fmla="*/ 4335281 w 4335281"/>
              <a:gd name="connsiteY5" fmla="*/ 204961 h 800092"/>
              <a:gd name="connsiteX0" fmla="*/ 0 w 4335281"/>
              <a:gd name="connsiteY0" fmla="*/ 650058 h 792570"/>
              <a:gd name="connsiteX1" fmla="*/ 2249462 w 4335281"/>
              <a:gd name="connsiteY1" fmla="*/ 654639 h 792570"/>
              <a:gd name="connsiteX2" fmla="*/ 2999907 w 4335281"/>
              <a:gd name="connsiteY2" fmla="*/ 792570 h 792570"/>
              <a:gd name="connsiteX3" fmla="*/ 2991163 w 4335281"/>
              <a:gd name="connsiteY3" fmla="*/ 28279 h 792570"/>
              <a:gd name="connsiteX4" fmla="*/ 3736507 w 4335281"/>
              <a:gd name="connsiteY4" fmla="*/ 195670 h 792570"/>
              <a:gd name="connsiteX5" fmla="*/ 4335281 w 4335281"/>
              <a:gd name="connsiteY5" fmla="*/ 197439 h 792570"/>
              <a:gd name="connsiteX0" fmla="*/ 0 w 4335281"/>
              <a:gd name="connsiteY0" fmla="*/ 648612 h 791124"/>
              <a:gd name="connsiteX1" fmla="*/ 2249462 w 4335281"/>
              <a:gd name="connsiteY1" fmla="*/ 653193 h 791124"/>
              <a:gd name="connsiteX2" fmla="*/ 2999907 w 4335281"/>
              <a:gd name="connsiteY2" fmla="*/ 791124 h 791124"/>
              <a:gd name="connsiteX3" fmla="*/ 2991163 w 4335281"/>
              <a:gd name="connsiteY3" fmla="*/ 26833 h 791124"/>
              <a:gd name="connsiteX4" fmla="*/ 3736507 w 4335281"/>
              <a:gd name="connsiteY4" fmla="*/ 194224 h 791124"/>
              <a:gd name="connsiteX5" fmla="*/ 4335281 w 4335281"/>
              <a:gd name="connsiteY5" fmla="*/ 195993 h 791124"/>
              <a:gd name="connsiteX0" fmla="*/ 0 w 4335281"/>
              <a:gd name="connsiteY0" fmla="*/ 621779 h 764291"/>
              <a:gd name="connsiteX1" fmla="*/ 2249462 w 4335281"/>
              <a:gd name="connsiteY1" fmla="*/ 626360 h 764291"/>
              <a:gd name="connsiteX2" fmla="*/ 2999907 w 4335281"/>
              <a:gd name="connsiteY2" fmla="*/ 764291 h 764291"/>
              <a:gd name="connsiteX3" fmla="*/ 2991163 w 4335281"/>
              <a:gd name="connsiteY3" fmla="*/ 0 h 764291"/>
              <a:gd name="connsiteX4" fmla="*/ 3736507 w 4335281"/>
              <a:gd name="connsiteY4" fmla="*/ 167391 h 764291"/>
              <a:gd name="connsiteX5" fmla="*/ 4335281 w 4335281"/>
              <a:gd name="connsiteY5" fmla="*/ 169160 h 764291"/>
              <a:gd name="connsiteX0" fmla="*/ 0 w 5954531"/>
              <a:gd name="connsiteY0" fmla="*/ 621779 h 764291"/>
              <a:gd name="connsiteX1" fmla="*/ 2249462 w 5954531"/>
              <a:gd name="connsiteY1" fmla="*/ 626360 h 764291"/>
              <a:gd name="connsiteX2" fmla="*/ 2999907 w 5954531"/>
              <a:gd name="connsiteY2" fmla="*/ 764291 h 764291"/>
              <a:gd name="connsiteX3" fmla="*/ 2991163 w 5954531"/>
              <a:gd name="connsiteY3" fmla="*/ 0 h 764291"/>
              <a:gd name="connsiteX4" fmla="*/ 3736507 w 5954531"/>
              <a:gd name="connsiteY4" fmla="*/ 167391 h 764291"/>
              <a:gd name="connsiteX5" fmla="*/ 5954531 w 5954531"/>
              <a:gd name="connsiteY5" fmla="*/ 162810 h 764291"/>
              <a:gd name="connsiteX0" fmla="*/ 0 w 5954531"/>
              <a:gd name="connsiteY0" fmla="*/ 621779 h 764291"/>
              <a:gd name="connsiteX1" fmla="*/ 2249462 w 5954531"/>
              <a:gd name="connsiteY1" fmla="*/ 626360 h 764291"/>
              <a:gd name="connsiteX2" fmla="*/ 2999907 w 5954531"/>
              <a:gd name="connsiteY2" fmla="*/ 764291 h 764291"/>
              <a:gd name="connsiteX3" fmla="*/ 2991163 w 5954531"/>
              <a:gd name="connsiteY3" fmla="*/ 0 h 764291"/>
              <a:gd name="connsiteX4" fmla="*/ 3736507 w 5954531"/>
              <a:gd name="connsiteY4" fmla="*/ 167391 h 764291"/>
              <a:gd name="connsiteX5" fmla="*/ 5954531 w 5954531"/>
              <a:gd name="connsiteY5" fmla="*/ 162810 h 764291"/>
              <a:gd name="connsiteX0" fmla="*/ 0 w 5954531"/>
              <a:gd name="connsiteY0" fmla="*/ 621779 h 764291"/>
              <a:gd name="connsiteX1" fmla="*/ 2249462 w 5954531"/>
              <a:gd name="connsiteY1" fmla="*/ 626360 h 764291"/>
              <a:gd name="connsiteX2" fmla="*/ 2999907 w 5954531"/>
              <a:gd name="connsiteY2" fmla="*/ 764291 h 764291"/>
              <a:gd name="connsiteX3" fmla="*/ 2991163 w 5954531"/>
              <a:gd name="connsiteY3" fmla="*/ 0 h 764291"/>
              <a:gd name="connsiteX4" fmla="*/ 3736507 w 5954531"/>
              <a:gd name="connsiteY4" fmla="*/ 167391 h 764291"/>
              <a:gd name="connsiteX5" fmla="*/ 5954531 w 5954531"/>
              <a:gd name="connsiteY5" fmla="*/ 162810 h 764291"/>
              <a:gd name="connsiteX0" fmla="*/ 0 w 5954531"/>
              <a:gd name="connsiteY0" fmla="*/ 621779 h 764291"/>
              <a:gd name="connsiteX1" fmla="*/ 2249462 w 5954531"/>
              <a:gd name="connsiteY1" fmla="*/ 626360 h 764291"/>
              <a:gd name="connsiteX2" fmla="*/ 2999907 w 5954531"/>
              <a:gd name="connsiteY2" fmla="*/ 764291 h 764291"/>
              <a:gd name="connsiteX3" fmla="*/ 2991163 w 5954531"/>
              <a:gd name="connsiteY3" fmla="*/ 0 h 764291"/>
              <a:gd name="connsiteX4" fmla="*/ 3736507 w 5954531"/>
              <a:gd name="connsiteY4" fmla="*/ 167391 h 764291"/>
              <a:gd name="connsiteX5" fmla="*/ 5954531 w 5954531"/>
              <a:gd name="connsiteY5" fmla="*/ 162810 h 764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4531" h="764291">
                <a:moveTo>
                  <a:pt x="0" y="621779"/>
                </a:moveTo>
                <a:cubicBezTo>
                  <a:pt x="251533" y="628908"/>
                  <a:pt x="1748917" y="628053"/>
                  <a:pt x="2249462" y="626360"/>
                </a:cubicBezTo>
                <a:cubicBezTo>
                  <a:pt x="2736746" y="624712"/>
                  <a:pt x="2673559" y="701381"/>
                  <a:pt x="2999907" y="764291"/>
                </a:cubicBezTo>
                <a:cubicBezTo>
                  <a:pt x="2996992" y="490477"/>
                  <a:pt x="2994078" y="273814"/>
                  <a:pt x="2991163" y="0"/>
                </a:cubicBezTo>
                <a:cubicBezTo>
                  <a:pt x="3195421" y="3175"/>
                  <a:pt x="3366437" y="158248"/>
                  <a:pt x="3736507" y="167391"/>
                </a:cubicBezTo>
                <a:lnTo>
                  <a:pt x="5954531" y="162810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88931" y="6781800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MT" panose="020B0502020104020203" pitchFamily="34" charset="0"/>
              </a:rPr>
              <a:t>Actual Luminance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70574" y="7772400"/>
            <a:ext cx="217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MT" panose="020B0502020104020203" pitchFamily="34" charset="0"/>
              </a:rPr>
              <a:t>Perceived Luminance</a:t>
            </a:r>
          </a:p>
        </p:txBody>
      </p:sp>
    </p:spTree>
    <p:extLst>
      <p:ext uri="{BB962C8B-B14F-4D97-AF65-F5344CB8AC3E}">
        <p14:creationId xmlns:p14="http://schemas.microsoft.com/office/powerpoint/2010/main" val="1223215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8241" y="1845732"/>
            <a:ext cx="5943781" cy="7450668"/>
          </a:xfrm>
          <a:prstGeom prst="rect">
            <a:avLst/>
          </a:prstGeom>
          <a:blipFill>
            <a:blip r:embed="rId3" cstate="print"/>
            <a:srcRect/>
            <a:stretch>
              <a:fillRect l="-50994" t="-18636" r="-67802" b="-12273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5698331" y="4343400"/>
            <a:ext cx="5943600" cy="2438400"/>
          </a:xfrm>
          <a:custGeom>
            <a:avLst/>
            <a:gdLst/>
            <a:ahLst/>
            <a:cxnLst/>
            <a:rect l="l" t="t" r="r" b="b"/>
            <a:pathLst>
              <a:path w="5664200" h="2438400">
                <a:moveTo>
                  <a:pt x="0" y="0"/>
                </a:moveTo>
                <a:lnTo>
                  <a:pt x="5664200" y="0"/>
                </a:lnTo>
                <a:lnTo>
                  <a:pt x="5664200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Cornsweet Illusion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/>
              <a:t>D. Purves and R. B. Lotto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 Banding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7" descr="machband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3967" y="2849050"/>
            <a:ext cx="8892328" cy="4055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825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7340263" cy="9753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888831" y="2171700"/>
            <a:ext cx="5486400" cy="5486400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simultaneous contrast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7199" y="2362200"/>
            <a:ext cx="12933159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SIMULTANEOUS CONTRAST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4"/>
              </a:rPr>
              <a:t>http://persci.mit.edu/_media/gallery/checkershadow_double_full.jpg</a:t>
            </a:r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8771731" y="2108200"/>
            <a:ext cx="6146800" cy="5537200"/>
          </a:xfrm>
          <a:custGeom>
            <a:avLst/>
            <a:gdLst/>
            <a:ahLst/>
            <a:cxnLst/>
            <a:rect l="l" t="t" r="r" b="b"/>
            <a:pathLst>
              <a:path w="6146800" h="5537200">
                <a:moveTo>
                  <a:pt x="0" y="0"/>
                </a:moveTo>
                <a:lnTo>
                  <a:pt x="6146800" y="0"/>
                </a:lnTo>
                <a:lnTo>
                  <a:pt x="6146800" y="5537200"/>
                </a:lnTo>
                <a:lnTo>
                  <a:pt x="0" y="5537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296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8531" y="2971800"/>
            <a:ext cx="3810000" cy="3810000"/>
          </a:xfrm>
          <a:custGeom>
            <a:avLst/>
            <a:gdLst/>
            <a:ahLst/>
            <a:cxnLst/>
            <a:rect l="l" t="t" r="r" b="b"/>
            <a:pathLst>
              <a:path w="3810000" h="3810000">
                <a:moveTo>
                  <a:pt x="0" y="0"/>
                </a:moveTo>
                <a:lnTo>
                  <a:pt x="3810000" y="0"/>
                </a:lnTo>
                <a:lnTo>
                  <a:pt x="3810000" y="3810000"/>
                </a:lnTo>
                <a:lnTo>
                  <a:pt x="0" y="381000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59031" y="2971800"/>
            <a:ext cx="3810000" cy="3810000"/>
          </a:xfrm>
          <a:custGeom>
            <a:avLst/>
            <a:gdLst/>
            <a:ahLst/>
            <a:cxnLst/>
            <a:rect l="l" t="t" r="r" b="b"/>
            <a:pathLst>
              <a:path w="3810000" h="3810000">
                <a:moveTo>
                  <a:pt x="0" y="0"/>
                </a:moveTo>
                <a:lnTo>
                  <a:pt x="3810000" y="0"/>
                </a:lnTo>
                <a:lnTo>
                  <a:pt x="3810000" y="3810000"/>
                </a:lnTo>
                <a:lnTo>
                  <a:pt x="0" y="3810000"/>
                </a:lnTo>
                <a:lnTo>
                  <a:pt x="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28531" y="424180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0" y="0"/>
                </a:moveTo>
                <a:lnTo>
                  <a:pt x="1270000" y="0"/>
                </a:lnTo>
                <a:lnTo>
                  <a:pt x="12700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29031" y="424180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0" y="0"/>
                </a:moveTo>
                <a:lnTo>
                  <a:pt x="1270000" y="0"/>
                </a:lnTo>
                <a:lnTo>
                  <a:pt x="12700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SIMULTANEOUS CONTRAST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36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8531" y="2971800"/>
            <a:ext cx="3810000" cy="3810000"/>
          </a:xfrm>
          <a:custGeom>
            <a:avLst/>
            <a:gdLst/>
            <a:ahLst/>
            <a:cxnLst/>
            <a:rect l="l" t="t" r="r" b="b"/>
            <a:pathLst>
              <a:path w="3810000" h="3810000">
                <a:moveTo>
                  <a:pt x="0" y="0"/>
                </a:moveTo>
                <a:lnTo>
                  <a:pt x="3810000" y="0"/>
                </a:lnTo>
                <a:lnTo>
                  <a:pt x="3810000" y="3810000"/>
                </a:lnTo>
                <a:lnTo>
                  <a:pt x="0" y="381000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59031" y="2971800"/>
            <a:ext cx="3810000" cy="3810000"/>
          </a:xfrm>
          <a:custGeom>
            <a:avLst/>
            <a:gdLst/>
            <a:ahLst/>
            <a:cxnLst/>
            <a:rect l="l" t="t" r="r" b="b"/>
            <a:pathLst>
              <a:path w="3810000" h="3810000">
                <a:moveTo>
                  <a:pt x="0" y="0"/>
                </a:moveTo>
                <a:lnTo>
                  <a:pt x="3810000" y="0"/>
                </a:lnTo>
                <a:lnTo>
                  <a:pt x="3810000" y="3810000"/>
                </a:lnTo>
                <a:lnTo>
                  <a:pt x="0" y="3810000"/>
                </a:lnTo>
                <a:lnTo>
                  <a:pt x="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98531" y="424180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0" y="0"/>
                </a:moveTo>
                <a:lnTo>
                  <a:pt x="1270000" y="0"/>
                </a:lnTo>
                <a:lnTo>
                  <a:pt x="12700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59031" y="424180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0" y="0"/>
                </a:moveTo>
                <a:lnTo>
                  <a:pt x="1270000" y="0"/>
                </a:lnTo>
                <a:lnTo>
                  <a:pt x="12700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SIMULTANEOUS CONTRAST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53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8531" y="2971800"/>
            <a:ext cx="3810000" cy="3810000"/>
          </a:xfrm>
          <a:custGeom>
            <a:avLst/>
            <a:gdLst/>
            <a:ahLst/>
            <a:cxnLst/>
            <a:rect l="l" t="t" r="r" b="b"/>
            <a:pathLst>
              <a:path w="3810000" h="3810000">
                <a:moveTo>
                  <a:pt x="0" y="0"/>
                </a:moveTo>
                <a:lnTo>
                  <a:pt x="3810000" y="0"/>
                </a:lnTo>
                <a:lnTo>
                  <a:pt x="3810000" y="3810000"/>
                </a:lnTo>
                <a:lnTo>
                  <a:pt x="0" y="381000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59031" y="2971800"/>
            <a:ext cx="3810000" cy="3810000"/>
          </a:xfrm>
          <a:custGeom>
            <a:avLst/>
            <a:gdLst/>
            <a:ahLst/>
            <a:cxnLst/>
            <a:rect l="l" t="t" r="r" b="b"/>
            <a:pathLst>
              <a:path w="3810000" h="3810000">
                <a:moveTo>
                  <a:pt x="0" y="0"/>
                </a:moveTo>
                <a:lnTo>
                  <a:pt x="3810000" y="0"/>
                </a:lnTo>
                <a:lnTo>
                  <a:pt x="3810000" y="3810000"/>
                </a:lnTo>
                <a:lnTo>
                  <a:pt x="0" y="3810000"/>
                </a:lnTo>
                <a:lnTo>
                  <a:pt x="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00131" y="424180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0" y="0"/>
                </a:moveTo>
                <a:lnTo>
                  <a:pt x="1270000" y="0"/>
                </a:lnTo>
                <a:lnTo>
                  <a:pt x="12700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70131" y="424180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0" y="0"/>
                </a:moveTo>
                <a:lnTo>
                  <a:pt x="1270000" y="0"/>
                </a:lnTo>
                <a:lnTo>
                  <a:pt x="12700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SIMULTANEOUS CONTRAST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050" y="3556000"/>
            <a:ext cx="6187681" cy="3987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1834"/>
          <a:stretch/>
        </p:blipFill>
        <p:spPr>
          <a:xfrm>
            <a:off x="10422731" y="3905250"/>
            <a:ext cx="1905000" cy="1892300"/>
          </a:xfrm>
          <a:prstGeom prst="rect">
            <a:avLst/>
          </a:prstGeom>
          <a:scene3d>
            <a:camera prst="orthographicFront">
              <a:rot lat="10800000" lon="10800000" rev="0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607131" y="2819400"/>
            <a:ext cx="4064000" cy="406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4085" t="13486" r="63747" b="17963"/>
          <a:stretch/>
        </p:blipFill>
        <p:spPr>
          <a:xfrm>
            <a:off x="796131" y="2387600"/>
            <a:ext cx="3268233" cy="49276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354931" y="2133600"/>
            <a:ext cx="14782800" cy="7620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54931" y="1524000"/>
            <a:ext cx="837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156531" y="1524000"/>
            <a:ext cx="1779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knowledge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3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  <a:p>
            <a:pPr lvl="1"/>
            <a:r>
              <a:rPr lang="en-US" dirty="0"/>
              <a:t>Our visual system is attracted to edges and is sensitive to differences, not absolute values.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b="1" dirty="0"/>
              <a:t>Maximize the contrast with the background if the outlines of shapes are important.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35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43017" y="3074975"/>
            <a:ext cx="11345373" cy="510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WEBER’S LAW</a:t>
            </a:r>
          </a:p>
          <a:p>
            <a:pPr lvl="1"/>
            <a:r>
              <a:rPr lang="en-US" dirty="0"/>
              <a:t>we judge based on relative, not absolute, differences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69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00431" y="4921249"/>
            <a:ext cx="3810000" cy="0"/>
          </a:xfrm>
          <a:custGeom>
            <a:avLst/>
            <a:gdLst/>
            <a:ahLst/>
            <a:cxnLst/>
            <a:rect l="l" t="t" r="r" b="b"/>
            <a:pathLst>
              <a:path w="3810000">
                <a:moveTo>
                  <a:pt x="0" y="0"/>
                </a:moveTo>
                <a:lnTo>
                  <a:pt x="3810000" y="0"/>
                </a:lnTo>
              </a:path>
            </a:pathLst>
          </a:custGeom>
          <a:ln w="88900">
            <a:solidFill>
              <a:srgbClr val="515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90131" y="4921250"/>
            <a:ext cx="4140200" cy="0"/>
          </a:xfrm>
          <a:custGeom>
            <a:avLst/>
            <a:gdLst/>
            <a:ahLst/>
            <a:cxnLst/>
            <a:rect l="l" t="t" r="r" b="b"/>
            <a:pathLst>
              <a:path w="4140200">
                <a:moveTo>
                  <a:pt x="0" y="0"/>
                </a:moveTo>
                <a:lnTo>
                  <a:pt x="4140199" y="0"/>
                </a:lnTo>
              </a:path>
            </a:pathLst>
          </a:custGeom>
          <a:ln w="88900">
            <a:solidFill>
              <a:srgbClr val="515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AXIS OF ALIGNMENT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33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87681" y="3009900"/>
            <a:ext cx="0" cy="3810000"/>
          </a:xfrm>
          <a:custGeom>
            <a:avLst/>
            <a:gdLst/>
            <a:ahLst/>
            <a:cxnLst/>
            <a:rect l="l" t="t" r="r" b="b"/>
            <a:pathLst>
              <a:path h="3810000">
                <a:moveTo>
                  <a:pt x="0" y="0"/>
                </a:moveTo>
                <a:lnTo>
                  <a:pt x="0" y="3810000"/>
                </a:lnTo>
              </a:path>
            </a:pathLst>
          </a:custGeom>
          <a:ln w="88900">
            <a:solidFill>
              <a:srgbClr val="515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57381" y="2844800"/>
            <a:ext cx="0" cy="4140200"/>
          </a:xfrm>
          <a:custGeom>
            <a:avLst/>
            <a:gdLst/>
            <a:ahLst/>
            <a:cxnLst/>
            <a:rect l="l" t="t" r="r" b="b"/>
            <a:pathLst>
              <a:path h="4140200">
                <a:moveTo>
                  <a:pt x="0" y="0"/>
                </a:moveTo>
                <a:lnTo>
                  <a:pt x="0" y="4140199"/>
                </a:lnTo>
              </a:path>
            </a:pathLst>
          </a:custGeom>
          <a:ln w="88900">
            <a:solidFill>
              <a:srgbClr val="515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AXIS OF ALIGNMENT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47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  <a:p>
            <a:pPr lvl="1"/>
            <a:r>
              <a:rPr lang="en-US" dirty="0"/>
              <a:t>We have a strong propensity to assume our judgments are absolute, when in fact they are generally relative to the local context.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Do your best to not place data in difficult contexts. Choose position and orientation of objects carefully.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20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ontent Placeholder 23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POPOUT</a:t>
            </a:r>
          </a:p>
        </p:txBody>
      </p:sp>
      <p:sp>
        <p:nvSpPr>
          <p:cNvPr id="241" name="Content Placeholder 240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43" name="Group 242"/>
          <p:cNvGrpSpPr>
            <a:grpSpLocks noChangeAspect="1"/>
          </p:cNvGrpSpPr>
          <p:nvPr/>
        </p:nvGrpSpPr>
        <p:grpSpPr>
          <a:xfrm>
            <a:off x="3210618" y="2946400"/>
            <a:ext cx="10919026" cy="5486400"/>
            <a:chOff x="4758531" y="2946400"/>
            <a:chExt cx="7620570" cy="3829050"/>
          </a:xfrm>
        </p:grpSpPr>
        <p:sp>
          <p:nvSpPr>
            <p:cNvPr id="2" name="object 2"/>
            <p:cNvSpPr/>
            <p:nvPr/>
          </p:nvSpPr>
          <p:spPr>
            <a:xfrm>
              <a:off x="9603298" y="523885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9732166" y="50562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658948" y="492586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20320" y="446589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11131" y="463517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23027" y="533992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86511" y="560703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49336" y="475838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68943" y="460421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21129" y="49130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06118" y="449189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148234" y="465744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73252" y="543333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010650" y="600880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68757" y="618269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73623" y="57549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30911" y="518987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60796" y="49897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87831" y="51530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02576" y="550980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08089" y="482496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47771" y="426983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28899" y="403931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16397" y="388024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103660" y="420359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83855" y="378739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44731" y="402839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11256" y="443203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573859" y="442289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12956" y="454595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54288" y="473773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23446" y="554806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76980" y="579957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36403" y="623157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9630" y="602464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286486" y="554029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390968" y="494330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775598" y="47891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057148" y="534971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913269" y="591525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351613" y="593807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366350" y="531545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669626" y="572743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348033" y="630580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283593" y="652167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89067" y="622740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567152" y="559767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243349" y="52775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876580" y="538350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778628" y="516460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2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984589" y="468102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479959" y="494450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769902" y="46282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394312" y="421681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184049" y="423243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176240" y="40410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196701" y="383609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006649" y="394391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958663" y="415385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379536" y="366542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709025" y="384305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755214" y="425575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980418" y="477291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934554" y="528249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102445" y="538670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948224" y="582264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779884" y="624206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556654" y="664245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772767" y="656270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437915" y="653488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58902" y="665135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225078" y="59780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99488" y="621259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41790" y="6738818"/>
              <a:ext cx="99060" cy="30480"/>
            </a:xfrm>
            <a:custGeom>
              <a:avLst/>
              <a:gdLst/>
              <a:ahLst/>
              <a:cxnLst/>
              <a:rect l="l" t="t" r="r" b="b"/>
              <a:pathLst>
                <a:path w="99060" h="30479">
                  <a:moveTo>
                    <a:pt x="38849" y="0"/>
                  </a:moveTo>
                  <a:lnTo>
                    <a:pt x="26249" y="3935"/>
                  </a:lnTo>
                  <a:lnTo>
                    <a:pt x="15105" y="10806"/>
                  </a:lnTo>
                  <a:lnTo>
                    <a:pt x="5806" y="20381"/>
                  </a:lnTo>
                  <a:lnTo>
                    <a:pt x="0" y="30281"/>
                  </a:lnTo>
                  <a:lnTo>
                    <a:pt x="98784" y="30281"/>
                  </a:lnTo>
                  <a:lnTo>
                    <a:pt x="55678" y="1200"/>
                  </a:lnTo>
                  <a:lnTo>
                    <a:pt x="38849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668000" y="6710533"/>
              <a:ext cx="112395" cy="59055"/>
            </a:xfrm>
            <a:custGeom>
              <a:avLst/>
              <a:gdLst/>
              <a:ahLst/>
              <a:cxnLst/>
              <a:rect l="l" t="t" r="r" b="b"/>
              <a:pathLst>
                <a:path w="112395" h="59054">
                  <a:moveTo>
                    <a:pt x="45581" y="0"/>
                  </a:moveTo>
                  <a:lnTo>
                    <a:pt x="12538" y="20380"/>
                  </a:lnTo>
                  <a:lnTo>
                    <a:pt x="0" y="58567"/>
                  </a:lnTo>
                  <a:lnTo>
                    <a:pt x="111533" y="58567"/>
                  </a:lnTo>
                  <a:lnTo>
                    <a:pt x="111919" y="55558"/>
                  </a:lnTo>
                  <a:lnTo>
                    <a:pt x="110642" y="43665"/>
                  </a:lnTo>
                  <a:lnTo>
                    <a:pt x="89401" y="12000"/>
                  </a:lnTo>
                  <a:lnTo>
                    <a:pt x="45581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99115" y="625565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650481" y="547775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483271" y="488443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377293" y="454652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476554" y="411805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511214" y="392056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637282" y="37641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655772" y="370492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025050" y="30699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4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617365" y="296508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4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824356" y="38028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500432" y="39146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953972" y="38713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1394860" y="44365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1854546" y="447295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2071222" y="442143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2314332" y="4560990"/>
              <a:ext cx="64769" cy="112395"/>
            </a:xfrm>
            <a:custGeom>
              <a:avLst/>
              <a:gdLst/>
              <a:ahLst/>
              <a:cxnLst/>
              <a:rect l="l" t="t" r="r" b="b"/>
              <a:pathLst>
                <a:path w="64770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64200" y="111008"/>
                  </a:lnTo>
                  <a:lnTo>
                    <a:pt x="64200" y="1595"/>
                  </a:lnTo>
                  <a:lnTo>
                    <a:pt x="62795" y="12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1791012" y="553506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2095098" y="576163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2004037" y="560012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1238527" y="50563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1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0692462" y="525967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626308" y="560972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0019577" y="564252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141762" y="503123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186439" y="51014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615182" y="562363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076273" y="557292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646610" y="53571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124123" y="534014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138160" y="49116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261254" y="465460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794711" y="463980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136326" y="444621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263212" y="40959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201410" y="39410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780991" y="433758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585082" y="40612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409509" y="482737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645517" y="583116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182728" y="600273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795130" y="589122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624265" y="58810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569596" y="615205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013582" y="56222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816424" y="470093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545439" y="449759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342199" y="448565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620441" y="411613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840338" y="396439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662941" y="487910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619515" y="562278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252488" y="623592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055920" y="6689144"/>
              <a:ext cx="112395" cy="80010"/>
            </a:xfrm>
            <a:custGeom>
              <a:avLst/>
              <a:gdLst/>
              <a:ahLst/>
              <a:cxnLst/>
              <a:rect l="l" t="t" r="r" b="b"/>
              <a:pathLst>
                <a:path w="112395" h="80009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5539" y="79955"/>
                  </a:lnTo>
                  <a:lnTo>
                    <a:pt x="106436" y="79955"/>
                  </a:lnTo>
                  <a:lnTo>
                    <a:pt x="110462" y="69917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998771" y="597590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086041" y="626832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712091" y="651704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1060470" y="6713427"/>
              <a:ext cx="111760" cy="55880"/>
            </a:xfrm>
            <a:custGeom>
              <a:avLst/>
              <a:gdLst/>
              <a:ahLst/>
              <a:cxnLst/>
              <a:rect l="l" t="t" r="r" b="b"/>
              <a:pathLst>
                <a:path w="111759" h="55879">
                  <a:moveTo>
                    <a:pt x="45328" y="0"/>
                  </a:moveTo>
                  <a:lnTo>
                    <a:pt x="12285" y="20380"/>
                  </a:lnTo>
                  <a:lnTo>
                    <a:pt x="0" y="55672"/>
                  </a:lnTo>
                  <a:lnTo>
                    <a:pt x="111665" y="55558"/>
                  </a:lnTo>
                  <a:lnTo>
                    <a:pt x="89148" y="12000"/>
                  </a:lnTo>
                  <a:lnTo>
                    <a:pt x="45328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1760083" y="651821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2078696" y="624800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2213003" y="562324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1258853" y="486948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1498610" y="471891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1505327" y="456456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0849912" y="50726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0745281" y="475487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1300025" y="416643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1573281" y="387278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1536691" y="363855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1137050" y="338812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0515183" y="325472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0154280" y="314618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9839430" y="314853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9148491" y="327882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465475" y="333185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124060" y="343615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686047" y="33674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395700" y="323154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286357" y="330543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541580" y="318981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9663728" y="323948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9636214" y="343672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9778503" y="344639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9351882" y="359413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9193476" y="369218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568458" y="39330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812313" y="452518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0664376" y="460081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0711247" y="492962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4" y="0"/>
                  </a:moveTo>
                  <a:lnTo>
                    <a:pt x="12922" y="20381"/>
                  </a:lnTo>
                  <a:lnTo>
                    <a:pt x="0" y="62976"/>
                  </a:lnTo>
                  <a:lnTo>
                    <a:pt x="3464" y="76213"/>
                  </a:lnTo>
                  <a:lnTo>
                    <a:pt x="30883" y="105388"/>
                  </a:lnTo>
                  <a:lnTo>
                    <a:pt x="60071" y="111847"/>
                  </a:lnTo>
                  <a:lnTo>
                    <a:pt x="74080" y="109004"/>
                  </a:lnTo>
                  <a:lnTo>
                    <a:pt x="105251" y="82911"/>
                  </a:lnTo>
                  <a:lnTo>
                    <a:pt x="112303" y="55557"/>
                  </a:lnTo>
                  <a:lnTo>
                    <a:pt x="111027" y="43664"/>
                  </a:lnTo>
                  <a:lnTo>
                    <a:pt x="89785" y="11999"/>
                  </a:lnTo>
                  <a:lnTo>
                    <a:pt x="4596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0860192" y="569310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1502795" y="534235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1696152" y="53367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1907973" y="583988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2364703" y="5287272"/>
              <a:ext cx="13970" cy="73025"/>
            </a:xfrm>
            <a:custGeom>
              <a:avLst/>
              <a:gdLst/>
              <a:ahLst/>
              <a:cxnLst/>
              <a:rect l="l" t="t" r="r" b="b"/>
              <a:pathLst>
                <a:path w="13970" h="73025">
                  <a:moveTo>
                    <a:pt x="13828" y="0"/>
                  </a:moveTo>
                  <a:lnTo>
                    <a:pt x="12923" y="931"/>
                  </a:lnTo>
                  <a:lnTo>
                    <a:pt x="5859" y="12974"/>
                  </a:lnTo>
                  <a:lnTo>
                    <a:pt x="1421" y="27250"/>
                  </a:lnTo>
                  <a:lnTo>
                    <a:pt x="0" y="43525"/>
                  </a:lnTo>
                  <a:lnTo>
                    <a:pt x="3464" y="56763"/>
                  </a:lnTo>
                  <a:lnTo>
                    <a:pt x="9985" y="68524"/>
                  </a:lnTo>
                  <a:lnTo>
                    <a:pt x="13828" y="72623"/>
                  </a:lnTo>
                  <a:lnTo>
                    <a:pt x="13828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1936704" y="463349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2077218" y="42136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2184171" y="397376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4" y="0"/>
                  </a:moveTo>
                  <a:lnTo>
                    <a:pt x="12922" y="20381"/>
                  </a:lnTo>
                  <a:lnTo>
                    <a:pt x="0" y="62976"/>
                  </a:lnTo>
                  <a:lnTo>
                    <a:pt x="3464" y="76213"/>
                  </a:lnTo>
                  <a:lnTo>
                    <a:pt x="30883" y="105388"/>
                  </a:lnTo>
                  <a:lnTo>
                    <a:pt x="60071" y="111847"/>
                  </a:lnTo>
                  <a:lnTo>
                    <a:pt x="74080" y="109004"/>
                  </a:lnTo>
                  <a:lnTo>
                    <a:pt x="105251" y="82911"/>
                  </a:lnTo>
                  <a:lnTo>
                    <a:pt x="112303" y="55557"/>
                  </a:lnTo>
                  <a:lnTo>
                    <a:pt x="111027" y="43664"/>
                  </a:lnTo>
                  <a:lnTo>
                    <a:pt x="89785" y="11999"/>
                  </a:lnTo>
                  <a:lnTo>
                    <a:pt x="4596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2286283" y="3834751"/>
              <a:ext cx="92710" cy="112395"/>
            </a:xfrm>
            <a:custGeom>
              <a:avLst/>
              <a:gdLst/>
              <a:ahLst/>
              <a:cxnLst/>
              <a:rect l="l" t="t" r="r" b="b"/>
              <a:pathLst>
                <a:path w="92709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86591" y="102921"/>
                  </a:lnTo>
                  <a:lnTo>
                    <a:pt x="92248" y="98172"/>
                  </a:lnTo>
                  <a:lnTo>
                    <a:pt x="92248" y="14223"/>
                  </a:lnTo>
                  <a:lnTo>
                    <a:pt x="89786" y="12000"/>
                  </a:lnTo>
                  <a:lnTo>
                    <a:pt x="77459" y="5323"/>
                  </a:lnTo>
                  <a:lnTo>
                    <a:pt x="62795" y="12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2113796" y="522324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0977340" y="551243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0246534" y="547965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775273" y="53988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7518850" y="525586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7240007" y="535597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865073" y="527976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668047" y="50036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309460" y="520295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428904" y="553034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6232473" y="567720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4" y="0"/>
                  </a:moveTo>
                  <a:lnTo>
                    <a:pt x="12922" y="20381"/>
                  </a:lnTo>
                  <a:lnTo>
                    <a:pt x="0" y="62976"/>
                  </a:lnTo>
                  <a:lnTo>
                    <a:pt x="3464" y="76213"/>
                  </a:lnTo>
                  <a:lnTo>
                    <a:pt x="30883" y="105388"/>
                  </a:lnTo>
                  <a:lnTo>
                    <a:pt x="60071" y="111847"/>
                  </a:lnTo>
                  <a:lnTo>
                    <a:pt x="74080" y="109004"/>
                  </a:lnTo>
                  <a:lnTo>
                    <a:pt x="105251" y="82911"/>
                  </a:lnTo>
                  <a:lnTo>
                    <a:pt x="112303" y="55557"/>
                  </a:lnTo>
                  <a:lnTo>
                    <a:pt x="111027" y="43664"/>
                  </a:lnTo>
                  <a:lnTo>
                    <a:pt x="89785" y="11999"/>
                  </a:lnTo>
                  <a:lnTo>
                    <a:pt x="4596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6871449" y="349658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437744" y="37334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883955" y="365244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538046" y="358163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5339504" y="355602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2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051598" y="352255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997462" y="382933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5146290" y="406742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5183811" y="425861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4" y="0"/>
                  </a:moveTo>
                  <a:lnTo>
                    <a:pt x="12922" y="20381"/>
                  </a:lnTo>
                  <a:lnTo>
                    <a:pt x="0" y="62976"/>
                  </a:lnTo>
                  <a:lnTo>
                    <a:pt x="3464" y="76213"/>
                  </a:lnTo>
                  <a:lnTo>
                    <a:pt x="30883" y="105388"/>
                  </a:lnTo>
                  <a:lnTo>
                    <a:pt x="60071" y="111847"/>
                  </a:lnTo>
                  <a:lnTo>
                    <a:pt x="74080" y="109004"/>
                  </a:lnTo>
                  <a:lnTo>
                    <a:pt x="105251" y="82911"/>
                  </a:lnTo>
                  <a:lnTo>
                    <a:pt x="112303" y="55557"/>
                  </a:lnTo>
                  <a:lnTo>
                    <a:pt x="111027" y="43664"/>
                  </a:lnTo>
                  <a:lnTo>
                    <a:pt x="89785" y="11999"/>
                  </a:lnTo>
                  <a:lnTo>
                    <a:pt x="4596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5514418" y="430839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996506" y="465555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818594" y="471286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823996" y="497198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853576" y="512623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1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2353790" y="3047030"/>
              <a:ext cx="24765" cy="92710"/>
            </a:xfrm>
            <a:custGeom>
              <a:avLst/>
              <a:gdLst/>
              <a:ahLst/>
              <a:cxnLst/>
              <a:rect l="l" t="t" r="r" b="b"/>
              <a:pathLst>
                <a:path w="24765" h="92710">
                  <a:moveTo>
                    <a:pt x="24741" y="0"/>
                  </a:moveTo>
                  <a:lnTo>
                    <a:pt x="1421" y="37445"/>
                  </a:lnTo>
                  <a:lnTo>
                    <a:pt x="0" y="53721"/>
                  </a:lnTo>
                  <a:lnTo>
                    <a:pt x="3464" y="66958"/>
                  </a:lnTo>
                  <a:lnTo>
                    <a:pt x="9984" y="78720"/>
                  </a:lnTo>
                  <a:lnTo>
                    <a:pt x="19233" y="88586"/>
                  </a:lnTo>
                  <a:lnTo>
                    <a:pt x="24741" y="92154"/>
                  </a:lnTo>
                  <a:lnTo>
                    <a:pt x="24741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1944638" y="318460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1376894" y="2946401"/>
              <a:ext cx="111125" cy="47625"/>
            </a:xfrm>
            <a:custGeom>
              <a:avLst/>
              <a:gdLst/>
              <a:ahLst/>
              <a:cxnLst/>
              <a:rect l="l" t="t" r="r" b="b"/>
              <a:pathLst>
                <a:path w="111125" h="47625">
                  <a:moveTo>
                    <a:pt x="110703" y="0"/>
                  </a:moveTo>
                  <a:lnTo>
                    <a:pt x="0" y="0"/>
                  </a:lnTo>
                  <a:lnTo>
                    <a:pt x="3028" y="11574"/>
                  </a:lnTo>
                  <a:lnTo>
                    <a:pt x="30446" y="40749"/>
                  </a:lnTo>
                  <a:lnTo>
                    <a:pt x="59634" y="47209"/>
                  </a:lnTo>
                  <a:lnTo>
                    <a:pt x="73643" y="44366"/>
                  </a:lnTo>
                  <a:lnTo>
                    <a:pt x="104815" y="18273"/>
                  </a:lnTo>
                  <a:lnTo>
                    <a:pt x="110703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1103794" y="2946400"/>
              <a:ext cx="69215" cy="12700"/>
            </a:xfrm>
            <a:custGeom>
              <a:avLst/>
              <a:gdLst/>
              <a:ahLst/>
              <a:cxnLst/>
              <a:rect l="l" t="t" r="r" b="b"/>
              <a:pathLst>
                <a:path w="69215" h="12700">
                  <a:moveTo>
                    <a:pt x="68759" y="0"/>
                  </a:moveTo>
                  <a:lnTo>
                    <a:pt x="0" y="0"/>
                  </a:lnTo>
                  <a:lnTo>
                    <a:pt x="9023" y="5846"/>
                  </a:lnTo>
                  <a:lnTo>
                    <a:pt x="22745" y="10655"/>
                  </a:lnTo>
                  <a:lnTo>
                    <a:pt x="38211" y="12305"/>
                  </a:lnTo>
                  <a:lnTo>
                    <a:pt x="52221" y="9462"/>
                  </a:lnTo>
                  <a:lnTo>
                    <a:pt x="64732" y="3380"/>
                  </a:lnTo>
                  <a:lnTo>
                    <a:pt x="68759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0616315" y="2946401"/>
              <a:ext cx="24130" cy="1905"/>
            </a:xfrm>
            <a:custGeom>
              <a:avLst/>
              <a:gdLst/>
              <a:ahLst/>
              <a:cxnLst/>
              <a:rect l="l" t="t" r="r" b="b"/>
              <a:pathLst>
                <a:path w="24129" h="1905">
                  <a:moveTo>
                    <a:pt x="0" y="824"/>
                  </a:moveTo>
                  <a:lnTo>
                    <a:pt x="23583" y="824"/>
                  </a:lnTo>
                </a:path>
              </a:pathLst>
            </a:custGeom>
            <a:ln w="3175">
              <a:solidFill>
                <a:srgbClr val="32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386229" y="2946401"/>
              <a:ext cx="112395" cy="97155"/>
            </a:xfrm>
            <a:custGeom>
              <a:avLst/>
              <a:gdLst/>
              <a:ahLst/>
              <a:cxnLst/>
              <a:rect l="l" t="t" r="r" b="b"/>
              <a:pathLst>
                <a:path w="112395" h="97155">
                  <a:moveTo>
                    <a:pt x="93274" y="0"/>
                  </a:moveTo>
                  <a:lnTo>
                    <a:pt x="18004" y="0"/>
                  </a:lnTo>
                  <a:lnTo>
                    <a:pt x="12923" y="5231"/>
                  </a:lnTo>
                  <a:lnTo>
                    <a:pt x="5859" y="17273"/>
                  </a:lnTo>
                  <a:lnTo>
                    <a:pt x="1422" y="31549"/>
                  </a:lnTo>
                  <a:lnTo>
                    <a:pt x="0" y="47824"/>
                  </a:lnTo>
                  <a:lnTo>
                    <a:pt x="3463" y="61062"/>
                  </a:lnTo>
                  <a:lnTo>
                    <a:pt x="30882" y="90237"/>
                  </a:lnTo>
                  <a:lnTo>
                    <a:pt x="60070" y="96697"/>
                  </a:lnTo>
                  <a:lnTo>
                    <a:pt x="74079" y="93854"/>
                  </a:lnTo>
                  <a:lnTo>
                    <a:pt x="105250" y="67761"/>
                  </a:lnTo>
                  <a:lnTo>
                    <a:pt x="112303" y="40408"/>
                  </a:lnTo>
                  <a:lnTo>
                    <a:pt x="111026" y="28517"/>
                  </a:lnTo>
                  <a:lnTo>
                    <a:pt x="106741" y="16391"/>
                  </a:lnTo>
                  <a:lnTo>
                    <a:pt x="99604" y="5713"/>
                  </a:lnTo>
                  <a:lnTo>
                    <a:pt x="9327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7699873" y="2946401"/>
              <a:ext cx="112395" cy="78105"/>
            </a:xfrm>
            <a:custGeom>
              <a:avLst/>
              <a:gdLst/>
              <a:ahLst/>
              <a:cxnLst/>
              <a:rect l="l" t="t" r="r" b="b"/>
              <a:pathLst>
                <a:path w="112395" h="78105">
                  <a:moveTo>
                    <a:pt x="107686" y="0"/>
                  </a:moveTo>
                  <a:lnTo>
                    <a:pt x="5303" y="0"/>
                  </a:lnTo>
                  <a:lnTo>
                    <a:pt x="1422" y="12485"/>
                  </a:lnTo>
                  <a:lnTo>
                    <a:pt x="0" y="28761"/>
                  </a:lnTo>
                  <a:lnTo>
                    <a:pt x="3464" y="41998"/>
                  </a:lnTo>
                  <a:lnTo>
                    <a:pt x="30882" y="71173"/>
                  </a:lnTo>
                  <a:lnTo>
                    <a:pt x="60070" y="77633"/>
                  </a:lnTo>
                  <a:lnTo>
                    <a:pt x="74079" y="74790"/>
                  </a:lnTo>
                  <a:lnTo>
                    <a:pt x="105250" y="48696"/>
                  </a:lnTo>
                  <a:lnTo>
                    <a:pt x="112302" y="21343"/>
                  </a:lnTo>
                  <a:lnTo>
                    <a:pt x="111026" y="9452"/>
                  </a:lnTo>
                  <a:lnTo>
                    <a:pt x="10768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6186471" y="2946400"/>
              <a:ext cx="112395" cy="55244"/>
            </a:xfrm>
            <a:custGeom>
              <a:avLst/>
              <a:gdLst/>
              <a:ahLst/>
              <a:cxnLst/>
              <a:rect l="l" t="t" r="r" b="b"/>
              <a:pathLst>
                <a:path w="112395" h="55244">
                  <a:moveTo>
                    <a:pt x="112138" y="0"/>
                  </a:moveTo>
                  <a:lnTo>
                    <a:pt x="535" y="0"/>
                  </a:lnTo>
                  <a:lnTo>
                    <a:pt x="0" y="6130"/>
                  </a:lnTo>
                  <a:lnTo>
                    <a:pt x="19234" y="40995"/>
                  </a:lnTo>
                  <a:lnTo>
                    <a:pt x="60071" y="55001"/>
                  </a:lnTo>
                  <a:lnTo>
                    <a:pt x="74080" y="52158"/>
                  </a:lnTo>
                  <a:lnTo>
                    <a:pt x="105251" y="26065"/>
                  </a:lnTo>
                  <a:lnTo>
                    <a:pt x="112138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5592696" y="2946401"/>
              <a:ext cx="112395" cy="71755"/>
            </a:xfrm>
            <a:custGeom>
              <a:avLst/>
              <a:gdLst/>
              <a:ahLst/>
              <a:cxnLst/>
              <a:rect l="l" t="t" r="r" b="b"/>
              <a:pathLst>
                <a:path w="112395" h="71755">
                  <a:moveTo>
                    <a:pt x="109770" y="0"/>
                  </a:moveTo>
                  <a:lnTo>
                    <a:pt x="3469" y="0"/>
                  </a:lnTo>
                  <a:lnTo>
                    <a:pt x="1422" y="6587"/>
                  </a:lnTo>
                  <a:lnTo>
                    <a:pt x="0" y="22862"/>
                  </a:lnTo>
                  <a:lnTo>
                    <a:pt x="3463" y="36100"/>
                  </a:lnTo>
                  <a:lnTo>
                    <a:pt x="30882" y="65275"/>
                  </a:lnTo>
                  <a:lnTo>
                    <a:pt x="60070" y="71735"/>
                  </a:lnTo>
                  <a:lnTo>
                    <a:pt x="74079" y="68892"/>
                  </a:lnTo>
                  <a:lnTo>
                    <a:pt x="105250" y="42799"/>
                  </a:lnTo>
                  <a:lnTo>
                    <a:pt x="112303" y="15447"/>
                  </a:lnTo>
                  <a:lnTo>
                    <a:pt x="111026" y="3555"/>
                  </a:lnTo>
                  <a:lnTo>
                    <a:pt x="109770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5516435" y="32598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5346619" y="339446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5729461" y="300787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4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5381496" y="408910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844693" y="538317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774157" y="6674030"/>
              <a:ext cx="112395" cy="95250"/>
            </a:xfrm>
            <a:custGeom>
              <a:avLst/>
              <a:gdLst/>
              <a:ahLst/>
              <a:cxnLst/>
              <a:rect l="l" t="t" r="r" b="b"/>
              <a:pathLst>
                <a:path w="112394" h="95250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9984" y="87973"/>
                  </a:lnTo>
                  <a:lnTo>
                    <a:pt x="16636" y="95069"/>
                  </a:lnTo>
                  <a:lnTo>
                    <a:pt x="95945" y="95069"/>
                  </a:lnTo>
                  <a:lnTo>
                    <a:pt x="97138" y="94068"/>
                  </a:lnTo>
                  <a:lnTo>
                    <a:pt x="105250" y="82910"/>
                  </a:lnTo>
                  <a:lnTo>
                    <a:pt x="110461" y="69918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6454202" y="613500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6695287" y="615003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2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7209580" y="641355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6720667" y="656756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6771840" y="64199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7019078" y="644299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7113783" y="605647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7121432" y="61939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7370960" y="616672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7467459" y="604151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7781478" y="626675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8702533" y="633543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9123646" y="6675896"/>
              <a:ext cx="112395" cy="93345"/>
            </a:xfrm>
            <a:custGeom>
              <a:avLst/>
              <a:gdLst/>
              <a:ahLst/>
              <a:cxnLst/>
              <a:rect l="l" t="t" r="r" b="b"/>
              <a:pathLst>
                <a:path w="112395" h="9334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9984" y="87974"/>
                  </a:lnTo>
                  <a:lnTo>
                    <a:pt x="14888" y="93204"/>
                  </a:lnTo>
                  <a:lnTo>
                    <a:pt x="97766" y="93204"/>
                  </a:lnTo>
                  <a:lnTo>
                    <a:pt x="105251" y="82910"/>
                  </a:lnTo>
                  <a:lnTo>
                    <a:pt x="110463" y="69918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0572956" y="643851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1236566" y="656231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1611663" y="6706169"/>
              <a:ext cx="112395" cy="63500"/>
            </a:xfrm>
            <a:custGeom>
              <a:avLst/>
              <a:gdLst/>
              <a:ahLst/>
              <a:cxnLst/>
              <a:rect l="l" t="t" r="r" b="b"/>
              <a:pathLst>
                <a:path w="112395" h="63500">
                  <a:moveTo>
                    <a:pt x="45962" y="0"/>
                  </a:moveTo>
                  <a:lnTo>
                    <a:pt x="12919" y="20380"/>
                  </a:lnTo>
                  <a:lnTo>
                    <a:pt x="0" y="62930"/>
                  </a:lnTo>
                  <a:lnTo>
                    <a:pt x="111355" y="62930"/>
                  </a:lnTo>
                  <a:lnTo>
                    <a:pt x="112300" y="55558"/>
                  </a:lnTo>
                  <a:lnTo>
                    <a:pt x="111023" y="43665"/>
                  </a:lnTo>
                  <a:lnTo>
                    <a:pt x="89782" y="12000"/>
                  </a:lnTo>
                  <a:lnTo>
                    <a:pt x="45962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2373271" y="6525516"/>
              <a:ext cx="5715" cy="45720"/>
            </a:xfrm>
            <a:custGeom>
              <a:avLst/>
              <a:gdLst/>
              <a:ahLst/>
              <a:cxnLst/>
              <a:rect l="l" t="t" r="r" b="b"/>
              <a:pathLst>
                <a:path w="5715" h="45720">
                  <a:moveTo>
                    <a:pt x="5260" y="0"/>
                  </a:moveTo>
                  <a:lnTo>
                    <a:pt x="1422" y="12348"/>
                  </a:lnTo>
                  <a:lnTo>
                    <a:pt x="0" y="28623"/>
                  </a:lnTo>
                  <a:lnTo>
                    <a:pt x="3464" y="41861"/>
                  </a:lnTo>
                  <a:lnTo>
                    <a:pt x="5260" y="45102"/>
                  </a:lnTo>
                  <a:lnTo>
                    <a:pt x="5260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2195086" y="633409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11984568" y="638631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1694252" y="616473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1861673" y="618872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758531" y="2952750"/>
              <a:ext cx="7620000" cy="3822700"/>
            </a:xfrm>
            <a:custGeom>
              <a:avLst/>
              <a:gdLst/>
              <a:ahLst/>
              <a:cxnLst/>
              <a:rect l="l" t="t" r="r" b="b"/>
              <a:pathLst>
                <a:path w="7620000" h="3822700">
                  <a:moveTo>
                    <a:pt x="0" y="0"/>
                  </a:moveTo>
                  <a:lnTo>
                    <a:pt x="0" y="3822700"/>
                  </a:lnTo>
                  <a:lnTo>
                    <a:pt x="7620000" y="3822700"/>
                  </a:lnTo>
                  <a:lnTo>
                    <a:pt x="7620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10448337" y="4813613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61279" y="0"/>
                  </a:moveTo>
                  <a:lnTo>
                    <a:pt x="16393" y="20375"/>
                  </a:lnTo>
                  <a:lnTo>
                    <a:pt x="0" y="64720"/>
                  </a:lnTo>
                  <a:lnTo>
                    <a:pt x="1520" y="76662"/>
                  </a:lnTo>
                  <a:lnTo>
                    <a:pt x="29763" y="117125"/>
                  </a:lnTo>
                  <a:lnTo>
                    <a:pt x="64308" y="126584"/>
                  </a:lnTo>
                  <a:lnTo>
                    <a:pt x="76281" y="125206"/>
                  </a:lnTo>
                  <a:lnTo>
                    <a:pt x="116796" y="97411"/>
                  </a:lnTo>
                  <a:lnTo>
                    <a:pt x="126791" y="62716"/>
                  </a:lnTo>
                  <a:lnTo>
                    <a:pt x="125562" y="50711"/>
                  </a:lnTo>
                  <a:lnTo>
                    <a:pt x="105487" y="15730"/>
                  </a:lnTo>
                  <a:lnTo>
                    <a:pt x="61279" y="0"/>
                  </a:lnTo>
                  <a:close/>
                </a:path>
              </a:pathLst>
            </a:custGeom>
            <a:solidFill>
              <a:srgbClr val="669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755937" y="4140513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61279" y="0"/>
                  </a:moveTo>
                  <a:lnTo>
                    <a:pt x="16393" y="20375"/>
                  </a:lnTo>
                  <a:lnTo>
                    <a:pt x="0" y="64720"/>
                  </a:lnTo>
                  <a:lnTo>
                    <a:pt x="1520" y="76662"/>
                  </a:lnTo>
                  <a:lnTo>
                    <a:pt x="29763" y="117125"/>
                  </a:lnTo>
                  <a:lnTo>
                    <a:pt x="64308" y="126584"/>
                  </a:lnTo>
                  <a:lnTo>
                    <a:pt x="76281" y="125206"/>
                  </a:lnTo>
                  <a:lnTo>
                    <a:pt x="116796" y="97411"/>
                  </a:lnTo>
                  <a:lnTo>
                    <a:pt x="126791" y="62716"/>
                  </a:lnTo>
                  <a:lnTo>
                    <a:pt x="125562" y="50711"/>
                  </a:lnTo>
                  <a:lnTo>
                    <a:pt x="105487" y="15730"/>
                  </a:lnTo>
                  <a:lnTo>
                    <a:pt x="61279" y="0"/>
                  </a:lnTo>
                  <a:close/>
                </a:path>
              </a:pathLst>
            </a:custGeom>
            <a:solidFill>
              <a:srgbClr val="669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5653961" y="5219318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753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5"/>
          <p:cNvGrpSpPr>
            <a:grpSpLocks noChangeAspect="1"/>
          </p:cNvGrpSpPr>
          <p:nvPr/>
        </p:nvGrpSpPr>
        <p:grpSpPr>
          <a:xfrm>
            <a:off x="3210618" y="2946400"/>
            <a:ext cx="10919026" cy="5486400"/>
            <a:chOff x="4758531" y="2946400"/>
            <a:chExt cx="7620570" cy="3829050"/>
          </a:xfrm>
        </p:grpSpPr>
        <p:sp>
          <p:nvSpPr>
            <p:cNvPr id="2" name="object 2"/>
            <p:cNvSpPr/>
            <p:nvPr/>
          </p:nvSpPr>
          <p:spPr>
            <a:xfrm>
              <a:off x="9603298" y="523885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9732166" y="50562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658948" y="492586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20320" y="446589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11131" y="463517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23027" y="533992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86511" y="560703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49336" y="475838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68943" y="460421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21129" y="49130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06118" y="449189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148234" y="465744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73252" y="543333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010650" y="600880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68757" y="618269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73623" y="57549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30911" y="518987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60796" y="49897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87831" y="51530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02576" y="550980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08089" y="482496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47771" y="426983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28899" y="403931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16397" y="388024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103660" y="420359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83855" y="378739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44731" y="402839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11256" y="443203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573859" y="442289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12956" y="454595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54288" y="473773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23446" y="554806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76980" y="579957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36403" y="623157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9630" y="602464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286486" y="554029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390968" y="494330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775598" y="47891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057148" y="534971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913269" y="591525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351613" y="593807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366350" y="531545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669626" y="572743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348033" y="630580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283593" y="652167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89067" y="622740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567152" y="559767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243349" y="52775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876580" y="538350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778628" y="516460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2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984589" y="468102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479959" y="494450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769902" y="46282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394312" y="421681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184049" y="423243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176240" y="40410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196701" y="383609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006649" y="394391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958663" y="415385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379536" y="366542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709025" y="384305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755214" y="425575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980418" y="477291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934554" y="528249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102445" y="538670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948224" y="582264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779884" y="624206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556654" y="664245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772767" y="656270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437915" y="653488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58902" y="665135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225078" y="59780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99488" y="621259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41790" y="6738818"/>
              <a:ext cx="99060" cy="30480"/>
            </a:xfrm>
            <a:custGeom>
              <a:avLst/>
              <a:gdLst/>
              <a:ahLst/>
              <a:cxnLst/>
              <a:rect l="l" t="t" r="r" b="b"/>
              <a:pathLst>
                <a:path w="99060" h="30479">
                  <a:moveTo>
                    <a:pt x="38849" y="0"/>
                  </a:moveTo>
                  <a:lnTo>
                    <a:pt x="26249" y="3935"/>
                  </a:lnTo>
                  <a:lnTo>
                    <a:pt x="15105" y="10806"/>
                  </a:lnTo>
                  <a:lnTo>
                    <a:pt x="5806" y="20381"/>
                  </a:lnTo>
                  <a:lnTo>
                    <a:pt x="0" y="30281"/>
                  </a:lnTo>
                  <a:lnTo>
                    <a:pt x="98784" y="30281"/>
                  </a:lnTo>
                  <a:lnTo>
                    <a:pt x="55678" y="1200"/>
                  </a:lnTo>
                  <a:lnTo>
                    <a:pt x="38849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668000" y="6710533"/>
              <a:ext cx="112395" cy="59055"/>
            </a:xfrm>
            <a:custGeom>
              <a:avLst/>
              <a:gdLst/>
              <a:ahLst/>
              <a:cxnLst/>
              <a:rect l="l" t="t" r="r" b="b"/>
              <a:pathLst>
                <a:path w="112395" h="59054">
                  <a:moveTo>
                    <a:pt x="45581" y="0"/>
                  </a:moveTo>
                  <a:lnTo>
                    <a:pt x="12538" y="20380"/>
                  </a:lnTo>
                  <a:lnTo>
                    <a:pt x="0" y="58567"/>
                  </a:lnTo>
                  <a:lnTo>
                    <a:pt x="111533" y="58567"/>
                  </a:lnTo>
                  <a:lnTo>
                    <a:pt x="111919" y="55558"/>
                  </a:lnTo>
                  <a:lnTo>
                    <a:pt x="110642" y="43665"/>
                  </a:lnTo>
                  <a:lnTo>
                    <a:pt x="89401" y="12000"/>
                  </a:lnTo>
                  <a:lnTo>
                    <a:pt x="45581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99115" y="625565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650481" y="547775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483271" y="488443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377293" y="454652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476554" y="411805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511214" y="392056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637282" y="37641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655772" y="370492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025050" y="30699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4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617365" y="296508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4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824356" y="38028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500432" y="39146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953972" y="38713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1394860" y="44365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1854546" y="447295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2071222" y="442143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2314332" y="4560990"/>
              <a:ext cx="64769" cy="112395"/>
            </a:xfrm>
            <a:custGeom>
              <a:avLst/>
              <a:gdLst/>
              <a:ahLst/>
              <a:cxnLst/>
              <a:rect l="l" t="t" r="r" b="b"/>
              <a:pathLst>
                <a:path w="64770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64200" y="111008"/>
                  </a:lnTo>
                  <a:lnTo>
                    <a:pt x="64200" y="1595"/>
                  </a:lnTo>
                  <a:lnTo>
                    <a:pt x="62795" y="12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1791012" y="553506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2095098" y="576163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2004037" y="560012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1238527" y="50563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1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0692462" y="525967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626308" y="560972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0019577" y="564252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141762" y="503123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186439" y="51014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615182" y="562363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076273" y="557292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646610" y="53571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124123" y="534014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138160" y="49116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261254" y="465460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794711" y="463980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136326" y="444621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263212" y="40959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201410" y="39410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780991" y="433758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585082" y="40612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409509" y="482737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645517" y="583116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182728" y="600273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795130" y="589122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624265" y="58810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569596" y="615205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013582" y="56222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816424" y="470093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545439" y="449759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342199" y="448565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620441" y="411613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840338" y="396439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662941" y="487910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619515" y="562278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252488" y="623592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055920" y="6689144"/>
              <a:ext cx="112395" cy="80010"/>
            </a:xfrm>
            <a:custGeom>
              <a:avLst/>
              <a:gdLst/>
              <a:ahLst/>
              <a:cxnLst/>
              <a:rect l="l" t="t" r="r" b="b"/>
              <a:pathLst>
                <a:path w="112395" h="80009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5539" y="79955"/>
                  </a:lnTo>
                  <a:lnTo>
                    <a:pt x="106436" y="79955"/>
                  </a:lnTo>
                  <a:lnTo>
                    <a:pt x="110462" y="69917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998771" y="597590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086041" y="626832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712091" y="651704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1060470" y="6713427"/>
              <a:ext cx="111760" cy="55880"/>
            </a:xfrm>
            <a:custGeom>
              <a:avLst/>
              <a:gdLst/>
              <a:ahLst/>
              <a:cxnLst/>
              <a:rect l="l" t="t" r="r" b="b"/>
              <a:pathLst>
                <a:path w="111759" h="55879">
                  <a:moveTo>
                    <a:pt x="45328" y="0"/>
                  </a:moveTo>
                  <a:lnTo>
                    <a:pt x="12285" y="20380"/>
                  </a:lnTo>
                  <a:lnTo>
                    <a:pt x="0" y="55672"/>
                  </a:lnTo>
                  <a:lnTo>
                    <a:pt x="111665" y="55558"/>
                  </a:lnTo>
                  <a:lnTo>
                    <a:pt x="89148" y="12000"/>
                  </a:lnTo>
                  <a:lnTo>
                    <a:pt x="45328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1760083" y="651821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2078696" y="624800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2213003" y="562324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1258853" y="486948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1498610" y="471891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1505327" y="456456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0849912" y="50726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0745281" y="475487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1300025" y="416643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1573281" y="387278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1536691" y="363855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1137050" y="338812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0515183" y="325472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0154280" y="314618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9839430" y="314853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9148491" y="327882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465475" y="333185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124060" y="343615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686047" y="33674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395700" y="323154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286357" y="330543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541580" y="318981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9663728" y="323948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9636214" y="343672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9778503" y="344639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9351882" y="359413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9193476" y="369218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568458" y="39330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812313" y="452518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0664376" y="460081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0711247" y="492962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4" y="0"/>
                  </a:moveTo>
                  <a:lnTo>
                    <a:pt x="12922" y="20381"/>
                  </a:lnTo>
                  <a:lnTo>
                    <a:pt x="0" y="62976"/>
                  </a:lnTo>
                  <a:lnTo>
                    <a:pt x="3464" y="76213"/>
                  </a:lnTo>
                  <a:lnTo>
                    <a:pt x="30883" y="105388"/>
                  </a:lnTo>
                  <a:lnTo>
                    <a:pt x="60071" y="111847"/>
                  </a:lnTo>
                  <a:lnTo>
                    <a:pt x="74080" y="109004"/>
                  </a:lnTo>
                  <a:lnTo>
                    <a:pt x="105251" y="82911"/>
                  </a:lnTo>
                  <a:lnTo>
                    <a:pt x="112303" y="55557"/>
                  </a:lnTo>
                  <a:lnTo>
                    <a:pt x="111027" y="43664"/>
                  </a:lnTo>
                  <a:lnTo>
                    <a:pt x="89785" y="11999"/>
                  </a:lnTo>
                  <a:lnTo>
                    <a:pt x="4596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0860192" y="569310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1502795" y="534235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1696152" y="53367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1907973" y="583988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2364703" y="5287272"/>
              <a:ext cx="13970" cy="73025"/>
            </a:xfrm>
            <a:custGeom>
              <a:avLst/>
              <a:gdLst/>
              <a:ahLst/>
              <a:cxnLst/>
              <a:rect l="l" t="t" r="r" b="b"/>
              <a:pathLst>
                <a:path w="13970" h="73025">
                  <a:moveTo>
                    <a:pt x="13828" y="0"/>
                  </a:moveTo>
                  <a:lnTo>
                    <a:pt x="12923" y="931"/>
                  </a:lnTo>
                  <a:lnTo>
                    <a:pt x="5859" y="12974"/>
                  </a:lnTo>
                  <a:lnTo>
                    <a:pt x="1421" y="27250"/>
                  </a:lnTo>
                  <a:lnTo>
                    <a:pt x="0" y="43525"/>
                  </a:lnTo>
                  <a:lnTo>
                    <a:pt x="3464" y="56763"/>
                  </a:lnTo>
                  <a:lnTo>
                    <a:pt x="9985" y="68524"/>
                  </a:lnTo>
                  <a:lnTo>
                    <a:pt x="13828" y="72623"/>
                  </a:lnTo>
                  <a:lnTo>
                    <a:pt x="13828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1936704" y="463349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2077218" y="42136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2184171" y="397376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4" y="0"/>
                  </a:moveTo>
                  <a:lnTo>
                    <a:pt x="12922" y="20381"/>
                  </a:lnTo>
                  <a:lnTo>
                    <a:pt x="0" y="62976"/>
                  </a:lnTo>
                  <a:lnTo>
                    <a:pt x="3464" y="76213"/>
                  </a:lnTo>
                  <a:lnTo>
                    <a:pt x="30883" y="105388"/>
                  </a:lnTo>
                  <a:lnTo>
                    <a:pt x="60071" y="111847"/>
                  </a:lnTo>
                  <a:lnTo>
                    <a:pt x="74080" y="109004"/>
                  </a:lnTo>
                  <a:lnTo>
                    <a:pt x="105251" y="82911"/>
                  </a:lnTo>
                  <a:lnTo>
                    <a:pt x="112303" y="55557"/>
                  </a:lnTo>
                  <a:lnTo>
                    <a:pt x="111027" y="43664"/>
                  </a:lnTo>
                  <a:lnTo>
                    <a:pt x="89785" y="11999"/>
                  </a:lnTo>
                  <a:lnTo>
                    <a:pt x="4596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2286283" y="3834751"/>
              <a:ext cx="92710" cy="112395"/>
            </a:xfrm>
            <a:custGeom>
              <a:avLst/>
              <a:gdLst/>
              <a:ahLst/>
              <a:cxnLst/>
              <a:rect l="l" t="t" r="r" b="b"/>
              <a:pathLst>
                <a:path w="92709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86591" y="102921"/>
                  </a:lnTo>
                  <a:lnTo>
                    <a:pt x="92248" y="98172"/>
                  </a:lnTo>
                  <a:lnTo>
                    <a:pt x="92248" y="14223"/>
                  </a:lnTo>
                  <a:lnTo>
                    <a:pt x="89786" y="12000"/>
                  </a:lnTo>
                  <a:lnTo>
                    <a:pt x="77459" y="5323"/>
                  </a:lnTo>
                  <a:lnTo>
                    <a:pt x="62795" y="12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2113796" y="522324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0977340" y="551243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0246534" y="547965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775273" y="53988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7518850" y="525586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7240007" y="535597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865073" y="527976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668047" y="50036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309460" y="520295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428904" y="553034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6232473" y="567720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4" y="0"/>
                  </a:moveTo>
                  <a:lnTo>
                    <a:pt x="12922" y="20381"/>
                  </a:lnTo>
                  <a:lnTo>
                    <a:pt x="0" y="62976"/>
                  </a:lnTo>
                  <a:lnTo>
                    <a:pt x="3464" y="76213"/>
                  </a:lnTo>
                  <a:lnTo>
                    <a:pt x="30883" y="105388"/>
                  </a:lnTo>
                  <a:lnTo>
                    <a:pt x="60071" y="111847"/>
                  </a:lnTo>
                  <a:lnTo>
                    <a:pt x="74080" y="109004"/>
                  </a:lnTo>
                  <a:lnTo>
                    <a:pt x="105251" y="82911"/>
                  </a:lnTo>
                  <a:lnTo>
                    <a:pt x="112303" y="55557"/>
                  </a:lnTo>
                  <a:lnTo>
                    <a:pt x="111027" y="43664"/>
                  </a:lnTo>
                  <a:lnTo>
                    <a:pt x="89785" y="11999"/>
                  </a:lnTo>
                  <a:lnTo>
                    <a:pt x="4596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6871449" y="349658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437744" y="37334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883955" y="365244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538046" y="358163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5339504" y="355602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2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051598" y="352255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997462" y="382933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5146290" y="406742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5183811" y="425861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4" y="0"/>
                  </a:moveTo>
                  <a:lnTo>
                    <a:pt x="12922" y="20381"/>
                  </a:lnTo>
                  <a:lnTo>
                    <a:pt x="0" y="62976"/>
                  </a:lnTo>
                  <a:lnTo>
                    <a:pt x="3464" y="76213"/>
                  </a:lnTo>
                  <a:lnTo>
                    <a:pt x="30883" y="105388"/>
                  </a:lnTo>
                  <a:lnTo>
                    <a:pt x="60071" y="111847"/>
                  </a:lnTo>
                  <a:lnTo>
                    <a:pt x="74080" y="109004"/>
                  </a:lnTo>
                  <a:lnTo>
                    <a:pt x="105251" y="82911"/>
                  </a:lnTo>
                  <a:lnTo>
                    <a:pt x="112303" y="55557"/>
                  </a:lnTo>
                  <a:lnTo>
                    <a:pt x="111027" y="43664"/>
                  </a:lnTo>
                  <a:lnTo>
                    <a:pt x="89785" y="11999"/>
                  </a:lnTo>
                  <a:lnTo>
                    <a:pt x="4596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5514418" y="430839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996506" y="465555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818594" y="471286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823996" y="497198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853576" y="512623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1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2353790" y="3047030"/>
              <a:ext cx="24765" cy="92710"/>
            </a:xfrm>
            <a:custGeom>
              <a:avLst/>
              <a:gdLst/>
              <a:ahLst/>
              <a:cxnLst/>
              <a:rect l="l" t="t" r="r" b="b"/>
              <a:pathLst>
                <a:path w="24765" h="92710">
                  <a:moveTo>
                    <a:pt x="24741" y="0"/>
                  </a:moveTo>
                  <a:lnTo>
                    <a:pt x="1421" y="37445"/>
                  </a:lnTo>
                  <a:lnTo>
                    <a:pt x="0" y="53721"/>
                  </a:lnTo>
                  <a:lnTo>
                    <a:pt x="3464" y="66958"/>
                  </a:lnTo>
                  <a:lnTo>
                    <a:pt x="9984" y="78720"/>
                  </a:lnTo>
                  <a:lnTo>
                    <a:pt x="19233" y="88586"/>
                  </a:lnTo>
                  <a:lnTo>
                    <a:pt x="24741" y="92154"/>
                  </a:lnTo>
                  <a:lnTo>
                    <a:pt x="24741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1944638" y="318460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1376894" y="2946401"/>
              <a:ext cx="111125" cy="47625"/>
            </a:xfrm>
            <a:custGeom>
              <a:avLst/>
              <a:gdLst/>
              <a:ahLst/>
              <a:cxnLst/>
              <a:rect l="l" t="t" r="r" b="b"/>
              <a:pathLst>
                <a:path w="111125" h="47625">
                  <a:moveTo>
                    <a:pt x="110703" y="0"/>
                  </a:moveTo>
                  <a:lnTo>
                    <a:pt x="0" y="0"/>
                  </a:lnTo>
                  <a:lnTo>
                    <a:pt x="3028" y="11574"/>
                  </a:lnTo>
                  <a:lnTo>
                    <a:pt x="30446" y="40749"/>
                  </a:lnTo>
                  <a:lnTo>
                    <a:pt x="59634" y="47209"/>
                  </a:lnTo>
                  <a:lnTo>
                    <a:pt x="73643" y="44366"/>
                  </a:lnTo>
                  <a:lnTo>
                    <a:pt x="104815" y="18273"/>
                  </a:lnTo>
                  <a:lnTo>
                    <a:pt x="110703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1103794" y="2946400"/>
              <a:ext cx="69215" cy="12700"/>
            </a:xfrm>
            <a:custGeom>
              <a:avLst/>
              <a:gdLst/>
              <a:ahLst/>
              <a:cxnLst/>
              <a:rect l="l" t="t" r="r" b="b"/>
              <a:pathLst>
                <a:path w="69215" h="12700">
                  <a:moveTo>
                    <a:pt x="68759" y="0"/>
                  </a:moveTo>
                  <a:lnTo>
                    <a:pt x="0" y="0"/>
                  </a:lnTo>
                  <a:lnTo>
                    <a:pt x="9023" y="5846"/>
                  </a:lnTo>
                  <a:lnTo>
                    <a:pt x="22745" y="10655"/>
                  </a:lnTo>
                  <a:lnTo>
                    <a:pt x="38211" y="12305"/>
                  </a:lnTo>
                  <a:lnTo>
                    <a:pt x="52221" y="9462"/>
                  </a:lnTo>
                  <a:lnTo>
                    <a:pt x="64732" y="3380"/>
                  </a:lnTo>
                  <a:lnTo>
                    <a:pt x="68759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0616315" y="2946401"/>
              <a:ext cx="24130" cy="1905"/>
            </a:xfrm>
            <a:custGeom>
              <a:avLst/>
              <a:gdLst/>
              <a:ahLst/>
              <a:cxnLst/>
              <a:rect l="l" t="t" r="r" b="b"/>
              <a:pathLst>
                <a:path w="24129" h="1905">
                  <a:moveTo>
                    <a:pt x="0" y="824"/>
                  </a:moveTo>
                  <a:lnTo>
                    <a:pt x="23583" y="824"/>
                  </a:lnTo>
                </a:path>
              </a:pathLst>
            </a:custGeom>
            <a:ln w="3175">
              <a:solidFill>
                <a:srgbClr val="32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386229" y="2946401"/>
              <a:ext cx="112395" cy="97155"/>
            </a:xfrm>
            <a:custGeom>
              <a:avLst/>
              <a:gdLst/>
              <a:ahLst/>
              <a:cxnLst/>
              <a:rect l="l" t="t" r="r" b="b"/>
              <a:pathLst>
                <a:path w="112395" h="97155">
                  <a:moveTo>
                    <a:pt x="93274" y="0"/>
                  </a:moveTo>
                  <a:lnTo>
                    <a:pt x="18004" y="0"/>
                  </a:lnTo>
                  <a:lnTo>
                    <a:pt x="12923" y="5231"/>
                  </a:lnTo>
                  <a:lnTo>
                    <a:pt x="5859" y="17273"/>
                  </a:lnTo>
                  <a:lnTo>
                    <a:pt x="1422" y="31549"/>
                  </a:lnTo>
                  <a:lnTo>
                    <a:pt x="0" y="47824"/>
                  </a:lnTo>
                  <a:lnTo>
                    <a:pt x="3463" y="61062"/>
                  </a:lnTo>
                  <a:lnTo>
                    <a:pt x="30882" y="90237"/>
                  </a:lnTo>
                  <a:lnTo>
                    <a:pt x="60070" y="96697"/>
                  </a:lnTo>
                  <a:lnTo>
                    <a:pt x="74079" y="93854"/>
                  </a:lnTo>
                  <a:lnTo>
                    <a:pt x="105250" y="67761"/>
                  </a:lnTo>
                  <a:lnTo>
                    <a:pt x="112303" y="40408"/>
                  </a:lnTo>
                  <a:lnTo>
                    <a:pt x="111026" y="28517"/>
                  </a:lnTo>
                  <a:lnTo>
                    <a:pt x="106741" y="16391"/>
                  </a:lnTo>
                  <a:lnTo>
                    <a:pt x="99604" y="5713"/>
                  </a:lnTo>
                  <a:lnTo>
                    <a:pt x="9327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7699873" y="2946401"/>
              <a:ext cx="112395" cy="78105"/>
            </a:xfrm>
            <a:custGeom>
              <a:avLst/>
              <a:gdLst/>
              <a:ahLst/>
              <a:cxnLst/>
              <a:rect l="l" t="t" r="r" b="b"/>
              <a:pathLst>
                <a:path w="112395" h="78105">
                  <a:moveTo>
                    <a:pt x="107686" y="0"/>
                  </a:moveTo>
                  <a:lnTo>
                    <a:pt x="5303" y="0"/>
                  </a:lnTo>
                  <a:lnTo>
                    <a:pt x="1422" y="12485"/>
                  </a:lnTo>
                  <a:lnTo>
                    <a:pt x="0" y="28761"/>
                  </a:lnTo>
                  <a:lnTo>
                    <a:pt x="3464" y="41998"/>
                  </a:lnTo>
                  <a:lnTo>
                    <a:pt x="30882" y="71173"/>
                  </a:lnTo>
                  <a:lnTo>
                    <a:pt x="60070" y="77633"/>
                  </a:lnTo>
                  <a:lnTo>
                    <a:pt x="74079" y="74790"/>
                  </a:lnTo>
                  <a:lnTo>
                    <a:pt x="105250" y="48696"/>
                  </a:lnTo>
                  <a:lnTo>
                    <a:pt x="112302" y="21343"/>
                  </a:lnTo>
                  <a:lnTo>
                    <a:pt x="111026" y="9452"/>
                  </a:lnTo>
                  <a:lnTo>
                    <a:pt x="10768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6186471" y="2946400"/>
              <a:ext cx="112395" cy="55244"/>
            </a:xfrm>
            <a:custGeom>
              <a:avLst/>
              <a:gdLst/>
              <a:ahLst/>
              <a:cxnLst/>
              <a:rect l="l" t="t" r="r" b="b"/>
              <a:pathLst>
                <a:path w="112395" h="55244">
                  <a:moveTo>
                    <a:pt x="112138" y="0"/>
                  </a:moveTo>
                  <a:lnTo>
                    <a:pt x="535" y="0"/>
                  </a:lnTo>
                  <a:lnTo>
                    <a:pt x="0" y="6130"/>
                  </a:lnTo>
                  <a:lnTo>
                    <a:pt x="19234" y="40995"/>
                  </a:lnTo>
                  <a:lnTo>
                    <a:pt x="60071" y="55001"/>
                  </a:lnTo>
                  <a:lnTo>
                    <a:pt x="74080" y="52158"/>
                  </a:lnTo>
                  <a:lnTo>
                    <a:pt x="105251" y="26065"/>
                  </a:lnTo>
                  <a:lnTo>
                    <a:pt x="112138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5592696" y="2946401"/>
              <a:ext cx="112395" cy="71755"/>
            </a:xfrm>
            <a:custGeom>
              <a:avLst/>
              <a:gdLst/>
              <a:ahLst/>
              <a:cxnLst/>
              <a:rect l="l" t="t" r="r" b="b"/>
              <a:pathLst>
                <a:path w="112395" h="71755">
                  <a:moveTo>
                    <a:pt x="109770" y="0"/>
                  </a:moveTo>
                  <a:lnTo>
                    <a:pt x="3469" y="0"/>
                  </a:lnTo>
                  <a:lnTo>
                    <a:pt x="1422" y="6587"/>
                  </a:lnTo>
                  <a:lnTo>
                    <a:pt x="0" y="22862"/>
                  </a:lnTo>
                  <a:lnTo>
                    <a:pt x="3463" y="36100"/>
                  </a:lnTo>
                  <a:lnTo>
                    <a:pt x="30882" y="65275"/>
                  </a:lnTo>
                  <a:lnTo>
                    <a:pt x="60070" y="71735"/>
                  </a:lnTo>
                  <a:lnTo>
                    <a:pt x="74079" y="68892"/>
                  </a:lnTo>
                  <a:lnTo>
                    <a:pt x="105250" y="42799"/>
                  </a:lnTo>
                  <a:lnTo>
                    <a:pt x="112303" y="15447"/>
                  </a:lnTo>
                  <a:lnTo>
                    <a:pt x="111026" y="3555"/>
                  </a:lnTo>
                  <a:lnTo>
                    <a:pt x="109770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5516435" y="32598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5346619" y="339446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5729461" y="300787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4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5381496" y="408910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844693" y="538317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774157" y="6674030"/>
              <a:ext cx="112395" cy="95250"/>
            </a:xfrm>
            <a:custGeom>
              <a:avLst/>
              <a:gdLst/>
              <a:ahLst/>
              <a:cxnLst/>
              <a:rect l="l" t="t" r="r" b="b"/>
              <a:pathLst>
                <a:path w="112394" h="95250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9984" y="87973"/>
                  </a:lnTo>
                  <a:lnTo>
                    <a:pt x="16636" y="95069"/>
                  </a:lnTo>
                  <a:lnTo>
                    <a:pt x="95945" y="95069"/>
                  </a:lnTo>
                  <a:lnTo>
                    <a:pt x="97138" y="94068"/>
                  </a:lnTo>
                  <a:lnTo>
                    <a:pt x="105250" y="82910"/>
                  </a:lnTo>
                  <a:lnTo>
                    <a:pt x="110461" y="69918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6454202" y="613500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6695287" y="615003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2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7209580" y="641355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6720667" y="656756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6771840" y="64199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7019078" y="644299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7113783" y="605647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7121432" y="61939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7370960" y="616672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7467459" y="604151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7781478" y="626675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8702533" y="633543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9123646" y="6675896"/>
              <a:ext cx="112395" cy="93345"/>
            </a:xfrm>
            <a:custGeom>
              <a:avLst/>
              <a:gdLst/>
              <a:ahLst/>
              <a:cxnLst/>
              <a:rect l="l" t="t" r="r" b="b"/>
              <a:pathLst>
                <a:path w="112395" h="9334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9984" y="87974"/>
                  </a:lnTo>
                  <a:lnTo>
                    <a:pt x="14888" y="93204"/>
                  </a:lnTo>
                  <a:lnTo>
                    <a:pt x="97766" y="93204"/>
                  </a:lnTo>
                  <a:lnTo>
                    <a:pt x="105251" y="82910"/>
                  </a:lnTo>
                  <a:lnTo>
                    <a:pt x="110463" y="69918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0572956" y="643851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1236566" y="656231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1611663" y="6706169"/>
              <a:ext cx="112395" cy="63500"/>
            </a:xfrm>
            <a:custGeom>
              <a:avLst/>
              <a:gdLst/>
              <a:ahLst/>
              <a:cxnLst/>
              <a:rect l="l" t="t" r="r" b="b"/>
              <a:pathLst>
                <a:path w="112395" h="63500">
                  <a:moveTo>
                    <a:pt x="45962" y="0"/>
                  </a:moveTo>
                  <a:lnTo>
                    <a:pt x="12919" y="20380"/>
                  </a:lnTo>
                  <a:lnTo>
                    <a:pt x="0" y="62930"/>
                  </a:lnTo>
                  <a:lnTo>
                    <a:pt x="111355" y="62930"/>
                  </a:lnTo>
                  <a:lnTo>
                    <a:pt x="112300" y="55558"/>
                  </a:lnTo>
                  <a:lnTo>
                    <a:pt x="111023" y="43665"/>
                  </a:lnTo>
                  <a:lnTo>
                    <a:pt x="89782" y="12000"/>
                  </a:lnTo>
                  <a:lnTo>
                    <a:pt x="45962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2373271" y="6525516"/>
              <a:ext cx="5715" cy="45720"/>
            </a:xfrm>
            <a:custGeom>
              <a:avLst/>
              <a:gdLst/>
              <a:ahLst/>
              <a:cxnLst/>
              <a:rect l="l" t="t" r="r" b="b"/>
              <a:pathLst>
                <a:path w="5715" h="45720">
                  <a:moveTo>
                    <a:pt x="5260" y="0"/>
                  </a:moveTo>
                  <a:lnTo>
                    <a:pt x="1422" y="12348"/>
                  </a:lnTo>
                  <a:lnTo>
                    <a:pt x="0" y="28623"/>
                  </a:lnTo>
                  <a:lnTo>
                    <a:pt x="3464" y="41861"/>
                  </a:lnTo>
                  <a:lnTo>
                    <a:pt x="5260" y="45102"/>
                  </a:lnTo>
                  <a:lnTo>
                    <a:pt x="5260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2195086" y="633409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11984568" y="638631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1694252" y="616473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1861673" y="618872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758531" y="2952750"/>
              <a:ext cx="7620000" cy="3822700"/>
            </a:xfrm>
            <a:custGeom>
              <a:avLst/>
              <a:gdLst/>
              <a:ahLst/>
              <a:cxnLst/>
              <a:rect l="l" t="t" r="r" b="b"/>
              <a:pathLst>
                <a:path w="7620000" h="3822700">
                  <a:moveTo>
                    <a:pt x="0" y="0"/>
                  </a:moveTo>
                  <a:lnTo>
                    <a:pt x="0" y="3822700"/>
                  </a:lnTo>
                  <a:lnTo>
                    <a:pt x="7620000" y="3822700"/>
                  </a:lnTo>
                  <a:lnTo>
                    <a:pt x="7620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8767116" y="578669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61279" y="0"/>
                  </a:moveTo>
                  <a:lnTo>
                    <a:pt x="16393" y="20375"/>
                  </a:lnTo>
                  <a:lnTo>
                    <a:pt x="0" y="64720"/>
                  </a:lnTo>
                  <a:lnTo>
                    <a:pt x="1520" y="76662"/>
                  </a:lnTo>
                  <a:lnTo>
                    <a:pt x="29763" y="117125"/>
                  </a:lnTo>
                  <a:lnTo>
                    <a:pt x="64308" y="126584"/>
                  </a:lnTo>
                  <a:lnTo>
                    <a:pt x="76281" y="125206"/>
                  </a:lnTo>
                  <a:lnTo>
                    <a:pt x="116796" y="97411"/>
                  </a:lnTo>
                  <a:lnTo>
                    <a:pt x="126791" y="62716"/>
                  </a:lnTo>
                  <a:lnTo>
                    <a:pt x="125562" y="50711"/>
                  </a:lnTo>
                  <a:lnTo>
                    <a:pt x="105487" y="15730"/>
                  </a:lnTo>
                  <a:lnTo>
                    <a:pt x="61279" y="0"/>
                  </a:lnTo>
                  <a:close/>
                </a:path>
              </a:pathLst>
            </a:custGeom>
            <a:solidFill>
              <a:srgbClr val="F75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10943637" y="3861113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61279" y="0"/>
                  </a:moveTo>
                  <a:lnTo>
                    <a:pt x="16393" y="20375"/>
                  </a:lnTo>
                  <a:lnTo>
                    <a:pt x="0" y="64720"/>
                  </a:lnTo>
                  <a:lnTo>
                    <a:pt x="1520" y="76662"/>
                  </a:lnTo>
                  <a:lnTo>
                    <a:pt x="29763" y="117125"/>
                  </a:lnTo>
                  <a:lnTo>
                    <a:pt x="64308" y="126584"/>
                  </a:lnTo>
                  <a:lnTo>
                    <a:pt x="76281" y="125206"/>
                  </a:lnTo>
                  <a:lnTo>
                    <a:pt x="116796" y="97411"/>
                  </a:lnTo>
                  <a:lnTo>
                    <a:pt x="126791" y="62716"/>
                  </a:lnTo>
                  <a:lnTo>
                    <a:pt x="125562" y="50711"/>
                  </a:lnTo>
                  <a:lnTo>
                    <a:pt x="105487" y="15730"/>
                  </a:lnTo>
                  <a:lnTo>
                    <a:pt x="61279" y="0"/>
                  </a:lnTo>
                  <a:close/>
                </a:path>
              </a:pathLst>
            </a:custGeom>
            <a:solidFill>
              <a:srgbClr val="F75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5876338" y="3648271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61279" y="0"/>
                  </a:moveTo>
                  <a:lnTo>
                    <a:pt x="16393" y="20375"/>
                  </a:lnTo>
                  <a:lnTo>
                    <a:pt x="0" y="64720"/>
                  </a:lnTo>
                  <a:lnTo>
                    <a:pt x="1520" y="76662"/>
                  </a:lnTo>
                  <a:lnTo>
                    <a:pt x="29763" y="117125"/>
                  </a:lnTo>
                  <a:lnTo>
                    <a:pt x="64308" y="126584"/>
                  </a:lnTo>
                  <a:lnTo>
                    <a:pt x="76281" y="125206"/>
                  </a:lnTo>
                  <a:lnTo>
                    <a:pt x="116796" y="97411"/>
                  </a:lnTo>
                  <a:lnTo>
                    <a:pt x="126791" y="62716"/>
                  </a:lnTo>
                  <a:lnTo>
                    <a:pt x="125562" y="50711"/>
                  </a:lnTo>
                  <a:lnTo>
                    <a:pt x="105487" y="15730"/>
                  </a:lnTo>
                  <a:lnTo>
                    <a:pt x="61279" y="0"/>
                  </a:lnTo>
                  <a:close/>
                </a:path>
              </a:pathLst>
            </a:custGeom>
            <a:solidFill>
              <a:srgbClr val="F75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10448337" y="4813613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61279" y="0"/>
                  </a:moveTo>
                  <a:lnTo>
                    <a:pt x="16393" y="20375"/>
                  </a:lnTo>
                  <a:lnTo>
                    <a:pt x="0" y="64720"/>
                  </a:lnTo>
                  <a:lnTo>
                    <a:pt x="1520" y="76662"/>
                  </a:lnTo>
                  <a:lnTo>
                    <a:pt x="29763" y="117125"/>
                  </a:lnTo>
                  <a:lnTo>
                    <a:pt x="64308" y="126584"/>
                  </a:lnTo>
                  <a:lnTo>
                    <a:pt x="76281" y="125206"/>
                  </a:lnTo>
                  <a:lnTo>
                    <a:pt x="116796" y="97411"/>
                  </a:lnTo>
                  <a:lnTo>
                    <a:pt x="126791" y="62716"/>
                  </a:lnTo>
                  <a:lnTo>
                    <a:pt x="125562" y="50711"/>
                  </a:lnTo>
                  <a:lnTo>
                    <a:pt x="105487" y="15730"/>
                  </a:lnTo>
                  <a:lnTo>
                    <a:pt x="61279" y="0"/>
                  </a:lnTo>
                  <a:close/>
                </a:path>
              </a:pathLst>
            </a:custGeom>
            <a:solidFill>
              <a:srgbClr val="669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755937" y="4140513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61279" y="0"/>
                  </a:moveTo>
                  <a:lnTo>
                    <a:pt x="16393" y="20375"/>
                  </a:lnTo>
                  <a:lnTo>
                    <a:pt x="0" y="64720"/>
                  </a:lnTo>
                  <a:lnTo>
                    <a:pt x="1520" y="76662"/>
                  </a:lnTo>
                  <a:lnTo>
                    <a:pt x="29763" y="117125"/>
                  </a:lnTo>
                  <a:lnTo>
                    <a:pt x="64308" y="126584"/>
                  </a:lnTo>
                  <a:lnTo>
                    <a:pt x="76281" y="125206"/>
                  </a:lnTo>
                  <a:lnTo>
                    <a:pt x="116796" y="97411"/>
                  </a:lnTo>
                  <a:lnTo>
                    <a:pt x="126791" y="62716"/>
                  </a:lnTo>
                  <a:lnTo>
                    <a:pt x="125562" y="50711"/>
                  </a:lnTo>
                  <a:lnTo>
                    <a:pt x="105487" y="15730"/>
                  </a:lnTo>
                  <a:lnTo>
                    <a:pt x="61279" y="0"/>
                  </a:lnTo>
                  <a:close/>
                </a:path>
              </a:pathLst>
            </a:custGeom>
            <a:solidFill>
              <a:srgbClr val="669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5" name="Content Placeholder 23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POPOUT</a:t>
            </a:r>
          </a:p>
        </p:txBody>
      </p:sp>
      <p:sp>
        <p:nvSpPr>
          <p:cNvPr id="242" name="Content Placeholder 24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46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/>
          <p:cNvGrpSpPr>
            <a:grpSpLocks noChangeAspect="1"/>
          </p:cNvGrpSpPr>
          <p:nvPr/>
        </p:nvGrpSpPr>
        <p:grpSpPr>
          <a:xfrm>
            <a:off x="3210618" y="2946400"/>
            <a:ext cx="10919026" cy="5486400"/>
            <a:chOff x="4758531" y="2946400"/>
            <a:chExt cx="7620570" cy="3829050"/>
          </a:xfrm>
        </p:grpSpPr>
        <p:sp>
          <p:nvSpPr>
            <p:cNvPr id="2" name="object 2"/>
            <p:cNvSpPr/>
            <p:nvPr/>
          </p:nvSpPr>
          <p:spPr>
            <a:xfrm>
              <a:off x="9603298" y="523885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9732166" y="50562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658948" y="492586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20320" y="446589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11131" y="463517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23027" y="533992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86511" y="560703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49336" y="475838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68943" y="460421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21129" y="49130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06118" y="449189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148234" y="465744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73252" y="543333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010650" y="600880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68757" y="618269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73623" y="57549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30911" y="518987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60796" y="49897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87831" y="51530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02576" y="550980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08089" y="482496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47771" y="426983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28899" y="403931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16397" y="388024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103660" y="420359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83855" y="378739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44731" y="402839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11256" y="443203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573859" y="442289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12956" y="454595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54288" y="473773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23446" y="554806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76980" y="579957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36403" y="623157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9630" y="602464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286486" y="554029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390968" y="494330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775598" y="47891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057148" y="534971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913269" y="591525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351613" y="593807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366350" y="531545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669626" y="572743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348033" y="630580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283593" y="652167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89067" y="622740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567152" y="559767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243349" y="52775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876580" y="538350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778628" y="516460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2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984589" y="468102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479959" y="494450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769902" y="46282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394312" y="421681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184049" y="423243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176240" y="40410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196701" y="383609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006649" y="394391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958663" y="415385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379536" y="366542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709025" y="384305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755214" y="425575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980418" y="477291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934554" y="528249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102445" y="538670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948224" y="582264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779884" y="624206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556654" y="664245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772767" y="656270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437915" y="653488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58902" y="665135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225078" y="59780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99488" y="621259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41790" y="6738818"/>
              <a:ext cx="99060" cy="30480"/>
            </a:xfrm>
            <a:custGeom>
              <a:avLst/>
              <a:gdLst/>
              <a:ahLst/>
              <a:cxnLst/>
              <a:rect l="l" t="t" r="r" b="b"/>
              <a:pathLst>
                <a:path w="99060" h="30479">
                  <a:moveTo>
                    <a:pt x="38849" y="0"/>
                  </a:moveTo>
                  <a:lnTo>
                    <a:pt x="26249" y="3935"/>
                  </a:lnTo>
                  <a:lnTo>
                    <a:pt x="15105" y="10806"/>
                  </a:lnTo>
                  <a:lnTo>
                    <a:pt x="5806" y="20381"/>
                  </a:lnTo>
                  <a:lnTo>
                    <a:pt x="0" y="30281"/>
                  </a:lnTo>
                  <a:lnTo>
                    <a:pt x="98784" y="30281"/>
                  </a:lnTo>
                  <a:lnTo>
                    <a:pt x="55678" y="1200"/>
                  </a:lnTo>
                  <a:lnTo>
                    <a:pt x="38849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668000" y="6710533"/>
              <a:ext cx="112395" cy="59055"/>
            </a:xfrm>
            <a:custGeom>
              <a:avLst/>
              <a:gdLst/>
              <a:ahLst/>
              <a:cxnLst/>
              <a:rect l="l" t="t" r="r" b="b"/>
              <a:pathLst>
                <a:path w="112395" h="59054">
                  <a:moveTo>
                    <a:pt x="45581" y="0"/>
                  </a:moveTo>
                  <a:lnTo>
                    <a:pt x="12538" y="20380"/>
                  </a:lnTo>
                  <a:lnTo>
                    <a:pt x="0" y="58567"/>
                  </a:lnTo>
                  <a:lnTo>
                    <a:pt x="111533" y="58567"/>
                  </a:lnTo>
                  <a:lnTo>
                    <a:pt x="111919" y="55558"/>
                  </a:lnTo>
                  <a:lnTo>
                    <a:pt x="110642" y="43665"/>
                  </a:lnTo>
                  <a:lnTo>
                    <a:pt x="89401" y="12000"/>
                  </a:lnTo>
                  <a:lnTo>
                    <a:pt x="45581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99115" y="625565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650481" y="547775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483271" y="488443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377293" y="454652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476554" y="411805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511214" y="392056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637282" y="37641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655772" y="370492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025050" y="30699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4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617365" y="296508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4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824356" y="38028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500432" y="39146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953972" y="38713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1394860" y="44365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1854546" y="447295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2071222" y="442143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2314332" y="4560990"/>
              <a:ext cx="64769" cy="112395"/>
            </a:xfrm>
            <a:custGeom>
              <a:avLst/>
              <a:gdLst/>
              <a:ahLst/>
              <a:cxnLst/>
              <a:rect l="l" t="t" r="r" b="b"/>
              <a:pathLst>
                <a:path w="64770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64200" y="111008"/>
                  </a:lnTo>
                  <a:lnTo>
                    <a:pt x="64200" y="1595"/>
                  </a:lnTo>
                  <a:lnTo>
                    <a:pt x="62795" y="12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1791012" y="553506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2095098" y="576163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2004037" y="560012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1238527" y="50563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1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0692462" y="525967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626308" y="560972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0019577" y="564252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141762" y="503123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186439" y="51014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615182" y="562363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076273" y="557292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646610" y="53571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124123" y="534014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138160" y="49116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261254" y="465460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794711" y="463980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136326" y="444621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263212" y="40959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201410" y="39410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780991" y="433758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585082" y="40612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409509" y="482737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645517" y="583116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182728" y="600273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795130" y="589122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624265" y="58810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569596" y="615205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013582" y="56222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816424" y="470093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545439" y="449759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342199" y="448565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620441" y="411613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840338" y="396439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662941" y="487910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619515" y="562278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252488" y="623592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055920" y="6689144"/>
              <a:ext cx="112395" cy="80010"/>
            </a:xfrm>
            <a:custGeom>
              <a:avLst/>
              <a:gdLst/>
              <a:ahLst/>
              <a:cxnLst/>
              <a:rect l="l" t="t" r="r" b="b"/>
              <a:pathLst>
                <a:path w="112395" h="80009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5539" y="79955"/>
                  </a:lnTo>
                  <a:lnTo>
                    <a:pt x="106436" y="79955"/>
                  </a:lnTo>
                  <a:lnTo>
                    <a:pt x="110462" y="69917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998771" y="597590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086041" y="626832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712091" y="651704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1060470" y="6713427"/>
              <a:ext cx="111760" cy="55880"/>
            </a:xfrm>
            <a:custGeom>
              <a:avLst/>
              <a:gdLst/>
              <a:ahLst/>
              <a:cxnLst/>
              <a:rect l="l" t="t" r="r" b="b"/>
              <a:pathLst>
                <a:path w="111759" h="55879">
                  <a:moveTo>
                    <a:pt x="45328" y="0"/>
                  </a:moveTo>
                  <a:lnTo>
                    <a:pt x="12285" y="20380"/>
                  </a:lnTo>
                  <a:lnTo>
                    <a:pt x="0" y="55672"/>
                  </a:lnTo>
                  <a:lnTo>
                    <a:pt x="111665" y="55558"/>
                  </a:lnTo>
                  <a:lnTo>
                    <a:pt x="89148" y="12000"/>
                  </a:lnTo>
                  <a:lnTo>
                    <a:pt x="45328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1760083" y="651821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2078696" y="624800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2213003" y="562324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1258853" y="486948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1498610" y="471891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1505327" y="456456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0849912" y="50726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0745281" y="475487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1300025" y="416643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1573281" y="387278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1536691" y="363855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1137050" y="338812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0515183" y="325472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0154280" y="314618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9839430" y="314853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9148491" y="327882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465475" y="333185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124060" y="343615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686047" y="33674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395700" y="323154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286357" y="330543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541580" y="318981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9663728" y="323948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9636214" y="343672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9778503" y="344639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9351882" y="359413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9193476" y="369218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568458" y="39330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812313" y="452518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0664376" y="460081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0711247" y="492962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4" y="0"/>
                  </a:moveTo>
                  <a:lnTo>
                    <a:pt x="12922" y="20381"/>
                  </a:lnTo>
                  <a:lnTo>
                    <a:pt x="0" y="62976"/>
                  </a:lnTo>
                  <a:lnTo>
                    <a:pt x="3464" y="76213"/>
                  </a:lnTo>
                  <a:lnTo>
                    <a:pt x="30883" y="105388"/>
                  </a:lnTo>
                  <a:lnTo>
                    <a:pt x="60071" y="111847"/>
                  </a:lnTo>
                  <a:lnTo>
                    <a:pt x="74080" y="109004"/>
                  </a:lnTo>
                  <a:lnTo>
                    <a:pt x="105251" y="82911"/>
                  </a:lnTo>
                  <a:lnTo>
                    <a:pt x="112303" y="55557"/>
                  </a:lnTo>
                  <a:lnTo>
                    <a:pt x="111027" y="43664"/>
                  </a:lnTo>
                  <a:lnTo>
                    <a:pt x="89785" y="11999"/>
                  </a:lnTo>
                  <a:lnTo>
                    <a:pt x="4596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0860192" y="569310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1502795" y="534235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1696152" y="53367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1907973" y="583988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2364703" y="5287272"/>
              <a:ext cx="13970" cy="73025"/>
            </a:xfrm>
            <a:custGeom>
              <a:avLst/>
              <a:gdLst/>
              <a:ahLst/>
              <a:cxnLst/>
              <a:rect l="l" t="t" r="r" b="b"/>
              <a:pathLst>
                <a:path w="13970" h="73025">
                  <a:moveTo>
                    <a:pt x="13828" y="0"/>
                  </a:moveTo>
                  <a:lnTo>
                    <a:pt x="12923" y="931"/>
                  </a:lnTo>
                  <a:lnTo>
                    <a:pt x="5859" y="12974"/>
                  </a:lnTo>
                  <a:lnTo>
                    <a:pt x="1421" y="27250"/>
                  </a:lnTo>
                  <a:lnTo>
                    <a:pt x="0" y="43525"/>
                  </a:lnTo>
                  <a:lnTo>
                    <a:pt x="3464" y="56763"/>
                  </a:lnTo>
                  <a:lnTo>
                    <a:pt x="9985" y="68524"/>
                  </a:lnTo>
                  <a:lnTo>
                    <a:pt x="13828" y="72623"/>
                  </a:lnTo>
                  <a:lnTo>
                    <a:pt x="13828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1936704" y="463349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2077218" y="42136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2184171" y="397376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4" y="0"/>
                  </a:moveTo>
                  <a:lnTo>
                    <a:pt x="12922" y="20381"/>
                  </a:lnTo>
                  <a:lnTo>
                    <a:pt x="0" y="62976"/>
                  </a:lnTo>
                  <a:lnTo>
                    <a:pt x="3464" y="76213"/>
                  </a:lnTo>
                  <a:lnTo>
                    <a:pt x="30883" y="105388"/>
                  </a:lnTo>
                  <a:lnTo>
                    <a:pt x="60071" y="111847"/>
                  </a:lnTo>
                  <a:lnTo>
                    <a:pt x="74080" y="109004"/>
                  </a:lnTo>
                  <a:lnTo>
                    <a:pt x="105251" y="82911"/>
                  </a:lnTo>
                  <a:lnTo>
                    <a:pt x="112303" y="55557"/>
                  </a:lnTo>
                  <a:lnTo>
                    <a:pt x="111027" y="43664"/>
                  </a:lnTo>
                  <a:lnTo>
                    <a:pt x="89785" y="11999"/>
                  </a:lnTo>
                  <a:lnTo>
                    <a:pt x="4596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2286283" y="3834751"/>
              <a:ext cx="92710" cy="112395"/>
            </a:xfrm>
            <a:custGeom>
              <a:avLst/>
              <a:gdLst/>
              <a:ahLst/>
              <a:cxnLst/>
              <a:rect l="l" t="t" r="r" b="b"/>
              <a:pathLst>
                <a:path w="92709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86591" y="102921"/>
                  </a:lnTo>
                  <a:lnTo>
                    <a:pt x="92248" y="98172"/>
                  </a:lnTo>
                  <a:lnTo>
                    <a:pt x="92248" y="14223"/>
                  </a:lnTo>
                  <a:lnTo>
                    <a:pt x="89786" y="12000"/>
                  </a:lnTo>
                  <a:lnTo>
                    <a:pt x="77459" y="5323"/>
                  </a:lnTo>
                  <a:lnTo>
                    <a:pt x="62795" y="12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2113796" y="522324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0977340" y="551243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0246534" y="547965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775273" y="53988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7518850" y="525586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7240007" y="535597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865073" y="527976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668047" y="50036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309460" y="520295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428904" y="553034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6232473" y="567720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4" y="0"/>
                  </a:moveTo>
                  <a:lnTo>
                    <a:pt x="12922" y="20381"/>
                  </a:lnTo>
                  <a:lnTo>
                    <a:pt x="0" y="62976"/>
                  </a:lnTo>
                  <a:lnTo>
                    <a:pt x="3464" y="76213"/>
                  </a:lnTo>
                  <a:lnTo>
                    <a:pt x="30883" y="105388"/>
                  </a:lnTo>
                  <a:lnTo>
                    <a:pt x="60071" y="111847"/>
                  </a:lnTo>
                  <a:lnTo>
                    <a:pt x="74080" y="109004"/>
                  </a:lnTo>
                  <a:lnTo>
                    <a:pt x="105251" y="82911"/>
                  </a:lnTo>
                  <a:lnTo>
                    <a:pt x="112303" y="55557"/>
                  </a:lnTo>
                  <a:lnTo>
                    <a:pt x="111027" y="43664"/>
                  </a:lnTo>
                  <a:lnTo>
                    <a:pt x="89785" y="11999"/>
                  </a:lnTo>
                  <a:lnTo>
                    <a:pt x="4596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6871449" y="349658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437744" y="37334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883955" y="365244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538046" y="358163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5339504" y="355602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2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051598" y="352255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997462" y="382933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5146290" y="406742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5183811" y="425861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4" y="0"/>
                  </a:moveTo>
                  <a:lnTo>
                    <a:pt x="12922" y="20381"/>
                  </a:lnTo>
                  <a:lnTo>
                    <a:pt x="0" y="62976"/>
                  </a:lnTo>
                  <a:lnTo>
                    <a:pt x="3464" y="76213"/>
                  </a:lnTo>
                  <a:lnTo>
                    <a:pt x="30883" y="105388"/>
                  </a:lnTo>
                  <a:lnTo>
                    <a:pt x="60071" y="111847"/>
                  </a:lnTo>
                  <a:lnTo>
                    <a:pt x="74080" y="109004"/>
                  </a:lnTo>
                  <a:lnTo>
                    <a:pt x="105251" y="82911"/>
                  </a:lnTo>
                  <a:lnTo>
                    <a:pt x="112303" y="55557"/>
                  </a:lnTo>
                  <a:lnTo>
                    <a:pt x="111027" y="43664"/>
                  </a:lnTo>
                  <a:lnTo>
                    <a:pt x="89785" y="11999"/>
                  </a:lnTo>
                  <a:lnTo>
                    <a:pt x="4596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5514418" y="430839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996506" y="465555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818594" y="471286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823996" y="497198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853576" y="512623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1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2353790" y="3047030"/>
              <a:ext cx="24765" cy="92710"/>
            </a:xfrm>
            <a:custGeom>
              <a:avLst/>
              <a:gdLst/>
              <a:ahLst/>
              <a:cxnLst/>
              <a:rect l="l" t="t" r="r" b="b"/>
              <a:pathLst>
                <a:path w="24765" h="92710">
                  <a:moveTo>
                    <a:pt x="24741" y="0"/>
                  </a:moveTo>
                  <a:lnTo>
                    <a:pt x="1421" y="37445"/>
                  </a:lnTo>
                  <a:lnTo>
                    <a:pt x="0" y="53721"/>
                  </a:lnTo>
                  <a:lnTo>
                    <a:pt x="3464" y="66958"/>
                  </a:lnTo>
                  <a:lnTo>
                    <a:pt x="9984" y="78720"/>
                  </a:lnTo>
                  <a:lnTo>
                    <a:pt x="19233" y="88586"/>
                  </a:lnTo>
                  <a:lnTo>
                    <a:pt x="24741" y="92154"/>
                  </a:lnTo>
                  <a:lnTo>
                    <a:pt x="24741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1944638" y="318460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1376894" y="2946401"/>
              <a:ext cx="111125" cy="47625"/>
            </a:xfrm>
            <a:custGeom>
              <a:avLst/>
              <a:gdLst/>
              <a:ahLst/>
              <a:cxnLst/>
              <a:rect l="l" t="t" r="r" b="b"/>
              <a:pathLst>
                <a:path w="111125" h="47625">
                  <a:moveTo>
                    <a:pt x="110703" y="0"/>
                  </a:moveTo>
                  <a:lnTo>
                    <a:pt x="0" y="0"/>
                  </a:lnTo>
                  <a:lnTo>
                    <a:pt x="3028" y="11574"/>
                  </a:lnTo>
                  <a:lnTo>
                    <a:pt x="30446" y="40749"/>
                  </a:lnTo>
                  <a:lnTo>
                    <a:pt x="59634" y="47209"/>
                  </a:lnTo>
                  <a:lnTo>
                    <a:pt x="73643" y="44366"/>
                  </a:lnTo>
                  <a:lnTo>
                    <a:pt x="104815" y="18273"/>
                  </a:lnTo>
                  <a:lnTo>
                    <a:pt x="110703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1103794" y="2946400"/>
              <a:ext cx="69215" cy="12700"/>
            </a:xfrm>
            <a:custGeom>
              <a:avLst/>
              <a:gdLst/>
              <a:ahLst/>
              <a:cxnLst/>
              <a:rect l="l" t="t" r="r" b="b"/>
              <a:pathLst>
                <a:path w="69215" h="12700">
                  <a:moveTo>
                    <a:pt x="68759" y="0"/>
                  </a:moveTo>
                  <a:lnTo>
                    <a:pt x="0" y="0"/>
                  </a:lnTo>
                  <a:lnTo>
                    <a:pt x="9023" y="5846"/>
                  </a:lnTo>
                  <a:lnTo>
                    <a:pt x="22745" y="10655"/>
                  </a:lnTo>
                  <a:lnTo>
                    <a:pt x="38211" y="12305"/>
                  </a:lnTo>
                  <a:lnTo>
                    <a:pt x="52221" y="9462"/>
                  </a:lnTo>
                  <a:lnTo>
                    <a:pt x="64732" y="3380"/>
                  </a:lnTo>
                  <a:lnTo>
                    <a:pt x="68759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0616315" y="2946401"/>
              <a:ext cx="24130" cy="1905"/>
            </a:xfrm>
            <a:custGeom>
              <a:avLst/>
              <a:gdLst/>
              <a:ahLst/>
              <a:cxnLst/>
              <a:rect l="l" t="t" r="r" b="b"/>
              <a:pathLst>
                <a:path w="24129" h="1905">
                  <a:moveTo>
                    <a:pt x="0" y="824"/>
                  </a:moveTo>
                  <a:lnTo>
                    <a:pt x="23583" y="824"/>
                  </a:lnTo>
                </a:path>
              </a:pathLst>
            </a:custGeom>
            <a:ln w="3175">
              <a:solidFill>
                <a:srgbClr val="32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386229" y="2946401"/>
              <a:ext cx="112395" cy="97155"/>
            </a:xfrm>
            <a:custGeom>
              <a:avLst/>
              <a:gdLst/>
              <a:ahLst/>
              <a:cxnLst/>
              <a:rect l="l" t="t" r="r" b="b"/>
              <a:pathLst>
                <a:path w="112395" h="97155">
                  <a:moveTo>
                    <a:pt x="93274" y="0"/>
                  </a:moveTo>
                  <a:lnTo>
                    <a:pt x="18004" y="0"/>
                  </a:lnTo>
                  <a:lnTo>
                    <a:pt x="12923" y="5231"/>
                  </a:lnTo>
                  <a:lnTo>
                    <a:pt x="5859" y="17273"/>
                  </a:lnTo>
                  <a:lnTo>
                    <a:pt x="1422" y="31549"/>
                  </a:lnTo>
                  <a:lnTo>
                    <a:pt x="0" y="47824"/>
                  </a:lnTo>
                  <a:lnTo>
                    <a:pt x="3463" y="61062"/>
                  </a:lnTo>
                  <a:lnTo>
                    <a:pt x="30882" y="90237"/>
                  </a:lnTo>
                  <a:lnTo>
                    <a:pt x="60070" y="96697"/>
                  </a:lnTo>
                  <a:lnTo>
                    <a:pt x="74079" y="93854"/>
                  </a:lnTo>
                  <a:lnTo>
                    <a:pt x="105250" y="67761"/>
                  </a:lnTo>
                  <a:lnTo>
                    <a:pt x="112303" y="40408"/>
                  </a:lnTo>
                  <a:lnTo>
                    <a:pt x="111026" y="28517"/>
                  </a:lnTo>
                  <a:lnTo>
                    <a:pt x="106741" y="16391"/>
                  </a:lnTo>
                  <a:lnTo>
                    <a:pt x="99604" y="5713"/>
                  </a:lnTo>
                  <a:lnTo>
                    <a:pt x="9327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7699873" y="2946401"/>
              <a:ext cx="112395" cy="78105"/>
            </a:xfrm>
            <a:custGeom>
              <a:avLst/>
              <a:gdLst/>
              <a:ahLst/>
              <a:cxnLst/>
              <a:rect l="l" t="t" r="r" b="b"/>
              <a:pathLst>
                <a:path w="112395" h="78105">
                  <a:moveTo>
                    <a:pt x="107686" y="0"/>
                  </a:moveTo>
                  <a:lnTo>
                    <a:pt x="5303" y="0"/>
                  </a:lnTo>
                  <a:lnTo>
                    <a:pt x="1422" y="12485"/>
                  </a:lnTo>
                  <a:lnTo>
                    <a:pt x="0" y="28761"/>
                  </a:lnTo>
                  <a:lnTo>
                    <a:pt x="3464" y="41998"/>
                  </a:lnTo>
                  <a:lnTo>
                    <a:pt x="30882" y="71173"/>
                  </a:lnTo>
                  <a:lnTo>
                    <a:pt x="60070" y="77633"/>
                  </a:lnTo>
                  <a:lnTo>
                    <a:pt x="74079" y="74790"/>
                  </a:lnTo>
                  <a:lnTo>
                    <a:pt x="105250" y="48696"/>
                  </a:lnTo>
                  <a:lnTo>
                    <a:pt x="112302" y="21343"/>
                  </a:lnTo>
                  <a:lnTo>
                    <a:pt x="111026" y="9452"/>
                  </a:lnTo>
                  <a:lnTo>
                    <a:pt x="10768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6186471" y="2946400"/>
              <a:ext cx="112395" cy="55244"/>
            </a:xfrm>
            <a:custGeom>
              <a:avLst/>
              <a:gdLst/>
              <a:ahLst/>
              <a:cxnLst/>
              <a:rect l="l" t="t" r="r" b="b"/>
              <a:pathLst>
                <a:path w="112395" h="55244">
                  <a:moveTo>
                    <a:pt x="112138" y="0"/>
                  </a:moveTo>
                  <a:lnTo>
                    <a:pt x="535" y="0"/>
                  </a:lnTo>
                  <a:lnTo>
                    <a:pt x="0" y="6130"/>
                  </a:lnTo>
                  <a:lnTo>
                    <a:pt x="19234" y="40995"/>
                  </a:lnTo>
                  <a:lnTo>
                    <a:pt x="60071" y="55001"/>
                  </a:lnTo>
                  <a:lnTo>
                    <a:pt x="74080" y="52158"/>
                  </a:lnTo>
                  <a:lnTo>
                    <a:pt x="105251" y="26065"/>
                  </a:lnTo>
                  <a:lnTo>
                    <a:pt x="112138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5592696" y="2946401"/>
              <a:ext cx="112395" cy="71755"/>
            </a:xfrm>
            <a:custGeom>
              <a:avLst/>
              <a:gdLst/>
              <a:ahLst/>
              <a:cxnLst/>
              <a:rect l="l" t="t" r="r" b="b"/>
              <a:pathLst>
                <a:path w="112395" h="71755">
                  <a:moveTo>
                    <a:pt x="109770" y="0"/>
                  </a:moveTo>
                  <a:lnTo>
                    <a:pt x="3469" y="0"/>
                  </a:lnTo>
                  <a:lnTo>
                    <a:pt x="1422" y="6587"/>
                  </a:lnTo>
                  <a:lnTo>
                    <a:pt x="0" y="22862"/>
                  </a:lnTo>
                  <a:lnTo>
                    <a:pt x="3463" y="36100"/>
                  </a:lnTo>
                  <a:lnTo>
                    <a:pt x="30882" y="65275"/>
                  </a:lnTo>
                  <a:lnTo>
                    <a:pt x="60070" y="71735"/>
                  </a:lnTo>
                  <a:lnTo>
                    <a:pt x="74079" y="68892"/>
                  </a:lnTo>
                  <a:lnTo>
                    <a:pt x="105250" y="42799"/>
                  </a:lnTo>
                  <a:lnTo>
                    <a:pt x="112303" y="15447"/>
                  </a:lnTo>
                  <a:lnTo>
                    <a:pt x="111026" y="3555"/>
                  </a:lnTo>
                  <a:lnTo>
                    <a:pt x="109770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5516435" y="32598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5346619" y="339446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5729461" y="300787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4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5381496" y="408910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844693" y="538317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774157" y="6674030"/>
              <a:ext cx="112395" cy="95250"/>
            </a:xfrm>
            <a:custGeom>
              <a:avLst/>
              <a:gdLst/>
              <a:ahLst/>
              <a:cxnLst/>
              <a:rect l="l" t="t" r="r" b="b"/>
              <a:pathLst>
                <a:path w="112394" h="95250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9984" y="87973"/>
                  </a:lnTo>
                  <a:lnTo>
                    <a:pt x="16636" y="95069"/>
                  </a:lnTo>
                  <a:lnTo>
                    <a:pt x="95945" y="95069"/>
                  </a:lnTo>
                  <a:lnTo>
                    <a:pt x="97138" y="94068"/>
                  </a:lnTo>
                  <a:lnTo>
                    <a:pt x="105250" y="82910"/>
                  </a:lnTo>
                  <a:lnTo>
                    <a:pt x="110461" y="69918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6454202" y="613500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6695287" y="615003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2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7209580" y="641355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6720667" y="656756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6771840" y="64199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7019078" y="644299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7113783" y="605647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7121432" y="61939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7370960" y="616672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7467459" y="604151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7781478" y="626675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8702533" y="633543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9123646" y="6675896"/>
              <a:ext cx="112395" cy="93345"/>
            </a:xfrm>
            <a:custGeom>
              <a:avLst/>
              <a:gdLst/>
              <a:ahLst/>
              <a:cxnLst/>
              <a:rect l="l" t="t" r="r" b="b"/>
              <a:pathLst>
                <a:path w="112395" h="9334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9984" y="87974"/>
                  </a:lnTo>
                  <a:lnTo>
                    <a:pt x="14888" y="93204"/>
                  </a:lnTo>
                  <a:lnTo>
                    <a:pt x="97766" y="93204"/>
                  </a:lnTo>
                  <a:lnTo>
                    <a:pt x="105251" y="82910"/>
                  </a:lnTo>
                  <a:lnTo>
                    <a:pt x="110463" y="69918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0572956" y="643851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1236566" y="656231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1611663" y="6706169"/>
              <a:ext cx="112395" cy="63500"/>
            </a:xfrm>
            <a:custGeom>
              <a:avLst/>
              <a:gdLst/>
              <a:ahLst/>
              <a:cxnLst/>
              <a:rect l="l" t="t" r="r" b="b"/>
              <a:pathLst>
                <a:path w="112395" h="63500">
                  <a:moveTo>
                    <a:pt x="45962" y="0"/>
                  </a:moveTo>
                  <a:lnTo>
                    <a:pt x="12919" y="20380"/>
                  </a:lnTo>
                  <a:lnTo>
                    <a:pt x="0" y="62930"/>
                  </a:lnTo>
                  <a:lnTo>
                    <a:pt x="111355" y="62930"/>
                  </a:lnTo>
                  <a:lnTo>
                    <a:pt x="112300" y="55558"/>
                  </a:lnTo>
                  <a:lnTo>
                    <a:pt x="111023" y="43665"/>
                  </a:lnTo>
                  <a:lnTo>
                    <a:pt x="89782" y="12000"/>
                  </a:lnTo>
                  <a:lnTo>
                    <a:pt x="45962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2373271" y="6525516"/>
              <a:ext cx="5715" cy="45720"/>
            </a:xfrm>
            <a:custGeom>
              <a:avLst/>
              <a:gdLst/>
              <a:ahLst/>
              <a:cxnLst/>
              <a:rect l="l" t="t" r="r" b="b"/>
              <a:pathLst>
                <a:path w="5715" h="45720">
                  <a:moveTo>
                    <a:pt x="5260" y="0"/>
                  </a:moveTo>
                  <a:lnTo>
                    <a:pt x="1422" y="12348"/>
                  </a:lnTo>
                  <a:lnTo>
                    <a:pt x="0" y="28623"/>
                  </a:lnTo>
                  <a:lnTo>
                    <a:pt x="3464" y="41861"/>
                  </a:lnTo>
                  <a:lnTo>
                    <a:pt x="5260" y="45102"/>
                  </a:lnTo>
                  <a:lnTo>
                    <a:pt x="5260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2195086" y="633409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11984568" y="638631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1694252" y="616473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1861673" y="618872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758531" y="2952750"/>
              <a:ext cx="7620000" cy="3822700"/>
            </a:xfrm>
            <a:custGeom>
              <a:avLst/>
              <a:gdLst/>
              <a:ahLst/>
              <a:cxnLst/>
              <a:rect l="l" t="t" r="r" b="b"/>
              <a:pathLst>
                <a:path w="7620000" h="3822700">
                  <a:moveTo>
                    <a:pt x="0" y="0"/>
                  </a:moveTo>
                  <a:lnTo>
                    <a:pt x="0" y="3822700"/>
                  </a:lnTo>
                  <a:lnTo>
                    <a:pt x="7620000" y="3822700"/>
                  </a:lnTo>
                  <a:lnTo>
                    <a:pt x="7620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10283168" y="5868104"/>
              <a:ext cx="228600" cy="227329"/>
            </a:xfrm>
            <a:custGeom>
              <a:avLst/>
              <a:gdLst/>
              <a:ahLst/>
              <a:cxnLst/>
              <a:rect l="l" t="t" r="r" b="b"/>
              <a:pathLst>
                <a:path w="228600" h="227329">
                  <a:moveTo>
                    <a:pt x="118708" y="0"/>
                  </a:moveTo>
                  <a:lnTo>
                    <a:pt x="71454" y="8970"/>
                  </a:lnTo>
                  <a:lnTo>
                    <a:pt x="38234" y="29109"/>
                  </a:lnTo>
                  <a:lnTo>
                    <a:pt x="13734" y="58964"/>
                  </a:lnTo>
                  <a:lnTo>
                    <a:pt x="222" y="105251"/>
                  </a:lnTo>
                  <a:lnTo>
                    <a:pt x="0" y="117292"/>
                  </a:lnTo>
                  <a:lnTo>
                    <a:pt x="1042" y="129310"/>
                  </a:lnTo>
                  <a:lnTo>
                    <a:pt x="17880" y="175027"/>
                  </a:lnTo>
                  <a:lnTo>
                    <a:pt x="53125" y="210244"/>
                  </a:lnTo>
                  <a:lnTo>
                    <a:pt x="97427" y="226294"/>
                  </a:lnTo>
                  <a:lnTo>
                    <a:pt x="109209" y="227243"/>
                  </a:lnTo>
                  <a:lnTo>
                    <a:pt x="121096" y="226949"/>
                  </a:lnTo>
                  <a:lnTo>
                    <a:pt x="167916" y="213163"/>
                  </a:lnTo>
                  <a:lnTo>
                    <a:pt x="199774" y="189333"/>
                  </a:lnTo>
                  <a:lnTo>
                    <a:pt x="223741" y="146182"/>
                  </a:lnTo>
                  <a:lnTo>
                    <a:pt x="228416" y="110337"/>
                  </a:lnTo>
                  <a:lnTo>
                    <a:pt x="227440" y="98302"/>
                  </a:lnTo>
                  <a:lnTo>
                    <a:pt x="210870" y="52623"/>
                  </a:lnTo>
                  <a:lnTo>
                    <a:pt x="184618" y="23583"/>
                  </a:lnTo>
                  <a:lnTo>
                    <a:pt x="142038" y="3001"/>
                  </a:lnTo>
                  <a:lnTo>
                    <a:pt x="118708" y="0"/>
                  </a:lnTo>
                  <a:close/>
                </a:path>
              </a:pathLst>
            </a:custGeom>
            <a:solidFill>
              <a:srgbClr val="669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6739868" y="4585404"/>
              <a:ext cx="228600" cy="227329"/>
            </a:xfrm>
            <a:custGeom>
              <a:avLst/>
              <a:gdLst/>
              <a:ahLst/>
              <a:cxnLst/>
              <a:rect l="l" t="t" r="r" b="b"/>
              <a:pathLst>
                <a:path w="228600" h="227329">
                  <a:moveTo>
                    <a:pt x="118708" y="0"/>
                  </a:moveTo>
                  <a:lnTo>
                    <a:pt x="71454" y="8970"/>
                  </a:lnTo>
                  <a:lnTo>
                    <a:pt x="38234" y="29109"/>
                  </a:lnTo>
                  <a:lnTo>
                    <a:pt x="13734" y="58964"/>
                  </a:lnTo>
                  <a:lnTo>
                    <a:pt x="222" y="105251"/>
                  </a:lnTo>
                  <a:lnTo>
                    <a:pt x="0" y="117292"/>
                  </a:lnTo>
                  <a:lnTo>
                    <a:pt x="1042" y="129310"/>
                  </a:lnTo>
                  <a:lnTo>
                    <a:pt x="17880" y="175027"/>
                  </a:lnTo>
                  <a:lnTo>
                    <a:pt x="53125" y="210244"/>
                  </a:lnTo>
                  <a:lnTo>
                    <a:pt x="97427" y="226294"/>
                  </a:lnTo>
                  <a:lnTo>
                    <a:pt x="109209" y="227243"/>
                  </a:lnTo>
                  <a:lnTo>
                    <a:pt x="121096" y="226949"/>
                  </a:lnTo>
                  <a:lnTo>
                    <a:pt x="167916" y="213163"/>
                  </a:lnTo>
                  <a:lnTo>
                    <a:pt x="199774" y="189333"/>
                  </a:lnTo>
                  <a:lnTo>
                    <a:pt x="223741" y="146182"/>
                  </a:lnTo>
                  <a:lnTo>
                    <a:pt x="228416" y="110337"/>
                  </a:lnTo>
                  <a:lnTo>
                    <a:pt x="227440" y="98302"/>
                  </a:lnTo>
                  <a:lnTo>
                    <a:pt x="210870" y="52623"/>
                  </a:lnTo>
                  <a:lnTo>
                    <a:pt x="184618" y="23583"/>
                  </a:lnTo>
                  <a:lnTo>
                    <a:pt x="142038" y="3001"/>
                  </a:lnTo>
                  <a:lnTo>
                    <a:pt x="118708" y="0"/>
                  </a:lnTo>
                  <a:close/>
                </a:path>
              </a:pathLst>
            </a:custGeom>
            <a:solidFill>
              <a:srgbClr val="669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10448337" y="4813613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61279" y="0"/>
                  </a:moveTo>
                  <a:lnTo>
                    <a:pt x="16393" y="20375"/>
                  </a:lnTo>
                  <a:lnTo>
                    <a:pt x="0" y="64720"/>
                  </a:lnTo>
                  <a:lnTo>
                    <a:pt x="1520" y="76662"/>
                  </a:lnTo>
                  <a:lnTo>
                    <a:pt x="29763" y="117125"/>
                  </a:lnTo>
                  <a:lnTo>
                    <a:pt x="64308" y="126584"/>
                  </a:lnTo>
                  <a:lnTo>
                    <a:pt x="76281" y="125206"/>
                  </a:lnTo>
                  <a:lnTo>
                    <a:pt x="116796" y="97411"/>
                  </a:lnTo>
                  <a:lnTo>
                    <a:pt x="126791" y="62716"/>
                  </a:lnTo>
                  <a:lnTo>
                    <a:pt x="125562" y="50711"/>
                  </a:lnTo>
                  <a:lnTo>
                    <a:pt x="105487" y="15730"/>
                  </a:lnTo>
                  <a:lnTo>
                    <a:pt x="61279" y="0"/>
                  </a:lnTo>
                  <a:close/>
                </a:path>
              </a:pathLst>
            </a:custGeom>
            <a:solidFill>
              <a:srgbClr val="669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755937" y="4140513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61279" y="0"/>
                  </a:moveTo>
                  <a:lnTo>
                    <a:pt x="16393" y="20375"/>
                  </a:lnTo>
                  <a:lnTo>
                    <a:pt x="0" y="64720"/>
                  </a:lnTo>
                  <a:lnTo>
                    <a:pt x="1520" y="76662"/>
                  </a:lnTo>
                  <a:lnTo>
                    <a:pt x="29763" y="117125"/>
                  </a:lnTo>
                  <a:lnTo>
                    <a:pt x="64308" y="126584"/>
                  </a:lnTo>
                  <a:lnTo>
                    <a:pt x="76281" y="125206"/>
                  </a:lnTo>
                  <a:lnTo>
                    <a:pt x="116796" y="97411"/>
                  </a:lnTo>
                  <a:lnTo>
                    <a:pt x="126791" y="62716"/>
                  </a:lnTo>
                  <a:lnTo>
                    <a:pt x="125562" y="50711"/>
                  </a:lnTo>
                  <a:lnTo>
                    <a:pt x="105487" y="15730"/>
                  </a:lnTo>
                  <a:lnTo>
                    <a:pt x="61279" y="0"/>
                  </a:lnTo>
                  <a:close/>
                </a:path>
              </a:pathLst>
            </a:custGeom>
            <a:solidFill>
              <a:srgbClr val="669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3" name="Content Placeholder 23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POPOUT</a:t>
            </a:r>
          </a:p>
        </p:txBody>
      </p:sp>
      <p:sp>
        <p:nvSpPr>
          <p:cNvPr id="241" name="Content Placeholder 240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12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/>
          <p:cNvGrpSpPr>
            <a:grpSpLocks noChangeAspect="1"/>
          </p:cNvGrpSpPr>
          <p:nvPr/>
        </p:nvGrpSpPr>
        <p:grpSpPr>
          <a:xfrm>
            <a:off x="3210618" y="2946400"/>
            <a:ext cx="10919026" cy="5486400"/>
            <a:chOff x="4758531" y="2946400"/>
            <a:chExt cx="7620570" cy="3829050"/>
          </a:xfrm>
        </p:grpSpPr>
        <p:sp>
          <p:nvSpPr>
            <p:cNvPr id="2" name="object 2"/>
            <p:cNvSpPr/>
            <p:nvPr/>
          </p:nvSpPr>
          <p:spPr>
            <a:xfrm>
              <a:off x="9603298" y="523885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9732166" y="50562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658948" y="492586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20320" y="446589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11131" y="463517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23027" y="533992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86511" y="560703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49336" y="475838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68943" y="460421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21129" y="49130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06118" y="449189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148234" y="465744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73252" y="543333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010650" y="600880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68757" y="618269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73623" y="57549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30911" y="518987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60796" y="49897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87831" y="51530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02576" y="550980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08089" y="482496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47771" y="426983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28899" y="403931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16397" y="388024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103660" y="420359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83855" y="378739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44731" y="402839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11256" y="443203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573859" y="442289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12956" y="454595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54288" y="473773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23446" y="554806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76980" y="579957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36403" y="623157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9630" y="602464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286486" y="554029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390968" y="494330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775598" y="47891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057148" y="534971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913269" y="591525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351613" y="593807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366350" y="531545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669626" y="572743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348033" y="630580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283593" y="652167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89067" y="622740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567152" y="559767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243349" y="52775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876580" y="538350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778628" y="516460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2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984589" y="468102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479959" y="494450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769902" y="46282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394312" y="421681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184049" y="423243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176240" y="40410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196701" y="383609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006649" y="394391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958663" y="415385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379536" y="366542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709025" y="384305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755214" y="425575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980418" y="477291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934554" y="528249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102445" y="538670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948224" y="582264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779884" y="624206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556654" y="664245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772767" y="656270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437915" y="653488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58902" y="665135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225078" y="59780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99488" y="621259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41790" y="6738818"/>
              <a:ext cx="99060" cy="30480"/>
            </a:xfrm>
            <a:custGeom>
              <a:avLst/>
              <a:gdLst/>
              <a:ahLst/>
              <a:cxnLst/>
              <a:rect l="l" t="t" r="r" b="b"/>
              <a:pathLst>
                <a:path w="99060" h="30479">
                  <a:moveTo>
                    <a:pt x="38849" y="0"/>
                  </a:moveTo>
                  <a:lnTo>
                    <a:pt x="26249" y="3935"/>
                  </a:lnTo>
                  <a:lnTo>
                    <a:pt x="15105" y="10806"/>
                  </a:lnTo>
                  <a:lnTo>
                    <a:pt x="5806" y="20381"/>
                  </a:lnTo>
                  <a:lnTo>
                    <a:pt x="0" y="30281"/>
                  </a:lnTo>
                  <a:lnTo>
                    <a:pt x="98784" y="30281"/>
                  </a:lnTo>
                  <a:lnTo>
                    <a:pt x="55678" y="1200"/>
                  </a:lnTo>
                  <a:lnTo>
                    <a:pt x="38849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668000" y="6710533"/>
              <a:ext cx="112395" cy="59055"/>
            </a:xfrm>
            <a:custGeom>
              <a:avLst/>
              <a:gdLst/>
              <a:ahLst/>
              <a:cxnLst/>
              <a:rect l="l" t="t" r="r" b="b"/>
              <a:pathLst>
                <a:path w="112395" h="59054">
                  <a:moveTo>
                    <a:pt x="45581" y="0"/>
                  </a:moveTo>
                  <a:lnTo>
                    <a:pt x="12538" y="20380"/>
                  </a:lnTo>
                  <a:lnTo>
                    <a:pt x="0" y="58567"/>
                  </a:lnTo>
                  <a:lnTo>
                    <a:pt x="111533" y="58567"/>
                  </a:lnTo>
                  <a:lnTo>
                    <a:pt x="111919" y="55558"/>
                  </a:lnTo>
                  <a:lnTo>
                    <a:pt x="110642" y="43665"/>
                  </a:lnTo>
                  <a:lnTo>
                    <a:pt x="89401" y="12000"/>
                  </a:lnTo>
                  <a:lnTo>
                    <a:pt x="45581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99115" y="625565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650481" y="547775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483271" y="488443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377293" y="454652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476554" y="411805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511214" y="392056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637282" y="37641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655772" y="370492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025050" y="30699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4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617365" y="296508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4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824356" y="38028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500432" y="39146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953972" y="38713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1394860" y="44365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1854546" y="447295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2071222" y="442143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2314332" y="4560990"/>
              <a:ext cx="64769" cy="112395"/>
            </a:xfrm>
            <a:custGeom>
              <a:avLst/>
              <a:gdLst/>
              <a:ahLst/>
              <a:cxnLst/>
              <a:rect l="l" t="t" r="r" b="b"/>
              <a:pathLst>
                <a:path w="64770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64200" y="111008"/>
                  </a:lnTo>
                  <a:lnTo>
                    <a:pt x="64200" y="1595"/>
                  </a:lnTo>
                  <a:lnTo>
                    <a:pt x="62795" y="12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1791012" y="553506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2095098" y="576163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2004037" y="560012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1238527" y="50563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1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0692462" y="525967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626308" y="560972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0019577" y="564252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141762" y="503123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186439" y="51014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615182" y="562363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076273" y="557292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646610" y="53571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124123" y="534014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138160" y="49116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261254" y="465460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794711" y="463980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136326" y="444621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263212" y="40959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201410" y="39410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780991" y="433758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585082" y="40612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409509" y="482737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645517" y="583116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182728" y="600273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795130" y="589122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624265" y="58810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569596" y="615205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013582" y="56222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816424" y="470093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545439" y="449759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342199" y="448565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620441" y="411613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840338" y="396439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662941" y="487910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619515" y="562278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252488" y="623592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055920" y="6689144"/>
              <a:ext cx="112395" cy="80010"/>
            </a:xfrm>
            <a:custGeom>
              <a:avLst/>
              <a:gdLst/>
              <a:ahLst/>
              <a:cxnLst/>
              <a:rect l="l" t="t" r="r" b="b"/>
              <a:pathLst>
                <a:path w="112395" h="80009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5539" y="79955"/>
                  </a:lnTo>
                  <a:lnTo>
                    <a:pt x="106436" y="79955"/>
                  </a:lnTo>
                  <a:lnTo>
                    <a:pt x="110462" y="69917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998771" y="597590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086041" y="626832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712091" y="651704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1060470" y="6713427"/>
              <a:ext cx="111760" cy="55880"/>
            </a:xfrm>
            <a:custGeom>
              <a:avLst/>
              <a:gdLst/>
              <a:ahLst/>
              <a:cxnLst/>
              <a:rect l="l" t="t" r="r" b="b"/>
              <a:pathLst>
                <a:path w="111759" h="55879">
                  <a:moveTo>
                    <a:pt x="45328" y="0"/>
                  </a:moveTo>
                  <a:lnTo>
                    <a:pt x="12285" y="20380"/>
                  </a:lnTo>
                  <a:lnTo>
                    <a:pt x="0" y="55672"/>
                  </a:lnTo>
                  <a:lnTo>
                    <a:pt x="111665" y="55558"/>
                  </a:lnTo>
                  <a:lnTo>
                    <a:pt x="89148" y="12000"/>
                  </a:lnTo>
                  <a:lnTo>
                    <a:pt x="45328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1760083" y="651821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2078696" y="624800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2213003" y="562324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1258853" y="486948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1498610" y="471891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1505327" y="456456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0849912" y="50726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0745281" y="475487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1300025" y="416643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1573281" y="387278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1536691" y="363855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1137050" y="338812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0515183" y="325472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0154280" y="314618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9839430" y="314853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9148491" y="327882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465475" y="333185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124060" y="343615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686047" y="33674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395700" y="323154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286357" y="330543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541580" y="318981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9663728" y="323948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9636214" y="343672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9778503" y="344639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9351882" y="359413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9193476" y="369218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568458" y="39330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812313" y="452518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0664376" y="460081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0711247" y="492962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4" y="0"/>
                  </a:moveTo>
                  <a:lnTo>
                    <a:pt x="12922" y="20381"/>
                  </a:lnTo>
                  <a:lnTo>
                    <a:pt x="0" y="62976"/>
                  </a:lnTo>
                  <a:lnTo>
                    <a:pt x="3464" y="76213"/>
                  </a:lnTo>
                  <a:lnTo>
                    <a:pt x="30883" y="105388"/>
                  </a:lnTo>
                  <a:lnTo>
                    <a:pt x="60071" y="111847"/>
                  </a:lnTo>
                  <a:lnTo>
                    <a:pt x="74080" y="109004"/>
                  </a:lnTo>
                  <a:lnTo>
                    <a:pt x="105251" y="82911"/>
                  </a:lnTo>
                  <a:lnTo>
                    <a:pt x="112303" y="55557"/>
                  </a:lnTo>
                  <a:lnTo>
                    <a:pt x="111027" y="43664"/>
                  </a:lnTo>
                  <a:lnTo>
                    <a:pt x="89785" y="11999"/>
                  </a:lnTo>
                  <a:lnTo>
                    <a:pt x="4596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0860192" y="569310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1502795" y="534235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1696152" y="53367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1907973" y="583988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2364703" y="5287272"/>
              <a:ext cx="13970" cy="73025"/>
            </a:xfrm>
            <a:custGeom>
              <a:avLst/>
              <a:gdLst/>
              <a:ahLst/>
              <a:cxnLst/>
              <a:rect l="l" t="t" r="r" b="b"/>
              <a:pathLst>
                <a:path w="13970" h="73025">
                  <a:moveTo>
                    <a:pt x="13828" y="0"/>
                  </a:moveTo>
                  <a:lnTo>
                    <a:pt x="12923" y="931"/>
                  </a:lnTo>
                  <a:lnTo>
                    <a:pt x="5859" y="12974"/>
                  </a:lnTo>
                  <a:lnTo>
                    <a:pt x="1421" y="27250"/>
                  </a:lnTo>
                  <a:lnTo>
                    <a:pt x="0" y="43525"/>
                  </a:lnTo>
                  <a:lnTo>
                    <a:pt x="3464" y="56763"/>
                  </a:lnTo>
                  <a:lnTo>
                    <a:pt x="9985" y="68524"/>
                  </a:lnTo>
                  <a:lnTo>
                    <a:pt x="13828" y="72623"/>
                  </a:lnTo>
                  <a:lnTo>
                    <a:pt x="13828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1936704" y="463349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2077218" y="42136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2184171" y="397376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4" y="0"/>
                  </a:moveTo>
                  <a:lnTo>
                    <a:pt x="12922" y="20381"/>
                  </a:lnTo>
                  <a:lnTo>
                    <a:pt x="0" y="62976"/>
                  </a:lnTo>
                  <a:lnTo>
                    <a:pt x="3464" y="76213"/>
                  </a:lnTo>
                  <a:lnTo>
                    <a:pt x="30883" y="105388"/>
                  </a:lnTo>
                  <a:lnTo>
                    <a:pt x="60071" y="111847"/>
                  </a:lnTo>
                  <a:lnTo>
                    <a:pt x="74080" y="109004"/>
                  </a:lnTo>
                  <a:lnTo>
                    <a:pt x="105251" y="82911"/>
                  </a:lnTo>
                  <a:lnTo>
                    <a:pt x="112303" y="55557"/>
                  </a:lnTo>
                  <a:lnTo>
                    <a:pt x="111027" y="43664"/>
                  </a:lnTo>
                  <a:lnTo>
                    <a:pt x="89785" y="11999"/>
                  </a:lnTo>
                  <a:lnTo>
                    <a:pt x="4596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2286283" y="3834751"/>
              <a:ext cx="92710" cy="112395"/>
            </a:xfrm>
            <a:custGeom>
              <a:avLst/>
              <a:gdLst/>
              <a:ahLst/>
              <a:cxnLst/>
              <a:rect l="l" t="t" r="r" b="b"/>
              <a:pathLst>
                <a:path w="92709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86591" y="102921"/>
                  </a:lnTo>
                  <a:lnTo>
                    <a:pt x="92248" y="98172"/>
                  </a:lnTo>
                  <a:lnTo>
                    <a:pt x="92248" y="14223"/>
                  </a:lnTo>
                  <a:lnTo>
                    <a:pt x="89786" y="12000"/>
                  </a:lnTo>
                  <a:lnTo>
                    <a:pt x="77459" y="5323"/>
                  </a:lnTo>
                  <a:lnTo>
                    <a:pt x="62795" y="12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2113796" y="522324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0977340" y="551243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0246534" y="547965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775273" y="53988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7518850" y="525586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7240007" y="535597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865073" y="527976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668047" y="50036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309460" y="520295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428904" y="553034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6232473" y="567720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4" y="0"/>
                  </a:moveTo>
                  <a:lnTo>
                    <a:pt x="12922" y="20381"/>
                  </a:lnTo>
                  <a:lnTo>
                    <a:pt x="0" y="62976"/>
                  </a:lnTo>
                  <a:lnTo>
                    <a:pt x="3464" y="76213"/>
                  </a:lnTo>
                  <a:lnTo>
                    <a:pt x="30883" y="105388"/>
                  </a:lnTo>
                  <a:lnTo>
                    <a:pt x="60071" y="111847"/>
                  </a:lnTo>
                  <a:lnTo>
                    <a:pt x="74080" y="109004"/>
                  </a:lnTo>
                  <a:lnTo>
                    <a:pt x="105251" y="82911"/>
                  </a:lnTo>
                  <a:lnTo>
                    <a:pt x="112303" y="55557"/>
                  </a:lnTo>
                  <a:lnTo>
                    <a:pt x="111027" y="43664"/>
                  </a:lnTo>
                  <a:lnTo>
                    <a:pt x="89785" y="11999"/>
                  </a:lnTo>
                  <a:lnTo>
                    <a:pt x="4596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6871449" y="349658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437744" y="37334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883955" y="365244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538046" y="358163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5339504" y="355602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2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051598" y="352255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997462" y="382933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5146290" y="406742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5183811" y="425861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4" y="0"/>
                  </a:moveTo>
                  <a:lnTo>
                    <a:pt x="12922" y="20381"/>
                  </a:lnTo>
                  <a:lnTo>
                    <a:pt x="0" y="62976"/>
                  </a:lnTo>
                  <a:lnTo>
                    <a:pt x="3464" y="76213"/>
                  </a:lnTo>
                  <a:lnTo>
                    <a:pt x="30883" y="105388"/>
                  </a:lnTo>
                  <a:lnTo>
                    <a:pt x="60071" y="111847"/>
                  </a:lnTo>
                  <a:lnTo>
                    <a:pt x="74080" y="109004"/>
                  </a:lnTo>
                  <a:lnTo>
                    <a:pt x="105251" y="82911"/>
                  </a:lnTo>
                  <a:lnTo>
                    <a:pt x="112303" y="55557"/>
                  </a:lnTo>
                  <a:lnTo>
                    <a:pt x="111027" y="43664"/>
                  </a:lnTo>
                  <a:lnTo>
                    <a:pt x="89785" y="11999"/>
                  </a:lnTo>
                  <a:lnTo>
                    <a:pt x="4596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5514418" y="430839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996506" y="465555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818594" y="471286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823996" y="497198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853576" y="512623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1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2353790" y="3047030"/>
              <a:ext cx="24765" cy="92710"/>
            </a:xfrm>
            <a:custGeom>
              <a:avLst/>
              <a:gdLst/>
              <a:ahLst/>
              <a:cxnLst/>
              <a:rect l="l" t="t" r="r" b="b"/>
              <a:pathLst>
                <a:path w="24765" h="92710">
                  <a:moveTo>
                    <a:pt x="24741" y="0"/>
                  </a:moveTo>
                  <a:lnTo>
                    <a:pt x="1421" y="37445"/>
                  </a:lnTo>
                  <a:lnTo>
                    <a:pt x="0" y="53721"/>
                  </a:lnTo>
                  <a:lnTo>
                    <a:pt x="3464" y="66958"/>
                  </a:lnTo>
                  <a:lnTo>
                    <a:pt x="9984" y="78720"/>
                  </a:lnTo>
                  <a:lnTo>
                    <a:pt x="19233" y="88586"/>
                  </a:lnTo>
                  <a:lnTo>
                    <a:pt x="24741" y="92154"/>
                  </a:lnTo>
                  <a:lnTo>
                    <a:pt x="24741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1944638" y="318460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1376894" y="2946401"/>
              <a:ext cx="111125" cy="47625"/>
            </a:xfrm>
            <a:custGeom>
              <a:avLst/>
              <a:gdLst/>
              <a:ahLst/>
              <a:cxnLst/>
              <a:rect l="l" t="t" r="r" b="b"/>
              <a:pathLst>
                <a:path w="111125" h="47625">
                  <a:moveTo>
                    <a:pt x="110703" y="0"/>
                  </a:moveTo>
                  <a:lnTo>
                    <a:pt x="0" y="0"/>
                  </a:lnTo>
                  <a:lnTo>
                    <a:pt x="3028" y="11574"/>
                  </a:lnTo>
                  <a:lnTo>
                    <a:pt x="30446" y="40749"/>
                  </a:lnTo>
                  <a:lnTo>
                    <a:pt x="59634" y="47209"/>
                  </a:lnTo>
                  <a:lnTo>
                    <a:pt x="73643" y="44366"/>
                  </a:lnTo>
                  <a:lnTo>
                    <a:pt x="104815" y="18273"/>
                  </a:lnTo>
                  <a:lnTo>
                    <a:pt x="110703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1103794" y="2946400"/>
              <a:ext cx="69215" cy="12700"/>
            </a:xfrm>
            <a:custGeom>
              <a:avLst/>
              <a:gdLst/>
              <a:ahLst/>
              <a:cxnLst/>
              <a:rect l="l" t="t" r="r" b="b"/>
              <a:pathLst>
                <a:path w="69215" h="12700">
                  <a:moveTo>
                    <a:pt x="68759" y="0"/>
                  </a:moveTo>
                  <a:lnTo>
                    <a:pt x="0" y="0"/>
                  </a:lnTo>
                  <a:lnTo>
                    <a:pt x="9023" y="5846"/>
                  </a:lnTo>
                  <a:lnTo>
                    <a:pt x="22745" y="10655"/>
                  </a:lnTo>
                  <a:lnTo>
                    <a:pt x="38211" y="12305"/>
                  </a:lnTo>
                  <a:lnTo>
                    <a:pt x="52221" y="9462"/>
                  </a:lnTo>
                  <a:lnTo>
                    <a:pt x="64732" y="3380"/>
                  </a:lnTo>
                  <a:lnTo>
                    <a:pt x="68759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0616315" y="2946401"/>
              <a:ext cx="24130" cy="1905"/>
            </a:xfrm>
            <a:custGeom>
              <a:avLst/>
              <a:gdLst/>
              <a:ahLst/>
              <a:cxnLst/>
              <a:rect l="l" t="t" r="r" b="b"/>
              <a:pathLst>
                <a:path w="24129" h="1905">
                  <a:moveTo>
                    <a:pt x="0" y="824"/>
                  </a:moveTo>
                  <a:lnTo>
                    <a:pt x="23583" y="824"/>
                  </a:lnTo>
                </a:path>
              </a:pathLst>
            </a:custGeom>
            <a:ln w="3175">
              <a:solidFill>
                <a:srgbClr val="32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386229" y="2946401"/>
              <a:ext cx="112395" cy="97155"/>
            </a:xfrm>
            <a:custGeom>
              <a:avLst/>
              <a:gdLst/>
              <a:ahLst/>
              <a:cxnLst/>
              <a:rect l="l" t="t" r="r" b="b"/>
              <a:pathLst>
                <a:path w="112395" h="97155">
                  <a:moveTo>
                    <a:pt x="93274" y="0"/>
                  </a:moveTo>
                  <a:lnTo>
                    <a:pt x="18004" y="0"/>
                  </a:lnTo>
                  <a:lnTo>
                    <a:pt x="12923" y="5231"/>
                  </a:lnTo>
                  <a:lnTo>
                    <a:pt x="5859" y="17273"/>
                  </a:lnTo>
                  <a:lnTo>
                    <a:pt x="1422" y="31549"/>
                  </a:lnTo>
                  <a:lnTo>
                    <a:pt x="0" y="47824"/>
                  </a:lnTo>
                  <a:lnTo>
                    <a:pt x="3463" y="61062"/>
                  </a:lnTo>
                  <a:lnTo>
                    <a:pt x="30882" y="90237"/>
                  </a:lnTo>
                  <a:lnTo>
                    <a:pt x="60070" y="96697"/>
                  </a:lnTo>
                  <a:lnTo>
                    <a:pt x="74079" y="93854"/>
                  </a:lnTo>
                  <a:lnTo>
                    <a:pt x="105250" y="67761"/>
                  </a:lnTo>
                  <a:lnTo>
                    <a:pt x="112303" y="40408"/>
                  </a:lnTo>
                  <a:lnTo>
                    <a:pt x="111026" y="28517"/>
                  </a:lnTo>
                  <a:lnTo>
                    <a:pt x="106741" y="16391"/>
                  </a:lnTo>
                  <a:lnTo>
                    <a:pt x="99604" y="5713"/>
                  </a:lnTo>
                  <a:lnTo>
                    <a:pt x="9327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7699873" y="2946401"/>
              <a:ext cx="112395" cy="78105"/>
            </a:xfrm>
            <a:custGeom>
              <a:avLst/>
              <a:gdLst/>
              <a:ahLst/>
              <a:cxnLst/>
              <a:rect l="l" t="t" r="r" b="b"/>
              <a:pathLst>
                <a:path w="112395" h="78105">
                  <a:moveTo>
                    <a:pt x="107686" y="0"/>
                  </a:moveTo>
                  <a:lnTo>
                    <a:pt x="5303" y="0"/>
                  </a:lnTo>
                  <a:lnTo>
                    <a:pt x="1422" y="12485"/>
                  </a:lnTo>
                  <a:lnTo>
                    <a:pt x="0" y="28761"/>
                  </a:lnTo>
                  <a:lnTo>
                    <a:pt x="3464" y="41998"/>
                  </a:lnTo>
                  <a:lnTo>
                    <a:pt x="30882" y="71173"/>
                  </a:lnTo>
                  <a:lnTo>
                    <a:pt x="60070" y="77633"/>
                  </a:lnTo>
                  <a:lnTo>
                    <a:pt x="74079" y="74790"/>
                  </a:lnTo>
                  <a:lnTo>
                    <a:pt x="105250" y="48696"/>
                  </a:lnTo>
                  <a:lnTo>
                    <a:pt x="112302" y="21343"/>
                  </a:lnTo>
                  <a:lnTo>
                    <a:pt x="111026" y="9452"/>
                  </a:lnTo>
                  <a:lnTo>
                    <a:pt x="10768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6186471" y="2946400"/>
              <a:ext cx="112395" cy="55244"/>
            </a:xfrm>
            <a:custGeom>
              <a:avLst/>
              <a:gdLst/>
              <a:ahLst/>
              <a:cxnLst/>
              <a:rect l="l" t="t" r="r" b="b"/>
              <a:pathLst>
                <a:path w="112395" h="55244">
                  <a:moveTo>
                    <a:pt x="112138" y="0"/>
                  </a:moveTo>
                  <a:lnTo>
                    <a:pt x="535" y="0"/>
                  </a:lnTo>
                  <a:lnTo>
                    <a:pt x="0" y="6130"/>
                  </a:lnTo>
                  <a:lnTo>
                    <a:pt x="19234" y="40995"/>
                  </a:lnTo>
                  <a:lnTo>
                    <a:pt x="60071" y="55001"/>
                  </a:lnTo>
                  <a:lnTo>
                    <a:pt x="74080" y="52158"/>
                  </a:lnTo>
                  <a:lnTo>
                    <a:pt x="105251" y="26065"/>
                  </a:lnTo>
                  <a:lnTo>
                    <a:pt x="112138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5592696" y="2946401"/>
              <a:ext cx="112395" cy="71755"/>
            </a:xfrm>
            <a:custGeom>
              <a:avLst/>
              <a:gdLst/>
              <a:ahLst/>
              <a:cxnLst/>
              <a:rect l="l" t="t" r="r" b="b"/>
              <a:pathLst>
                <a:path w="112395" h="71755">
                  <a:moveTo>
                    <a:pt x="109770" y="0"/>
                  </a:moveTo>
                  <a:lnTo>
                    <a:pt x="3469" y="0"/>
                  </a:lnTo>
                  <a:lnTo>
                    <a:pt x="1422" y="6587"/>
                  </a:lnTo>
                  <a:lnTo>
                    <a:pt x="0" y="22862"/>
                  </a:lnTo>
                  <a:lnTo>
                    <a:pt x="3463" y="36100"/>
                  </a:lnTo>
                  <a:lnTo>
                    <a:pt x="30882" y="65275"/>
                  </a:lnTo>
                  <a:lnTo>
                    <a:pt x="60070" y="71735"/>
                  </a:lnTo>
                  <a:lnTo>
                    <a:pt x="74079" y="68892"/>
                  </a:lnTo>
                  <a:lnTo>
                    <a:pt x="105250" y="42799"/>
                  </a:lnTo>
                  <a:lnTo>
                    <a:pt x="112303" y="15447"/>
                  </a:lnTo>
                  <a:lnTo>
                    <a:pt x="111026" y="3555"/>
                  </a:lnTo>
                  <a:lnTo>
                    <a:pt x="109770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5516435" y="32598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5346619" y="339446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5729461" y="300787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4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5381496" y="408910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844693" y="538317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774157" y="6674030"/>
              <a:ext cx="112395" cy="95250"/>
            </a:xfrm>
            <a:custGeom>
              <a:avLst/>
              <a:gdLst/>
              <a:ahLst/>
              <a:cxnLst/>
              <a:rect l="l" t="t" r="r" b="b"/>
              <a:pathLst>
                <a:path w="112394" h="95250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9984" y="87973"/>
                  </a:lnTo>
                  <a:lnTo>
                    <a:pt x="16636" y="95069"/>
                  </a:lnTo>
                  <a:lnTo>
                    <a:pt x="95945" y="95069"/>
                  </a:lnTo>
                  <a:lnTo>
                    <a:pt x="97138" y="94068"/>
                  </a:lnTo>
                  <a:lnTo>
                    <a:pt x="105250" y="82910"/>
                  </a:lnTo>
                  <a:lnTo>
                    <a:pt x="110461" y="69918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6454202" y="613500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6695287" y="615003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2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7209580" y="641355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6720667" y="656756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6771840" y="64199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7019078" y="644299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7113783" y="605647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7121432" y="61939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7370960" y="616672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7467459" y="604151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7781478" y="626675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8702533" y="633543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9123646" y="6675896"/>
              <a:ext cx="112395" cy="93345"/>
            </a:xfrm>
            <a:custGeom>
              <a:avLst/>
              <a:gdLst/>
              <a:ahLst/>
              <a:cxnLst/>
              <a:rect l="l" t="t" r="r" b="b"/>
              <a:pathLst>
                <a:path w="112395" h="9334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9984" y="87974"/>
                  </a:lnTo>
                  <a:lnTo>
                    <a:pt x="14888" y="93204"/>
                  </a:lnTo>
                  <a:lnTo>
                    <a:pt x="97766" y="93204"/>
                  </a:lnTo>
                  <a:lnTo>
                    <a:pt x="105251" y="82910"/>
                  </a:lnTo>
                  <a:lnTo>
                    <a:pt x="110463" y="69918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0572956" y="643851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1236566" y="656231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1611663" y="6706169"/>
              <a:ext cx="112395" cy="63500"/>
            </a:xfrm>
            <a:custGeom>
              <a:avLst/>
              <a:gdLst/>
              <a:ahLst/>
              <a:cxnLst/>
              <a:rect l="l" t="t" r="r" b="b"/>
              <a:pathLst>
                <a:path w="112395" h="63500">
                  <a:moveTo>
                    <a:pt x="45962" y="0"/>
                  </a:moveTo>
                  <a:lnTo>
                    <a:pt x="12919" y="20380"/>
                  </a:lnTo>
                  <a:lnTo>
                    <a:pt x="0" y="62930"/>
                  </a:lnTo>
                  <a:lnTo>
                    <a:pt x="111355" y="62930"/>
                  </a:lnTo>
                  <a:lnTo>
                    <a:pt x="112300" y="55558"/>
                  </a:lnTo>
                  <a:lnTo>
                    <a:pt x="111023" y="43665"/>
                  </a:lnTo>
                  <a:lnTo>
                    <a:pt x="89782" y="12000"/>
                  </a:lnTo>
                  <a:lnTo>
                    <a:pt x="45962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2373271" y="6525516"/>
              <a:ext cx="5715" cy="45720"/>
            </a:xfrm>
            <a:custGeom>
              <a:avLst/>
              <a:gdLst/>
              <a:ahLst/>
              <a:cxnLst/>
              <a:rect l="l" t="t" r="r" b="b"/>
              <a:pathLst>
                <a:path w="5715" h="45720">
                  <a:moveTo>
                    <a:pt x="5260" y="0"/>
                  </a:moveTo>
                  <a:lnTo>
                    <a:pt x="1422" y="12348"/>
                  </a:lnTo>
                  <a:lnTo>
                    <a:pt x="0" y="28623"/>
                  </a:lnTo>
                  <a:lnTo>
                    <a:pt x="3464" y="41861"/>
                  </a:lnTo>
                  <a:lnTo>
                    <a:pt x="5260" y="45102"/>
                  </a:lnTo>
                  <a:lnTo>
                    <a:pt x="5260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2195086" y="633409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11984568" y="638631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1694252" y="616473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1861673" y="618872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758531" y="2952750"/>
              <a:ext cx="7620000" cy="3822700"/>
            </a:xfrm>
            <a:custGeom>
              <a:avLst/>
              <a:gdLst/>
              <a:ahLst/>
              <a:cxnLst/>
              <a:rect l="l" t="t" r="r" b="b"/>
              <a:pathLst>
                <a:path w="7620000" h="3822700">
                  <a:moveTo>
                    <a:pt x="0" y="0"/>
                  </a:moveTo>
                  <a:lnTo>
                    <a:pt x="0" y="3822700"/>
                  </a:lnTo>
                  <a:lnTo>
                    <a:pt x="7620000" y="3822700"/>
                  </a:lnTo>
                  <a:lnTo>
                    <a:pt x="7620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10448337" y="4813613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61279" y="0"/>
                  </a:moveTo>
                  <a:lnTo>
                    <a:pt x="16393" y="20375"/>
                  </a:lnTo>
                  <a:lnTo>
                    <a:pt x="0" y="64720"/>
                  </a:lnTo>
                  <a:lnTo>
                    <a:pt x="1520" y="76662"/>
                  </a:lnTo>
                  <a:lnTo>
                    <a:pt x="29763" y="117125"/>
                  </a:lnTo>
                  <a:lnTo>
                    <a:pt x="64308" y="126584"/>
                  </a:lnTo>
                  <a:lnTo>
                    <a:pt x="76281" y="125206"/>
                  </a:lnTo>
                  <a:lnTo>
                    <a:pt x="116796" y="97411"/>
                  </a:lnTo>
                  <a:lnTo>
                    <a:pt x="126791" y="62716"/>
                  </a:lnTo>
                  <a:lnTo>
                    <a:pt x="125562" y="50711"/>
                  </a:lnTo>
                  <a:lnTo>
                    <a:pt x="105487" y="15730"/>
                  </a:lnTo>
                  <a:lnTo>
                    <a:pt x="61279" y="0"/>
                  </a:lnTo>
                  <a:close/>
                </a:path>
              </a:pathLst>
            </a:custGeom>
            <a:solidFill>
              <a:srgbClr val="669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755937" y="4140513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61279" y="0"/>
                  </a:moveTo>
                  <a:lnTo>
                    <a:pt x="16393" y="20375"/>
                  </a:lnTo>
                  <a:lnTo>
                    <a:pt x="0" y="64720"/>
                  </a:lnTo>
                  <a:lnTo>
                    <a:pt x="1520" y="76662"/>
                  </a:lnTo>
                  <a:lnTo>
                    <a:pt x="29763" y="117125"/>
                  </a:lnTo>
                  <a:lnTo>
                    <a:pt x="64308" y="126584"/>
                  </a:lnTo>
                  <a:lnTo>
                    <a:pt x="76281" y="125206"/>
                  </a:lnTo>
                  <a:lnTo>
                    <a:pt x="116796" y="97411"/>
                  </a:lnTo>
                  <a:lnTo>
                    <a:pt x="126791" y="62716"/>
                  </a:lnTo>
                  <a:lnTo>
                    <a:pt x="125562" y="50711"/>
                  </a:lnTo>
                  <a:lnTo>
                    <a:pt x="105487" y="15730"/>
                  </a:lnTo>
                  <a:lnTo>
                    <a:pt x="61279" y="0"/>
                  </a:lnTo>
                  <a:close/>
                </a:path>
              </a:pathLst>
            </a:custGeom>
            <a:solidFill>
              <a:srgbClr val="669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5291931" y="4927600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0" y="0"/>
                  </a:moveTo>
                  <a:lnTo>
                    <a:pt x="139700" y="0"/>
                  </a:lnTo>
                  <a:lnTo>
                    <a:pt x="139700" y="139700"/>
                  </a:lnTo>
                  <a:lnTo>
                    <a:pt x="0" y="139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6701631" y="3225800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0" y="0"/>
                  </a:moveTo>
                  <a:lnTo>
                    <a:pt x="139700" y="0"/>
                  </a:lnTo>
                  <a:lnTo>
                    <a:pt x="139700" y="139700"/>
                  </a:lnTo>
                  <a:lnTo>
                    <a:pt x="0" y="139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3" name="Content Placeholder 23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POPOUT</a:t>
            </a:r>
          </a:p>
        </p:txBody>
      </p:sp>
      <p:sp>
        <p:nvSpPr>
          <p:cNvPr id="241" name="Content Placeholder 240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05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PRE-ATTENTIVE PROCESSING</a:t>
            </a:r>
          </a:p>
          <a:p>
            <a:pPr lvl="1"/>
            <a:r>
              <a:rPr lang="en-US" dirty="0"/>
              <a:t>requires attention, despite name</a:t>
            </a:r>
          </a:p>
          <a:p>
            <a:pPr lvl="1"/>
            <a:r>
              <a:rPr lang="en-US" dirty="0"/>
              <a:t>very fast: &lt;200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what matters most is contrast between features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7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47736" y="1845564"/>
            <a:ext cx="6959601" cy="6037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351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5931" y="253361"/>
            <a:ext cx="7213600" cy="95002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6000" spc="75" dirty="0">
                <a:latin typeface="Gill Sans MT"/>
                <a:cs typeface="Gill Sans MT"/>
              </a:rPr>
              <a:t>B</a:t>
            </a:r>
            <a:r>
              <a:rPr lang="en-US" sz="6000" dirty="0">
                <a:latin typeface="Gill Sans MT"/>
                <a:cs typeface="Gill Sans MT"/>
              </a:rPr>
              <a:t>ASIC</a:t>
            </a:r>
            <a:r>
              <a:rPr lang="en-US" sz="6000" spc="-5" dirty="0">
                <a:latin typeface="Gill Sans MT"/>
                <a:cs typeface="Gill Sans MT"/>
              </a:rPr>
              <a:t> </a:t>
            </a:r>
            <a:r>
              <a:rPr lang="en-US" sz="6000" spc="-30" dirty="0">
                <a:latin typeface="Gill Sans MT"/>
                <a:cs typeface="Gill Sans MT"/>
              </a:rPr>
              <a:t>P</a:t>
            </a:r>
            <a:r>
              <a:rPr lang="en-US" sz="6000" spc="-5" dirty="0">
                <a:latin typeface="Gill Sans MT"/>
                <a:cs typeface="Gill Sans MT"/>
              </a:rPr>
              <a:t>O</a:t>
            </a:r>
            <a:r>
              <a:rPr lang="en-US" sz="6000" spc="-30" dirty="0">
                <a:latin typeface="Gill Sans MT"/>
                <a:cs typeface="Gill Sans MT"/>
              </a:rPr>
              <a:t>P</a:t>
            </a:r>
            <a:r>
              <a:rPr lang="en-US" sz="6000" spc="-5" dirty="0">
                <a:latin typeface="Gill Sans MT"/>
                <a:cs typeface="Gill Sans MT"/>
              </a:rPr>
              <a:t>O</a:t>
            </a:r>
            <a:r>
              <a:rPr lang="en-US" sz="6000" dirty="0">
                <a:latin typeface="Gill Sans MT"/>
                <a:cs typeface="Gill Sans MT"/>
              </a:rPr>
              <a:t>UT </a:t>
            </a:r>
            <a:r>
              <a:rPr lang="en-US" sz="6000" spc="-40" dirty="0">
                <a:latin typeface="Gill Sans MT"/>
                <a:cs typeface="Gill Sans MT"/>
              </a:rPr>
              <a:t>CHANN</a:t>
            </a:r>
            <a:r>
              <a:rPr lang="en-US" sz="6000" dirty="0">
                <a:latin typeface="Gill Sans MT"/>
                <a:cs typeface="Gill Sans MT"/>
              </a:rPr>
              <a:t>E</a:t>
            </a:r>
            <a:r>
              <a:rPr lang="en-US" sz="6000" spc="-5" dirty="0">
                <a:latin typeface="Gill Sans MT"/>
                <a:cs typeface="Gill Sans MT"/>
              </a:rPr>
              <a:t>L</a:t>
            </a:r>
            <a:r>
              <a:rPr lang="en-US" sz="6000" dirty="0">
                <a:latin typeface="Gill Sans MT"/>
                <a:cs typeface="Gill Sans MT"/>
              </a:rPr>
              <a:t>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de-DE" spc="-170" dirty="0">
                <a:latin typeface="Gill Sans MT"/>
                <a:cs typeface="Gill Sans MT"/>
              </a:rPr>
              <a:t>W</a:t>
            </a:r>
            <a:r>
              <a:rPr lang="de-DE" spc="-15" dirty="0">
                <a:latin typeface="Gill Sans MT"/>
                <a:cs typeface="Gill Sans MT"/>
              </a:rPr>
              <a:t>a</a:t>
            </a:r>
            <a:r>
              <a:rPr lang="de-DE" spc="-60" dirty="0">
                <a:latin typeface="Gill Sans MT"/>
                <a:cs typeface="Gill Sans MT"/>
              </a:rPr>
              <a:t>r</a:t>
            </a:r>
            <a:r>
              <a:rPr lang="de-DE" dirty="0">
                <a:latin typeface="Gill Sans MT"/>
                <a:cs typeface="Gill Sans MT"/>
              </a:rPr>
              <a:t>e</a:t>
            </a:r>
            <a:r>
              <a:rPr lang="de-DE" spc="-5" dirty="0">
                <a:latin typeface="Gill Sans MT"/>
                <a:cs typeface="Gill Sans MT"/>
              </a:rPr>
              <a:t> </a:t>
            </a:r>
            <a:r>
              <a:rPr lang="de-DE" dirty="0">
                <a:latin typeface="Gill Sans MT"/>
                <a:cs typeface="Gill Sans MT"/>
              </a:rPr>
              <a:t>2008</a:t>
            </a:r>
          </a:p>
        </p:txBody>
      </p:sp>
    </p:spTree>
    <p:extLst>
      <p:ext uri="{BB962C8B-B14F-4D97-AF65-F5344CB8AC3E}">
        <p14:creationId xmlns:p14="http://schemas.microsoft.com/office/powerpoint/2010/main" val="8599210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78931" y="2628900"/>
            <a:ext cx="5234432" cy="5144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98731" y="2628900"/>
            <a:ext cx="5234432" cy="5144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Pick the outlier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spc="-10" dirty="0">
                <a:latin typeface="Gill Sans MT"/>
                <a:cs typeface="Gill Sans MT"/>
              </a:rPr>
              <a:t>Hea</a:t>
            </a:r>
            <a:r>
              <a:rPr lang="en-US" spc="-15" dirty="0">
                <a:latin typeface="Gill Sans MT"/>
                <a:cs typeface="Gill Sans MT"/>
              </a:rPr>
              <a:t>l</a:t>
            </a:r>
            <a:r>
              <a:rPr lang="en-US" spc="-10" dirty="0">
                <a:latin typeface="Gill Sans MT"/>
                <a:cs typeface="Gill Sans MT"/>
              </a:rPr>
              <a:t>y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2007</a:t>
            </a:r>
          </a:p>
        </p:txBody>
      </p:sp>
    </p:spTree>
    <p:extLst>
      <p:ext uri="{BB962C8B-B14F-4D97-AF65-F5344CB8AC3E}">
        <p14:creationId xmlns:p14="http://schemas.microsoft.com/office/powerpoint/2010/main" val="3601874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02731" y="2616200"/>
            <a:ext cx="5270500" cy="51800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98731" y="2616200"/>
            <a:ext cx="5270500" cy="5180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Pick the outlier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spc="-10" dirty="0">
                <a:latin typeface="Gill Sans MT"/>
                <a:cs typeface="Gill Sans MT"/>
              </a:rPr>
              <a:t>Hea</a:t>
            </a:r>
            <a:r>
              <a:rPr lang="en-US" spc="-15" dirty="0">
                <a:latin typeface="Gill Sans MT"/>
                <a:cs typeface="Gill Sans MT"/>
              </a:rPr>
              <a:t>l</a:t>
            </a:r>
            <a:r>
              <a:rPr lang="en-US" spc="-10" dirty="0">
                <a:latin typeface="Gill Sans MT"/>
                <a:cs typeface="Gill Sans MT"/>
              </a:rPr>
              <a:t>y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2007</a:t>
            </a:r>
          </a:p>
        </p:txBody>
      </p:sp>
    </p:spTree>
    <p:extLst>
      <p:ext uri="{BB962C8B-B14F-4D97-AF65-F5344CB8AC3E}">
        <p14:creationId xmlns:p14="http://schemas.microsoft.com/office/powerpoint/2010/main" val="3887206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1431" y="2628900"/>
            <a:ext cx="11963400" cy="570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Pick the outlier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spc="-15">
                <a:latin typeface="Gill Sans MT"/>
                <a:cs typeface="Gill Sans MT"/>
              </a:rPr>
              <a:t>Healy</a:t>
            </a:r>
            <a:r>
              <a:rPr lang="en-US" spc="-5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2007</a:t>
            </a:r>
          </a:p>
        </p:txBody>
      </p:sp>
    </p:spTree>
    <p:extLst>
      <p:ext uri="{BB962C8B-B14F-4D97-AF65-F5344CB8AC3E}">
        <p14:creationId xmlns:p14="http://schemas.microsoft.com/office/powerpoint/2010/main" val="7007661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61431" y="2628900"/>
            <a:ext cx="11963400" cy="570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CONJUNCTION</a:t>
            </a:r>
          </a:p>
          <a:p>
            <a:pPr lvl="1"/>
            <a:r>
              <a:rPr lang="en-US" dirty="0"/>
              <a:t>or, why to use a single channel at a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spc="-15" dirty="0">
                <a:latin typeface="Gill Sans MT"/>
                <a:cs typeface="Gill Sans MT"/>
              </a:rPr>
              <a:t>Heal</a:t>
            </a:r>
            <a:r>
              <a:rPr lang="en-US" spc="-40" dirty="0">
                <a:latin typeface="Gill Sans MT"/>
                <a:cs typeface="Gill Sans MT"/>
              </a:rPr>
              <a:t>e</a:t>
            </a:r>
            <a:r>
              <a:rPr lang="en-US" spc="-15" dirty="0">
                <a:latin typeface="Gill Sans MT"/>
                <a:cs typeface="Gill Sans MT"/>
              </a:rPr>
              <a:t>y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2007</a:t>
            </a:r>
          </a:p>
        </p:txBody>
      </p:sp>
    </p:spTree>
    <p:extLst>
      <p:ext uri="{BB962C8B-B14F-4D97-AF65-F5344CB8AC3E}">
        <p14:creationId xmlns:p14="http://schemas.microsoft.com/office/powerpoint/2010/main" val="1618363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57046" y="1981200"/>
            <a:ext cx="11318170" cy="7175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82131" y="2044700"/>
            <a:ext cx="5765800" cy="622300"/>
          </a:xfrm>
          <a:custGeom>
            <a:avLst/>
            <a:gdLst/>
            <a:ahLst/>
            <a:cxnLst/>
            <a:rect l="l" t="t" r="r" b="b"/>
            <a:pathLst>
              <a:path w="5765800" h="622300">
                <a:moveTo>
                  <a:pt x="0" y="0"/>
                </a:moveTo>
                <a:lnTo>
                  <a:pt x="5765800" y="0"/>
                </a:lnTo>
                <a:lnTo>
                  <a:pt x="5765800" y="6223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82131" y="5257800"/>
            <a:ext cx="6985000" cy="622300"/>
          </a:xfrm>
          <a:custGeom>
            <a:avLst/>
            <a:gdLst/>
            <a:ahLst/>
            <a:cxnLst/>
            <a:rect l="l" t="t" r="r" b="b"/>
            <a:pathLst>
              <a:path w="6985000" h="622300">
                <a:moveTo>
                  <a:pt x="0" y="0"/>
                </a:moveTo>
                <a:lnTo>
                  <a:pt x="6985000" y="0"/>
                </a:lnTo>
                <a:lnTo>
                  <a:pt x="6985000" y="6223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CONJUNCTION</a:t>
            </a:r>
          </a:p>
          <a:p>
            <a:pPr lvl="1"/>
            <a:r>
              <a:rPr lang="en-US" dirty="0"/>
              <a:t>or, why to use a single channel at a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843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67731" y="647700"/>
            <a:ext cx="6364692" cy="3786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44112" y="594583"/>
            <a:ext cx="6528419" cy="3873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67732" y="5171465"/>
            <a:ext cx="6190945" cy="37535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00399" y="5172747"/>
            <a:ext cx="6157974" cy="37426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78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  <a:p>
            <a:pPr lvl="1"/>
            <a:r>
              <a:rPr lang="en-US" dirty="0"/>
              <a:t>We can easily see objects that are different in color and shape, or that are in motion.</a:t>
            </a:r>
          </a:p>
          <a:p>
            <a:endParaRPr lang="en-US" dirty="0"/>
          </a:p>
          <a:p>
            <a:pPr lvl="1"/>
            <a:r>
              <a:rPr lang="en-US" b="1" dirty="0"/>
              <a:t>Use color and shape sparingly to make the important information pop out.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910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947511" y="5285823"/>
            <a:ext cx="9453792" cy="340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Gestalt principles</a:t>
            </a:r>
          </a:p>
          <a:p>
            <a:pPr lvl="1"/>
            <a:r>
              <a:rPr lang="en-US" dirty="0"/>
              <a:t>German: “Gestalt” = form</a:t>
            </a:r>
          </a:p>
          <a:p>
            <a:pPr lvl="1"/>
            <a:r>
              <a:rPr lang="en-US" dirty="0"/>
              <a:t>patterns transcend the visual stimuli that produced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71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42731" y="2514600"/>
            <a:ext cx="6972300" cy="5996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270" dirty="0"/>
              <a:t>sim</a:t>
            </a:r>
            <a:r>
              <a:rPr lang="en-US" spc="70" dirty="0"/>
              <a:t>i</a:t>
            </a:r>
            <a:r>
              <a:rPr lang="en-US" spc="130" dirty="0"/>
              <a:t>lar</a:t>
            </a:r>
            <a:r>
              <a:rPr lang="en-US" spc="50" dirty="0"/>
              <a:t>i</a:t>
            </a:r>
            <a:r>
              <a:rPr lang="en-US" spc="204" dirty="0"/>
              <a:t>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spc="-10" dirty="0">
                <a:latin typeface="Gill Sans MT"/>
                <a:cs typeface="Gill Sans MT"/>
              </a:rPr>
              <a:t>Bang</a:t>
            </a:r>
            <a:r>
              <a:rPr lang="en-US" spc="-180" dirty="0">
                <a:latin typeface="Gill Sans MT"/>
                <a:cs typeface="Gill Sans MT"/>
              </a:rPr>
              <a:t> </a:t>
            </a:r>
            <a:r>
              <a:rPr lang="en-US" spc="-145" dirty="0">
                <a:latin typeface="Gill Sans MT"/>
                <a:cs typeface="Gill Sans MT"/>
              </a:rPr>
              <a:t>W</a:t>
            </a:r>
            <a:r>
              <a:rPr lang="en-US" spc="-10" dirty="0">
                <a:latin typeface="Gill Sans MT"/>
                <a:cs typeface="Gill Sans MT"/>
              </a:rPr>
              <a:t>ong</a:t>
            </a:r>
            <a:r>
              <a:rPr lang="en-US" spc="105" dirty="0">
                <a:latin typeface="Gill Sans MT"/>
                <a:cs typeface="Gill Sans MT"/>
              </a:rPr>
              <a:t>, </a:t>
            </a:r>
            <a:r>
              <a:rPr lang="en-US" spc="-10" dirty="0">
                <a:latin typeface="Gill Sans MT"/>
                <a:cs typeface="Gill Sans MT"/>
              </a:rPr>
              <a:t>“</a:t>
            </a:r>
            <a:r>
              <a:rPr lang="en-US" dirty="0">
                <a:latin typeface="Gill Sans MT"/>
                <a:cs typeface="Gill Sans MT"/>
              </a:rPr>
              <a:t>G</a:t>
            </a:r>
            <a:r>
              <a:rPr lang="en-US" spc="-10" dirty="0">
                <a:latin typeface="Gill Sans MT"/>
                <a:cs typeface="Gill Sans MT"/>
              </a:rPr>
              <a:t>esta</a:t>
            </a:r>
            <a:r>
              <a:rPr lang="en-US" dirty="0">
                <a:latin typeface="Gill Sans MT"/>
                <a:cs typeface="Gill Sans MT"/>
              </a:rPr>
              <a:t>lt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P</a:t>
            </a:r>
            <a:r>
              <a:rPr lang="en-US" dirty="0">
                <a:latin typeface="Gill Sans MT"/>
                <a:cs typeface="Gill Sans MT"/>
              </a:rPr>
              <a:t>rincipl</a:t>
            </a:r>
            <a:r>
              <a:rPr lang="en-US" spc="-10" dirty="0">
                <a:latin typeface="Gill Sans MT"/>
                <a:cs typeface="Gill Sans MT"/>
              </a:rPr>
              <a:t>es</a:t>
            </a:r>
            <a:r>
              <a:rPr lang="en-US" dirty="0">
                <a:latin typeface="Gill Sans MT"/>
                <a:cs typeface="Gill Sans MT"/>
              </a:rPr>
              <a:t>,</a:t>
            </a:r>
            <a:r>
              <a:rPr lang="en-US" spc="-14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1”</a:t>
            </a:r>
            <a:r>
              <a:rPr lang="en-US" dirty="0">
                <a:latin typeface="Gill Sans MT"/>
                <a:cs typeface="Gill Sans MT"/>
              </a:rPr>
              <a:t>,</a:t>
            </a:r>
            <a:r>
              <a:rPr lang="en-US" spc="-14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Na</a:t>
            </a:r>
            <a:r>
              <a:rPr lang="en-US" dirty="0">
                <a:latin typeface="Gill Sans MT"/>
                <a:cs typeface="Gill Sans MT"/>
              </a:rPr>
              <a:t>tu</a:t>
            </a:r>
            <a:r>
              <a:rPr lang="en-US" spc="-30" dirty="0">
                <a:latin typeface="Gill Sans MT"/>
                <a:cs typeface="Gill Sans MT"/>
              </a:rPr>
              <a:t>r</a:t>
            </a:r>
            <a:r>
              <a:rPr lang="en-US" dirty="0">
                <a:latin typeface="Gill Sans MT"/>
                <a:cs typeface="Gill Sans MT"/>
              </a:rPr>
              <a:t>e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Methods</a:t>
            </a:r>
            <a:endParaRPr lang="en-US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34417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0028" y="2070100"/>
            <a:ext cx="5467502" cy="500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36831" y="1308100"/>
            <a:ext cx="5689600" cy="6518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37418" y="7848157"/>
            <a:ext cx="423291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200" spc="-320" dirty="0">
                <a:latin typeface="Lucida Sans"/>
                <a:cs typeface="Lucida Sans"/>
              </a:rPr>
              <a:t>120</a:t>
            </a:r>
            <a:r>
              <a:rPr sz="4200" spc="-280" dirty="0">
                <a:latin typeface="Lucida Sans"/>
                <a:cs typeface="Lucida Sans"/>
              </a:rPr>
              <a:t> </a:t>
            </a:r>
            <a:r>
              <a:rPr sz="4200" spc="350" dirty="0">
                <a:latin typeface="Lucida Sans"/>
                <a:cs typeface="Lucida Sans"/>
              </a:rPr>
              <a:t>m</a:t>
            </a:r>
            <a:r>
              <a:rPr sz="4200" spc="70" dirty="0">
                <a:latin typeface="Lucida Sans"/>
                <a:cs typeface="Lucida Sans"/>
              </a:rPr>
              <a:t>i</a:t>
            </a:r>
            <a:r>
              <a:rPr sz="4200" spc="-20" dirty="0">
                <a:latin typeface="Lucida Sans"/>
                <a:cs typeface="Lucida Sans"/>
              </a:rPr>
              <a:t>l</a:t>
            </a:r>
            <a:r>
              <a:rPr sz="4200" spc="95" dirty="0">
                <a:latin typeface="Lucida Sans"/>
                <a:cs typeface="Lucida Sans"/>
              </a:rPr>
              <a:t>l</a:t>
            </a:r>
            <a:r>
              <a:rPr sz="4200" spc="70" dirty="0">
                <a:latin typeface="Lucida Sans"/>
                <a:cs typeface="Lucida Sans"/>
              </a:rPr>
              <a:t>i</a:t>
            </a:r>
            <a:r>
              <a:rPr sz="4200" spc="5" dirty="0">
                <a:latin typeface="Lucida Sans"/>
                <a:cs typeface="Lucida Sans"/>
              </a:rPr>
              <a:t>o</a:t>
            </a:r>
            <a:r>
              <a:rPr sz="4200" spc="260" dirty="0">
                <a:latin typeface="Lucida Sans"/>
                <a:cs typeface="Lucida Sans"/>
              </a:rPr>
              <a:t>n</a:t>
            </a:r>
            <a:r>
              <a:rPr sz="4200" spc="-280" dirty="0">
                <a:latin typeface="Lucida Sans"/>
                <a:cs typeface="Lucida Sans"/>
              </a:rPr>
              <a:t> </a:t>
            </a:r>
            <a:r>
              <a:rPr sz="4200" spc="25" dirty="0">
                <a:latin typeface="Lucida Sans"/>
                <a:cs typeface="Lucida Sans"/>
              </a:rPr>
              <a:t>r</a:t>
            </a:r>
            <a:r>
              <a:rPr sz="4200" spc="-25" dirty="0">
                <a:latin typeface="Lucida Sans"/>
                <a:cs typeface="Lucida Sans"/>
              </a:rPr>
              <a:t>ods</a:t>
            </a:r>
            <a:endParaRPr sz="4200" dirty="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2562" y="7848157"/>
            <a:ext cx="4605655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200" spc="65" dirty="0">
                <a:latin typeface="Lucida Sans"/>
                <a:cs typeface="Lucida Sans"/>
              </a:rPr>
              <a:t>5-6</a:t>
            </a:r>
            <a:r>
              <a:rPr sz="4200" spc="-280" dirty="0">
                <a:latin typeface="Lucida Sans"/>
                <a:cs typeface="Lucida Sans"/>
              </a:rPr>
              <a:t> </a:t>
            </a:r>
            <a:r>
              <a:rPr sz="4200" spc="350" dirty="0">
                <a:latin typeface="Lucida Sans"/>
                <a:cs typeface="Lucida Sans"/>
              </a:rPr>
              <a:t>m</a:t>
            </a:r>
            <a:r>
              <a:rPr sz="4200" spc="70" dirty="0">
                <a:latin typeface="Lucida Sans"/>
                <a:cs typeface="Lucida Sans"/>
              </a:rPr>
              <a:t>i</a:t>
            </a:r>
            <a:r>
              <a:rPr sz="4200" spc="-20" dirty="0">
                <a:latin typeface="Lucida Sans"/>
                <a:cs typeface="Lucida Sans"/>
              </a:rPr>
              <a:t>l</a:t>
            </a:r>
            <a:r>
              <a:rPr sz="4200" spc="95" dirty="0">
                <a:latin typeface="Lucida Sans"/>
                <a:cs typeface="Lucida Sans"/>
              </a:rPr>
              <a:t>l</a:t>
            </a:r>
            <a:r>
              <a:rPr sz="4200" spc="70" dirty="0">
                <a:latin typeface="Lucida Sans"/>
                <a:cs typeface="Lucida Sans"/>
              </a:rPr>
              <a:t>i</a:t>
            </a:r>
            <a:r>
              <a:rPr sz="4200" spc="5" dirty="0">
                <a:latin typeface="Lucida Sans"/>
                <a:cs typeface="Lucida Sans"/>
              </a:rPr>
              <a:t>o</a:t>
            </a:r>
            <a:r>
              <a:rPr sz="4200" spc="260" dirty="0">
                <a:latin typeface="Lucida Sans"/>
                <a:cs typeface="Lucida Sans"/>
              </a:rPr>
              <a:t>n</a:t>
            </a:r>
            <a:r>
              <a:rPr sz="4200" spc="-280" dirty="0">
                <a:latin typeface="Lucida Sans"/>
                <a:cs typeface="Lucida Sans"/>
              </a:rPr>
              <a:t> </a:t>
            </a:r>
            <a:r>
              <a:rPr sz="4200" spc="85" dirty="0">
                <a:latin typeface="Lucida Sans"/>
                <a:cs typeface="Lucida Sans"/>
              </a:rPr>
              <a:t>c</a:t>
            </a:r>
            <a:r>
              <a:rPr sz="4200" spc="80" dirty="0">
                <a:latin typeface="Lucida Sans"/>
                <a:cs typeface="Lucida Sans"/>
              </a:rPr>
              <a:t>o</a:t>
            </a:r>
            <a:r>
              <a:rPr sz="4200" spc="45" dirty="0">
                <a:latin typeface="Lucida Sans"/>
                <a:cs typeface="Lucida Sans"/>
              </a:rPr>
              <a:t>nes</a:t>
            </a:r>
            <a:endParaRPr sz="4200">
              <a:latin typeface="Lucida Sans"/>
              <a:cs typeface="Lucida San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pc="-100" dirty="0" err="1">
                <a:latin typeface="Gill Sans MT"/>
                <a:cs typeface="Gill Sans MT"/>
              </a:rPr>
              <a:t>W</a:t>
            </a:r>
            <a:r>
              <a:rPr lang="en-US" spc="-10" dirty="0" err="1">
                <a:latin typeface="Gill Sans MT"/>
                <a:cs typeface="Gill Sans MT"/>
              </a:rPr>
              <a:t>and</a:t>
            </a:r>
            <a:r>
              <a:rPr lang="en-US" dirty="0" err="1">
                <a:latin typeface="Gill Sans MT"/>
                <a:cs typeface="Gill Sans MT"/>
              </a:rPr>
              <a:t>ell</a:t>
            </a:r>
            <a:r>
              <a:rPr lang="en-US" spc="105" dirty="0">
                <a:latin typeface="Gill Sans MT"/>
                <a:cs typeface="Gill Sans MT"/>
              </a:rPr>
              <a:t>,</a:t>
            </a:r>
            <a:r>
              <a:rPr lang="en-US" spc="-10" dirty="0">
                <a:latin typeface="Gill Sans MT"/>
                <a:cs typeface="Gill Sans MT"/>
              </a:rPr>
              <a:t>“</a:t>
            </a:r>
            <a:r>
              <a:rPr lang="en-US" spc="-25" dirty="0">
                <a:latin typeface="Gill Sans MT"/>
                <a:cs typeface="Gill Sans MT"/>
              </a:rPr>
              <a:t>F</a:t>
            </a:r>
            <a:r>
              <a:rPr lang="en-US" spc="-10" dirty="0">
                <a:latin typeface="Gill Sans MT"/>
                <a:cs typeface="Gill Sans MT"/>
              </a:rPr>
              <a:t>ounda</a:t>
            </a:r>
            <a:r>
              <a:rPr lang="en-US" dirty="0">
                <a:latin typeface="Gill Sans MT"/>
                <a:cs typeface="Gill Sans MT"/>
              </a:rPr>
              <a:t>ti</a:t>
            </a:r>
            <a:r>
              <a:rPr lang="en-US" spc="-10" dirty="0">
                <a:latin typeface="Gill Sans MT"/>
                <a:cs typeface="Gill Sans MT"/>
              </a:rPr>
              <a:t>ons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o</a:t>
            </a:r>
            <a:r>
              <a:rPr lang="en-US" dirty="0">
                <a:latin typeface="Gill Sans MT"/>
                <a:cs typeface="Gill Sans MT"/>
              </a:rPr>
              <a:t>f</a:t>
            </a:r>
            <a:r>
              <a:rPr lang="en-US" spc="-21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Vi</a:t>
            </a:r>
            <a:r>
              <a:rPr lang="en-US" spc="-10" dirty="0">
                <a:latin typeface="Gill Sans MT"/>
                <a:cs typeface="Gill Sans MT"/>
              </a:rPr>
              <a:t>s</a:t>
            </a:r>
            <a:r>
              <a:rPr lang="en-US" dirty="0">
                <a:latin typeface="Gill Sans MT"/>
                <a:cs typeface="Gill Sans MT"/>
              </a:rPr>
              <a:t>i</a:t>
            </a:r>
            <a:r>
              <a:rPr lang="en-US" spc="-10" dirty="0">
                <a:latin typeface="Gill Sans MT"/>
                <a:cs typeface="Gill Sans MT"/>
              </a:rPr>
              <a:t>on”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(left) </a:t>
            </a:r>
            <a:r>
              <a:rPr lang="en-US" spc="-15" dirty="0">
                <a:latin typeface="Gill Sans MT"/>
                <a:cs typeface="Gill Sans MT"/>
              </a:rPr>
              <a:t>D</a:t>
            </a:r>
            <a:r>
              <a:rPr lang="en-US" spc="-60" dirty="0">
                <a:latin typeface="Gill Sans MT"/>
                <a:cs typeface="Gill Sans MT"/>
              </a:rPr>
              <a:t>a</a:t>
            </a:r>
            <a:r>
              <a:rPr lang="en-US" dirty="0">
                <a:latin typeface="Gill Sans MT"/>
                <a:cs typeface="Gill Sans MT"/>
              </a:rPr>
              <a:t>vi</a:t>
            </a:r>
            <a:r>
              <a:rPr lang="en-US" spc="-10" dirty="0">
                <a:latin typeface="Gill Sans MT"/>
                <a:cs typeface="Gill Sans MT"/>
              </a:rPr>
              <a:t>d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dirty="0" err="1">
                <a:latin typeface="Gill Sans MT"/>
                <a:cs typeface="Gill Sans MT"/>
              </a:rPr>
              <a:t>R</a:t>
            </a:r>
            <a:r>
              <a:rPr lang="en-US" spc="70" dirty="0" err="1">
                <a:latin typeface="Gill Sans MT"/>
                <a:cs typeface="Gill Sans MT"/>
              </a:rPr>
              <a:t>.</a:t>
            </a:r>
            <a:r>
              <a:rPr lang="en-US" dirty="0" err="1">
                <a:latin typeface="Gill Sans MT"/>
                <a:cs typeface="Gill Sans MT"/>
              </a:rPr>
              <a:t>Willi</a:t>
            </a:r>
            <a:r>
              <a:rPr lang="en-US" spc="-10" dirty="0" err="1">
                <a:latin typeface="Gill Sans MT"/>
                <a:cs typeface="Gill Sans MT"/>
              </a:rPr>
              <a:t>ams</a:t>
            </a:r>
            <a:r>
              <a:rPr lang="en-US" dirty="0">
                <a:latin typeface="Gill Sans MT"/>
                <a:cs typeface="Gill Sans MT"/>
              </a:rPr>
              <a:t>,</a:t>
            </a:r>
            <a:r>
              <a:rPr lang="en-US" spc="-14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Uni</a:t>
            </a:r>
            <a:r>
              <a:rPr lang="en-US" spc="-95" dirty="0">
                <a:latin typeface="Gill Sans MT"/>
                <a:cs typeface="Gill Sans MT"/>
              </a:rPr>
              <a:t>v</a:t>
            </a:r>
            <a:r>
              <a:rPr lang="en-US" dirty="0">
                <a:latin typeface="Gill Sans MT"/>
                <a:cs typeface="Gill Sans MT"/>
              </a:rPr>
              <a:t>.</a:t>
            </a:r>
            <a:r>
              <a:rPr lang="en-US" spc="-14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o</a:t>
            </a:r>
            <a:r>
              <a:rPr lang="en-US" dirty="0">
                <a:latin typeface="Gill Sans MT"/>
                <a:cs typeface="Gill Sans MT"/>
              </a:rPr>
              <a:t>f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Roches</a:t>
            </a:r>
            <a:r>
              <a:rPr lang="en-US" dirty="0">
                <a:latin typeface="Gill Sans MT"/>
                <a:cs typeface="Gill Sans MT"/>
              </a:rPr>
              <a:t>ter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(ri</a:t>
            </a:r>
            <a:r>
              <a:rPr lang="en-US" spc="-10" dirty="0">
                <a:latin typeface="Gill Sans MT"/>
                <a:cs typeface="Gill Sans MT"/>
              </a:rPr>
              <a:t>g</a:t>
            </a:r>
            <a:r>
              <a:rPr lang="en-US" dirty="0">
                <a:latin typeface="Gill Sans MT"/>
                <a:cs typeface="Gill Sans MT"/>
              </a:rPr>
              <a:t>ht)</a:t>
            </a:r>
          </a:p>
        </p:txBody>
      </p:sp>
    </p:spTree>
    <p:extLst>
      <p:ext uri="{BB962C8B-B14F-4D97-AF65-F5344CB8AC3E}">
        <p14:creationId xmlns:p14="http://schemas.microsoft.com/office/powerpoint/2010/main" val="21657455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374231" y="3606800"/>
            <a:ext cx="4305300" cy="222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86131" y="3543300"/>
            <a:ext cx="4445000" cy="2197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1431" y="6184900"/>
            <a:ext cx="4597400" cy="2273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270" dirty="0"/>
              <a:t>sim</a:t>
            </a:r>
            <a:r>
              <a:rPr lang="en-US" spc="70" dirty="0"/>
              <a:t>i</a:t>
            </a:r>
            <a:r>
              <a:rPr lang="en-US" spc="130" dirty="0"/>
              <a:t>lar</a:t>
            </a:r>
            <a:r>
              <a:rPr lang="en-US" spc="50" dirty="0"/>
              <a:t>i</a:t>
            </a:r>
            <a:r>
              <a:rPr lang="en-US" spc="204" dirty="0"/>
              <a:t>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spc="-10" dirty="0">
                <a:latin typeface="Gill Sans MT"/>
                <a:cs typeface="Gill Sans MT"/>
              </a:rPr>
              <a:t>Andy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Rutl</a:t>
            </a:r>
            <a:r>
              <a:rPr lang="en-US" spc="-10" dirty="0">
                <a:latin typeface="Gill Sans MT"/>
                <a:cs typeface="Gill Sans MT"/>
              </a:rPr>
              <a:t>edg</a:t>
            </a:r>
            <a:r>
              <a:rPr lang="en-US" spc="25" dirty="0">
                <a:latin typeface="Gill Sans MT"/>
                <a:cs typeface="Gill Sans MT"/>
              </a:rPr>
              <a:t>e</a:t>
            </a:r>
            <a:r>
              <a:rPr lang="en-US" spc="105" dirty="0">
                <a:latin typeface="Gill Sans MT"/>
                <a:cs typeface="Gill Sans MT"/>
              </a:rPr>
              <a:t>, </a:t>
            </a:r>
            <a:r>
              <a:rPr lang="en-US" spc="-10" dirty="0">
                <a:latin typeface="Gill Sans MT"/>
                <a:cs typeface="Gill Sans MT"/>
              </a:rPr>
              <a:t>“</a:t>
            </a:r>
            <a:r>
              <a:rPr lang="en-US" dirty="0">
                <a:latin typeface="Gill Sans MT"/>
                <a:cs typeface="Gill Sans MT"/>
              </a:rPr>
              <a:t>G</a:t>
            </a:r>
            <a:r>
              <a:rPr lang="en-US" spc="-10" dirty="0">
                <a:latin typeface="Gill Sans MT"/>
                <a:cs typeface="Gill Sans MT"/>
              </a:rPr>
              <a:t>esta</a:t>
            </a:r>
            <a:r>
              <a:rPr lang="en-US" dirty="0">
                <a:latin typeface="Gill Sans MT"/>
                <a:cs typeface="Gill Sans MT"/>
              </a:rPr>
              <a:t>lt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P</a:t>
            </a:r>
            <a:r>
              <a:rPr lang="en-US" dirty="0">
                <a:latin typeface="Gill Sans MT"/>
                <a:cs typeface="Gill Sans MT"/>
              </a:rPr>
              <a:t>rincipl</a:t>
            </a:r>
            <a:r>
              <a:rPr lang="en-US" spc="-10" dirty="0">
                <a:latin typeface="Gill Sans MT"/>
                <a:cs typeface="Gill Sans MT"/>
              </a:rPr>
              <a:t>es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o</a:t>
            </a:r>
            <a:r>
              <a:rPr lang="en-US" dirty="0">
                <a:latin typeface="Gill Sans MT"/>
                <a:cs typeface="Gill Sans MT"/>
              </a:rPr>
              <a:t>f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45" dirty="0">
                <a:latin typeface="Gill Sans MT"/>
                <a:cs typeface="Gill Sans MT"/>
              </a:rPr>
              <a:t>P</a:t>
            </a:r>
            <a:r>
              <a:rPr lang="en-US" dirty="0">
                <a:latin typeface="Gill Sans MT"/>
                <a:cs typeface="Gill Sans MT"/>
              </a:rPr>
              <a:t>e</a:t>
            </a:r>
            <a:r>
              <a:rPr lang="en-US" spc="-35" dirty="0">
                <a:latin typeface="Gill Sans MT"/>
                <a:cs typeface="Gill Sans MT"/>
              </a:rPr>
              <a:t>r</a:t>
            </a:r>
            <a:r>
              <a:rPr lang="en-US" dirty="0">
                <a:latin typeface="Gill Sans MT"/>
                <a:cs typeface="Gill Sans MT"/>
              </a:rPr>
              <a:t>cept</a:t>
            </a:r>
            <a:r>
              <a:rPr lang="en-US" spc="-5" dirty="0">
                <a:latin typeface="Gill Sans MT"/>
                <a:cs typeface="Gill Sans MT"/>
              </a:rPr>
              <a:t>i</a:t>
            </a:r>
            <a:r>
              <a:rPr lang="en-US" spc="-10" dirty="0">
                <a:latin typeface="Gill Sans MT"/>
                <a:cs typeface="Gill Sans MT"/>
              </a:rPr>
              <a:t>on”</a:t>
            </a:r>
            <a:endParaRPr lang="en-US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8636463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870031" y="3302000"/>
            <a:ext cx="6273800" cy="2173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60731" y="5765800"/>
            <a:ext cx="2679700" cy="2171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79032" y="2247900"/>
            <a:ext cx="2960669" cy="289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9831" y="5435600"/>
            <a:ext cx="2863472" cy="3009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95" dirty="0"/>
              <a:t>p</a:t>
            </a:r>
            <a:r>
              <a:rPr lang="en-US" spc="20" dirty="0"/>
              <a:t>r</a:t>
            </a:r>
            <a:r>
              <a:rPr lang="en-US" spc="-50" dirty="0"/>
              <a:t>o</a:t>
            </a:r>
            <a:r>
              <a:rPr lang="en-US" spc="235" dirty="0"/>
              <a:t>xim</a:t>
            </a:r>
            <a:r>
              <a:rPr lang="en-US" spc="70" dirty="0"/>
              <a:t>i</a:t>
            </a:r>
            <a:r>
              <a:rPr lang="en-US" spc="204" dirty="0"/>
              <a:t>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spc="-10" dirty="0">
                <a:latin typeface="Gill Sans MT"/>
                <a:cs typeface="Gill Sans MT"/>
              </a:rPr>
              <a:t>Andy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Rutl</a:t>
            </a:r>
            <a:r>
              <a:rPr lang="en-US" spc="-10" dirty="0">
                <a:latin typeface="Gill Sans MT"/>
                <a:cs typeface="Gill Sans MT"/>
              </a:rPr>
              <a:t>edg</a:t>
            </a:r>
            <a:r>
              <a:rPr lang="en-US" spc="25" dirty="0">
                <a:latin typeface="Gill Sans MT"/>
                <a:cs typeface="Gill Sans MT"/>
              </a:rPr>
              <a:t>e</a:t>
            </a:r>
            <a:r>
              <a:rPr lang="en-US" spc="105" dirty="0">
                <a:latin typeface="Gill Sans MT"/>
                <a:cs typeface="Gill Sans MT"/>
              </a:rPr>
              <a:t>, </a:t>
            </a:r>
            <a:r>
              <a:rPr lang="en-US" spc="-10" dirty="0">
                <a:latin typeface="Gill Sans MT"/>
                <a:cs typeface="Gill Sans MT"/>
              </a:rPr>
              <a:t>“</a:t>
            </a:r>
            <a:r>
              <a:rPr lang="en-US" dirty="0">
                <a:latin typeface="Gill Sans MT"/>
                <a:cs typeface="Gill Sans MT"/>
              </a:rPr>
              <a:t>G</a:t>
            </a:r>
            <a:r>
              <a:rPr lang="en-US" spc="-10" dirty="0">
                <a:latin typeface="Gill Sans MT"/>
                <a:cs typeface="Gill Sans MT"/>
              </a:rPr>
              <a:t>esta</a:t>
            </a:r>
            <a:r>
              <a:rPr lang="en-US" dirty="0">
                <a:latin typeface="Gill Sans MT"/>
                <a:cs typeface="Gill Sans MT"/>
              </a:rPr>
              <a:t>lt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P</a:t>
            </a:r>
            <a:r>
              <a:rPr lang="en-US" dirty="0">
                <a:latin typeface="Gill Sans MT"/>
                <a:cs typeface="Gill Sans MT"/>
              </a:rPr>
              <a:t>rincipl</a:t>
            </a:r>
            <a:r>
              <a:rPr lang="en-US" spc="-10" dirty="0">
                <a:latin typeface="Gill Sans MT"/>
                <a:cs typeface="Gill Sans MT"/>
              </a:rPr>
              <a:t>es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o</a:t>
            </a:r>
            <a:r>
              <a:rPr lang="en-US" dirty="0">
                <a:latin typeface="Gill Sans MT"/>
                <a:cs typeface="Gill Sans MT"/>
              </a:rPr>
              <a:t>f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45" dirty="0">
                <a:latin typeface="Gill Sans MT"/>
                <a:cs typeface="Gill Sans MT"/>
              </a:rPr>
              <a:t>P</a:t>
            </a:r>
            <a:r>
              <a:rPr lang="en-US" dirty="0">
                <a:latin typeface="Gill Sans MT"/>
                <a:cs typeface="Gill Sans MT"/>
              </a:rPr>
              <a:t>e</a:t>
            </a:r>
            <a:r>
              <a:rPr lang="en-US" spc="-35" dirty="0">
                <a:latin typeface="Gill Sans MT"/>
                <a:cs typeface="Gill Sans MT"/>
              </a:rPr>
              <a:t>r</a:t>
            </a:r>
            <a:r>
              <a:rPr lang="en-US" dirty="0">
                <a:latin typeface="Gill Sans MT"/>
                <a:cs typeface="Gill Sans MT"/>
              </a:rPr>
              <a:t>cept</a:t>
            </a:r>
            <a:r>
              <a:rPr lang="en-US" spc="-5" dirty="0">
                <a:latin typeface="Gill Sans MT"/>
                <a:cs typeface="Gill Sans MT"/>
              </a:rPr>
              <a:t>i</a:t>
            </a:r>
            <a:r>
              <a:rPr lang="en-US" spc="-10" dirty="0">
                <a:latin typeface="Gill Sans MT"/>
                <a:cs typeface="Gill Sans MT"/>
              </a:rPr>
              <a:t>on”</a:t>
            </a:r>
            <a:endParaRPr lang="en-US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3659884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99931" y="2943469"/>
            <a:ext cx="5740400" cy="3863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95" dirty="0"/>
              <a:t>p</a:t>
            </a:r>
            <a:r>
              <a:rPr lang="en-US" spc="20" dirty="0"/>
              <a:t>r</a:t>
            </a:r>
            <a:r>
              <a:rPr lang="en-US" spc="-50" dirty="0"/>
              <a:t>o</a:t>
            </a:r>
            <a:r>
              <a:rPr lang="en-US" spc="235" dirty="0"/>
              <a:t>xim</a:t>
            </a:r>
            <a:r>
              <a:rPr lang="en-US" spc="70" dirty="0"/>
              <a:t>i</a:t>
            </a:r>
            <a:r>
              <a:rPr lang="en-US" spc="204" dirty="0"/>
              <a:t>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spc="-10" dirty="0">
                <a:latin typeface="Gill Sans MT"/>
                <a:cs typeface="Gill Sans MT"/>
              </a:rPr>
              <a:t>Bang</a:t>
            </a:r>
            <a:r>
              <a:rPr lang="en-US" spc="-180" dirty="0">
                <a:latin typeface="Gill Sans MT"/>
                <a:cs typeface="Gill Sans MT"/>
              </a:rPr>
              <a:t> </a:t>
            </a:r>
            <a:r>
              <a:rPr lang="en-US" spc="-145" dirty="0">
                <a:latin typeface="Gill Sans MT"/>
                <a:cs typeface="Gill Sans MT"/>
              </a:rPr>
              <a:t>W</a:t>
            </a:r>
            <a:r>
              <a:rPr lang="en-US" spc="-10" dirty="0">
                <a:latin typeface="Gill Sans MT"/>
                <a:cs typeface="Gill Sans MT"/>
              </a:rPr>
              <a:t>ong</a:t>
            </a:r>
            <a:r>
              <a:rPr lang="en-US" spc="105" dirty="0">
                <a:latin typeface="Gill Sans MT"/>
                <a:cs typeface="Gill Sans MT"/>
              </a:rPr>
              <a:t>, </a:t>
            </a:r>
            <a:r>
              <a:rPr lang="en-US" spc="-10" dirty="0">
                <a:latin typeface="Gill Sans MT"/>
                <a:cs typeface="Gill Sans MT"/>
              </a:rPr>
              <a:t>“</a:t>
            </a:r>
            <a:r>
              <a:rPr lang="en-US" dirty="0">
                <a:latin typeface="Gill Sans MT"/>
                <a:cs typeface="Gill Sans MT"/>
              </a:rPr>
              <a:t>G</a:t>
            </a:r>
            <a:r>
              <a:rPr lang="en-US" spc="-10" dirty="0">
                <a:latin typeface="Gill Sans MT"/>
                <a:cs typeface="Gill Sans MT"/>
              </a:rPr>
              <a:t>esta</a:t>
            </a:r>
            <a:r>
              <a:rPr lang="en-US" dirty="0">
                <a:latin typeface="Gill Sans MT"/>
                <a:cs typeface="Gill Sans MT"/>
              </a:rPr>
              <a:t>lt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P</a:t>
            </a:r>
            <a:r>
              <a:rPr lang="en-US" dirty="0">
                <a:latin typeface="Gill Sans MT"/>
                <a:cs typeface="Gill Sans MT"/>
              </a:rPr>
              <a:t>rincipl</a:t>
            </a:r>
            <a:r>
              <a:rPr lang="en-US" spc="-10" dirty="0">
                <a:latin typeface="Gill Sans MT"/>
                <a:cs typeface="Gill Sans MT"/>
              </a:rPr>
              <a:t>es</a:t>
            </a:r>
            <a:r>
              <a:rPr lang="en-US" dirty="0">
                <a:latin typeface="Gill Sans MT"/>
                <a:cs typeface="Gill Sans MT"/>
              </a:rPr>
              <a:t>,</a:t>
            </a:r>
            <a:r>
              <a:rPr lang="en-US" spc="-14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1”</a:t>
            </a:r>
            <a:r>
              <a:rPr lang="en-US" dirty="0">
                <a:latin typeface="Gill Sans MT"/>
                <a:cs typeface="Gill Sans MT"/>
              </a:rPr>
              <a:t>,</a:t>
            </a:r>
            <a:r>
              <a:rPr lang="en-US" spc="-14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Na</a:t>
            </a:r>
            <a:r>
              <a:rPr lang="en-US" dirty="0">
                <a:latin typeface="Gill Sans MT"/>
                <a:cs typeface="Gill Sans MT"/>
              </a:rPr>
              <a:t>tu</a:t>
            </a:r>
            <a:r>
              <a:rPr lang="en-US" spc="-30" dirty="0">
                <a:latin typeface="Gill Sans MT"/>
                <a:cs typeface="Gill Sans MT"/>
              </a:rPr>
              <a:t>r</a:t>
            </a:r>
            <a:r>
              <a:rPr lang="en-US" dirty="0">
                <a:latin typeface="Gill Sans MT"/>
                <a:cs typeface="Gill Sans MT"/>
              </a:rPr>
              <a:t>e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Methods</a:t>
            </a:r>
            <a:endParaRPr lang="en-US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1730565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250531" y="2496246"/>
            <a:ext cx="8827008" cy="62332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155" dirty="0"/>
              <a:t>co</a:t>
            </a:r>
            <a:r>
              <a:rPr lang="en-US" spc="85" dirty="0"/>
              <a:t>nnectedness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spc="-100" dirty="0">
                <a:latin typeface="Gill Sans MT"/>
                <a:cs typeface="Gill Sans MT"/>
              </a:rPr>
              <a:t>W</a:t>
            </a:r>
            <a:r>
              <a:rPr lang="en-US" spc="-10" dirty="0">
                <a:latin typeface="Gill Sans MT"/>
                <a:cs typeface="Gill Sans MT"/>
              </a:rPr>
              <a:t>a</a:t>
            </a:r>
            <a:r>
              <a:rPr lang="en-US" spc="-40" dirty="0">
                <a:latin typeface="Gill Sans MT"/>
                <a:cs typeface="Gill Sans MT"/>
              </a:rPr>
              <a:t>r</a:t>
            </a:r>
            <a:r>
              <a:rPr lang="en-US" spc="25" dirty="0">
                <a:latin typeface="Gill Sans MT"/>
                <a:cs typeface="Gill Sans MT"/>
              </a:rPr>
              <a:t>e</a:t>
            </a:r>
            <a:r>
              <a:rPr lang="en-US" spc="105" dirty="0">
                <a:latin typeface="Gill Sans MT"/>
                <a:cs typeface="Gill Sans MT"/>
              </a:rPr>
              <a:t>, </a:t>
            </a:r>
            <a:r>
              <a:rPr lang="en-US" spc="-10" dirty="0">
                <a:latin typeface="Gill Sans MT"/>
                <a:cs typeface="Gill Sans MT"/>
              </a:rPr>
              <a:t>“</a:t>
            </a:r>
            <a:r>
              <a:rPr lang="en-US" dirty="0">
                <a:latin typeface="Gill Sans MT"/>
                <a:cs typeface="Gill Sans MT"/>
              </a:rPr>
              <a:t>In</a:t>
            </a:r>
            <a:r>
              <a:rPr lang="en-US" spc="-15" dirty="0">
                <a:latin typeface="Gill Sans MT"/>
                <a:cs typeface="Gill Sans MT"/>
              </a:rPr>
              <a:t>f</a:t>
            </a:r>
            <a:r>
              <a:rPr lang="en-US" spc="-10" dirty="0">
                <a:latin typeface="Gill Sans MT"/>
                <a:cs typeface="Gill Sans MT"/>
              </a:rPr>
              <a:t>orma</a:t>
            </a:r>
            <a:r>
              <a:rPr lang="en-US" dirty="0">
                <a:latin typeface="Gill Sans MT"/>
                <a:cs typeface="Gill Sans MT"/>
              </a:rPr>
              <a:t>ti</a:t>
            </a:r>
            <a:r>
              <a:rPr lang="en-US" spc="-10" dirty="0">
                <a:latin typeface="Gill Sans MT"/>
                <a:cs typeface="Gill Sans MT"/>
              </a:rPr>
              <a:t>o</a:t>
            </a:r>
            <a:r>
              <a:rPr lang="en-US" dirty="0">
                <a:latin typeface="Gill Sans MT"/>
                <a:cs typeface="Gill Sans MT"/>
              </a:rPr>
              <a:t>n</a:t>
            </a:r>
            <a:r>
              <a:rPr lang="en-US" spc="-21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Vi</a:t>
            </a:r>
            <a:r>
              <a:rPr lang="en-US" spc="-10" dirty="0">
                <a:latin typeface="Gill Sans MT"/>
                <a:cs typeface="Gill Sans MT"/>
              </a:rPr>
              <a:t>sua</a:t>
            </a:r>
            <a:r>
              <a:rPr lang="en-US" dirty="0">
                <a:latin typeface="Gill Sans MT"/>
                <a:cs typeface="Gill Sans MT"/>
              </a:rPr>
              <a:t>li</a:t>
            </a:r>
            <a:r>
              <a:rPr lang="en-US" spc="-10" dirty="0">
                <a:latin typeface="Gill Sans MT"/>
                <a:cs typeface="Gill Sans MT"/>
              </a:rPr>
              <a:t>za</a:t>
            </a:r>
            <a:r>
              <a:rPr lang="en-US" dirty="0">
                <a:latin typeface="Gill Sans MT"/>
                <a:cs typeface="Gill Sans MT"/>
              </a:rPr>
              <a:t>ti</a:t>
            </a:r>
            <a:r>
              <a:rPr lang="en-US" spc="-10" dirty="0">
                <a:latin typeface="Gill Sans MT"/>
                <a:cs typeface="Gill Sans MT"/>
              </a:rPr>
              <a:t>on”</a:t>
            </a:r>
            <a:endParaRPr lang="en-US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3406698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41431" y="2489200"/>
            <a:ext cx="2057400" cy="588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03004" y="3071725"/>
            <a:ext cx="181102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800" dirty="0">
                <a:latin typeface="Gill Sans MT"/>
                <a:cs typeface="Gill Sans MT"/>
              </a:rPr>
              <a:t>S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dirty="0">
                <a:latin typeface="Gill Sans MT"/>
                <a:cs typeface="Gill Sans MT"/>
              </a:rPr>
              <a:t>m</a:t>
            </a:r>
            <a:r>
              <a:rPr sz="3800" spc="-5" dirty="0">
                <a:latin typeface="Gill Sans MT"/>
                <a:cs typeface="Gill Sans MT"/>
              </a:rPr>
              <a:t>il</a:t>
            </a:r>
            <a:r>
              <a:rPr sz="3800" spc="-20" dirty="0">
                <a:latin typeface="Gill Sans MT"/>
                <a:cs typeface="Gill Sans MT"/>
              </a:rPr>
              <a:t>a</a:t>
            </a:r>
            <a:r>
              <a:rPr sz="3800" dirty="0">
                <a:latin typeface="Gill Sans MT"/>
                <a:cs typeface="Gill Sans MT"/>
              </a:rPr>
              <a:t>r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spc="-15" dirty="0">
                <a:latin typeface="Gill Sans MT"/>
                <a:cs typeface="Gill Sans MT"/>
              </a:rPr>
              <a:t>ty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8822" y="5065625"/>
            <a:ext cx="233299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800" spc="-25" dirty="0">
                <a:latin typeface="Gill Sans MT"/>
                <a:cs typeface="Gill Sans MT"/>
              </a:rPr>
              <a:t>Connect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spc="-25" dirty="0">
                <a:latin typeface="Gill Sans MT"/>
                <a:cs typeface="Gill Sans MT"/>
              </a:rPr>
              <a:t>o</a:t>
            </a:r>
            <a:r>
              <a:rPr sz="3800" dirty="0">
                <a:latin typeface="Gill Sans MT"/>
                <a:cs typeface="Gill Sans MT"/>
              </a:rPr>
              <a:t>n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3750" y="7250025"/>
            <a:ext cx="193167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800" dirty="0">
                <a:latin typeface="Gill Sans MT"/>
                <a:cs typeface="Gill Sans MT"/>
              </a:rPr>
              <a:t>Enc</a:t>
            </a:r>
            <a:r>
              <a:rPr sz="3800" spc="-5" dirty="0">
                <a:latin typeface="Gill Sans MT"/>
                <a:cs typeface="Gill Sans MT"/>
              </a:rPr>
              <a:t>l</a:t>
            </a:r>
            <a:r>
              <a:rPr sz="3800" spc="-20" dirty="0">
                <a:latin typeface="Gill Sans MT"/>
                <a:cs typeface="Gill Sans MT"/>
              </a:rPr>
              <a:t>osu</a:t>
            </a:r>
            <a:r>
              <a:rPr sz="3800" spc="-95" dirty="0">
                <a:latin typeface="Gill Sans MT"/>
                <a:cs typeface="Gill Sans MT"/>
              </a:rPr>
              <a:t>r</a:t>
            </a:r>
            <a:r>
              <a:rPr sz="3800" dirty="0">
                <a:latin typeface="Gill Sans MT"/>
                <a:cs typeface="Gill Sans MT"/>
              </a:rPr>
              <a:t>e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45" dirty="0"/>
              <a:t>g</a:t>
            </a:r>
            <a:r>
              <a:rPr lang="en-US" spc="-10" dirty="0"/>
              <a:t>r</a:t>
            </a:r>
            <a:r>
              <a:rPr lang="en-US" spc="190" dirty="0"/>
              <a:t>o</a:t>
            </a:r>
            <a:r>
              <a:rPr lang="en-US" spc="150" dirty="0"/>
              <a:t>u</a:t>
            </a:r>
            <a:r>
              <a:rPr lang="en-US" spc="210" dirty="0"/>
              <a:t>ping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spc="-10" dirty="0">
                <a:latin typeface="Gill Sans MT"/>
                <a:cs typeface="Gill Sans MT"/>
              </a:rPr>
              <a:t>Bang</a:t>
            </a:r>
            <a:r>
              <a:rPr lang="en-US" spc="-180" dirty="0">
                <a:latin typeface="Gill Sans MT"/>
                <a:cs typeface="Gill Sans MT"/>
              </a:rPr>
              <a:t> </a:t>
            </a:r>
            <a:r>
              <a:rPr lang="en-US" spc="-145" dirty="0">
                <a:latin typeface="Gill Sans MT"/>
                <a:cs typeface="Gill Sans MT"/>
              </a:rPr>
              <a:t>W</a:t>
            </a:r>
            <a:r>
              <a:rPr lang="en-US" spc="-10" dirty="0">
                <a:latin typeface="Gill Sans MT"/>
                <a:cs typeface="Gill Sans MT"/>
              </a:rPr>
              <a:t>ong</a:t>
            </a:r>
            <a:r>
              <a:rPr lang="en-US" spc="105" dirty="0">
                <a:latin typeface="Gill Sans MT"/>
                <a:cs typeface="Gill Sans MT"/>
              </a:rPr>
              <a:t>, </a:t>
            </a:r>
            <a:r>
              <a:rPr lang="en-US" spc="-10" dirty="0">
                <a:latin typeface="Gill Sans MT"/>
                <a:cs typeface="Gill Sans MT"/>
              </a:rPr>
              <a:t>“</a:t>
            </a:r>
            <a:r>
              <a:rPr lang="en-US" dirty="0">
                <a:latin typeface="Gill Sans MT"/>
                <a:cs typeface="Gill Sans MT"/>
              </a:rPr>
              <a:t>G</a:t>
            </a:r>
            <a:r>
              <a:rPr lang="en-US" spc="-10" dirty="0">
                <a:latin typeface="Gill Sans MT"/>
                <a:cs typeface="Gill Sans MT"/>
              </a:rPr>
              <a:t>esta</a:t>
            </a:r>
            <a:r>
              <a:rPr lang="en-US" dirty="0">
                <a:latin typeface="Gill Sans MT"/>
                <a:cs typeface="Gill Sans MT"/>
              </a:rPr>
              <a:t>lt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P</a:t>
            </a:r>
            <a:r>
              <a:rPr lang="en-US" dirty="0">
                <a:latin typeface="Gill Sans MT"/>
                <a:cs typeface="Gill Sans MT"/>
              </a:rPr>
              <a:t>rincipl</a:t>
            </a:r>
            <a:r>
              <a:rPr lang="en-US" spc="-10" dirty="0">
                <a:latin typeface="Gill Sans MT"/>
                <a:cs typeface="Gill Sans MT"/>
              </a:rPr>
              <a:t>es</a:t>
            </a:r>
            <a:r>
              <a:rPr lang="en-US" dirty="0">
                <a:latin typeface="Gill Sans MT"/>
                <a:cs typeface="Gill Sans MT"/>
              </a:rPr>
              <a:t>,</a:t>
            </a:r>
            <a:r>
              <a:rPr lang="en-US" spc="-14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1”</a:t>
            </a:r>
            <a:r>
              <a:rPr lang="en-US" dirty="0">
                <a:latin typeface="Gill Sans MT"/>
                <a:cs typeface="Gill Sans MT"/>
              </a:rPr>
              <a:t>,</a:t>
            </a:r>
            <a:r>
              <a:rPr lang="en-US" spc="-14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Na</a:t>
            </a:r>
            <a:r>
              <a:rPr lang="en-US" dirty="0">
                <a:latin typeface="Gill Sans MT"/>
                <a:cs typeface="Gill Sans MT"/>
              </a:rPr>
              <a:t>tu</a:t>
            </a:r>
            <a:r>
              <a:rPr lang="en-US" spc="-30" dirty="0">
                <a:latin typeface="Gill Sans MT"/>
                <a:cs typeface="Gill Sans MT"/>
              </a:rPr>
              <a:t>r</a:t>
            </a:r>
            <a:r>
              <a:rPr lang="en-US" dirty="0">
                <a:latin typeface="Gill Sans MT"/>
                <a:cs typeface="Gill Sans MT"/>
              </a:rPr>
              <a:t>e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Methods</a:t>
            </a:r>
            <a:endParaRPr lang="en-US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582627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67932" y="2095500"/>
            <a:ext cx="4270587" cy="330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35332" y="2273300"/>
            <a:ext cx="4270587" cy="330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51326" y="2057400"/>
            <a:ext cx="2042405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290"/>
              </a:spcBef>
            </a:pPr>
            <a:r>
              <a:rPr sz="3800" spc="-20" dirty="0">
                <a:latin typeface="Gill Sans MT"/>
                <a:cs typeface="Gill Sans MT"/>
              </a:rPr>
              <a:t>p</a:t>
            </a:r>
            <a:r>
              <a:rPr sz="3800" spc="-110" dirty="0">
                <a:latin typeface="Gill Sans MT"/>
                <a:cs typeface="Gill Sans MT"/>
              </a:rPr>
              <a:t>r</a:t>
            </a:r>
            <a:r>
              <a:rPr sz="3800" spc="-85" dirty="0">
                <a:latin typeface="Gill Sans MT"/>
                <a:cs typeface="Gill Sans MT"/>
              </a:rPr>
              <a:t>o</a:t>
            </a:r>
            <a:r>
              <a:rPr sz="3800" dirty="0">
                <a:latin typeface="Gill Sans MT"/>
                <a:cs typeface="Gill Sans MT"/>
              </a:rPr>
              <a:t>x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dirty="0">
                <a:latin typeface="Gill Sans MT"/>
                <a:cs typeface="Gill Sans MT"/>
              </a:rPr>
              <a:t>m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spc="-15" dirty="0">
                <a:latin typeface="Gill Sans MT"/>
                <a:cs typeface="Gill Sans MT"/>
              </a:rPr>
              <a:t>ty</a:t>
            </a:r>
            <a:endParaRPr sz="38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1991" y="2131925"/>
            <a:ext cx="1776095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800" spc="-15" dirty="0">
                <a:latin typeface="Gill Sans MT"/>
                <a:cs typeface="Gill Sans MT"/>
              </a:rPr>
              <a:t>s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dirty="0">
                <a:latin typeface="Gill Sans MT"/>
                <a:cs typeface="Gill Sans MT"/>
              </a:rPr>
              <a:t>m</a:t>
            </a:r>
            <a:r>
              <a:rPr sz="3800" spc="-5" dirty="0">
                <a:latin typeface="Gill Sans MT"/>
                <a:cs typeface="Gill Sans MT"/>
              </a:rPr>
              <a:t>il</a:t>
            </a:r>
            <a:r>
              <a:rPr sz="3800" spc="-20" dirty="0">
                <a:latin typeface="Gill Sans MT"/>
                <a:cs typeface="Gill Sans MT"/>
              </a:rPr>
              <a:t>a</a:t>
            </a:r>
            <a:r>
              <a:rPr sz="3800" dirty="0">
                <a:latin typeface="Gill Sans MT"/>
                <a:cs typeface="Gill Sans MT"/>
              </a:rPr>
              <a:t>r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spc="-15" dirty="0">
                <a:latin typeface="Gill Sans MT"/>
                <a:cs typeface="Gill Sans MT"/>
              </a:rPr>
              <a:t>ty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36532" y="6007100"/>
            <a:ext cx="4270587" cy="330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07058" y="5929225"/>
            <a:ext cx="192151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800" dirty="0">
                <a:latin typeface="Gill Sans MT"/>
                <a:cs typeface="Gill Sans MT"/>
              </a:rPr>
              <a:t>encl</a:t>
            </a:r>
            <a:r>
              <a:rPr sz="3800" spc="-20" dirty="0">
                <a:latin typeface="Gill Sans MT"/>
                <a:cs typeface="Gill Sans MT"/>
              </a:rPr>
              <a:t>osu</a:t>
            </a:r>
            <a:r>
              <a:rPr sz="3800" spc="-95" dirty="0">
                <a:latin typeface="Gill Sans MT"/>
                <a:cs typeface="Gill Sans MT"/>
              </a:rPr>
              <a:t>r</a:t>
            </a:r>
            <a:r>
              <a:rPr sz="3800" dirty="0">
                <a:latin typeface="Gill Sans MT"/>
                <a:cs typeface="Gill Sans MT"/>
              </a:rPr>
              <a:t>e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grouping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Jorge Camoes</a:t>
            </a:r>
          </a:p>
        </p:txBody>
      </p:sp>
    </p:spTree>
    <p:extLst>
      <p:ext uri="{BB962C8B-B14F-4D97-AF65-F5344CB8AC3E}">
        <p14:creationId xmlns:p14="http://schemas.microsoft.com/office/powerpoint/2010/main" val="8812071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571331" y="2273300"/>
            <a:ext cx="6197600" cy="520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continuity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Bang Wong, “Gestalt Principles, II”, Nature Methods</a:t>
            </a:r>
          </a:p>
        </p:txBody>
      </p:sp>
    </p:spTree>
    <p:extLst>
      <p:ext uri="{BB962C8B-B14F-4D97-AF65-F5344CB8AC3E}">
        <p14:creationId xmlns:p14="http://schemas.microsoft.com/office/powerpoint/2010/main" val="29934210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37931" y="2044143"/>
            <a:ext cx="7264400" cy="56520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continuity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Bang Wong, “Gestalt Principles, II”, Nature Methods</a:t>
            </a:r>
          </a:p>
        </p:txBody>
      </p:sp>
    </p:spTree>
    <p:extLst>
      <p:ext uri="{BB962C8B-B14F-4D97-AF65-F5344CB8AC3E}">
        <p14:creationId xmlns:p14="http://schemas.microsoft.com/office/powerpoint/2010/main" val="37861613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2962" y="2418431"/>
            <a:ext cx="5328584" cy="561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74584" y="2418431"/>
            <a:ext cx="5434972" cy="5620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closure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321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83732" y="3149600"/>
            <a:ext cx="4741393" cy="472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97131" y="2705100"/>
            <a:ext cx="5537200" cy="5829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figure / ground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7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pectr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4371" y="2466976"/>
            <a:ext cx="10791520" cy="629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Cone Response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604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common fate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A. Rutledge</a:t>
            </a:r>
          </a:p>
        </p:txBody>
      </p:sp>
      <p:sp>
        <p:nvSpPr>
          <p:cNvPr id="2" name="Rectangle 1"/>
          <p:cNvSpPr/>
          <p:nvPr/>
        </p:nvSpPr>
        <p:spPr>
          <a:xfrm>
            <a:off x="5007885" y="5113020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74531" y="5108171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76767" y="6842760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559891" y="5382491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874091" y="596680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1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8037E-6 -1.19792E-6 L 0.10986 -1.1979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672E-6 2.1875E-6 L 0.10986 2.1875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0608E-6 4.63542E-6 L 0.01757 -0.1658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9" y="-8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8925E-6 -4.94792E-6 L 0.01757 -0.165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9" y="-830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4798E-6 3.90625E-6 L 0.01757 -0.1658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9" y="-8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12032" y="1177220"/>
            <a:ext cx="15316199" cy="7399162"/>
          </a:xfrm>
        </p:spPr>
        <p:txBody>
          <a:bodyPr>
            <a:normAutofit/>
          </a:bodyPr>
          <a:lstStyle/>
          <a:p>
            <a:r>
              <a:rPr lang="en-US" dirty="0"/>
              <a:t>Gestalt principles</a:t>
            </a:r>
          </a:p>
          <a:p>
            <a:pPr lvl="1"/>
            <a:r>
              <a:rPr lang="en-US" sz="3600" b="1" dirty="0"/>
              <a:t>similarity</a:t>
            </a:r>
            <a:r>
              <a:rPr lang="en-US" sz="3600" dirty="0"/>
              <a:t>: things that look like each other (size, color, shape) are related</a:t>
            </a:r>
          </a:p>
          <a:p>
            <a:pPr lvl="1"/>
            <a:r>
              <a:rPr lang="en-US" sz="3600" b="1" dirty="0"/>
              <a:t>proximity</a:t>
            </a:r>
            <a:r>
              <a:rPr lang="en-US" sz="3600" dirty="0"/>
              <a:t>: things that are visually close to each other are related</a:t>
            </a:r>
          </a:p>
          <a:p>
            <a:pPr lvl="1"/>
            <a:r>
              <a:rPr lang="en-US" sz="3600" b="1" dirty="0"/>
              <a:t>connection</a:t>
            </a:r>
            <a:r>
              <a:rPr lang="en-US" sz="3600" dirty="0"/>
              <a:t>: things that are visually connected are related</a:t>
            </a:r>
          </a:p>
          <a:p>
            <a:pPr lvl="1"/>
            <a:r>
              <a:rPr lang="en-US" sz="3600" b="1" dirty="0"/>
              <a:t>continuity</a:t>
            </a:r>
            <a:r>
              <a:rPr lang="en-US" sz="3600" dirty="0"/>
              <a:t>: we complete hidden objects into simple, familiar shapes</a:t>
            </a:r>
          </a:p>
          <a:p>
            <a:pPr lvl="1"/>
            <a:r>
              <a:rPr lang="en-US" sz="3600" b="1" dirty="0"/>
              <a:t>closure</a:t>
            </a:r>
            <a:r>
              <a:rPr lang="en-US" sz="3600" dirty="0"/>
              <a:t>: we see incomplete shapes as complete</a:t>
            </a:r>
          </a:p>
          <a:p>
            <a:pPr lvl="1"/>
            <a:r>
              <a:rPr lang="en-US" sz="3600" b="1" dirty="0"/>
              <a:t>figure / ground</a:t>
            </a:r>
            <a:r>
              <a:rPr lang="en-US" sz="3600" dirty="0"/>
              <a:t>: elements are perceived as either figures or background</a:t>
            </a:r>
          </a:p>
          <a:p>
            <a:pPr lvl="1"/>
            <a:r>
              <a:rPr lang="en-US" sz="3600" b="1" dirty="0"/>
              <a:t>common fate</a:t>
            </a:r>
            <a:r>
              <a:rPr lang="en-US" sz="3600" dirty="0"/>
              <a:t>: elements with the same moving direction are perceived as a unit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400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  <a:p>
            <a:pPr lvl="1"/>
            <a:r>
              <a:rPr lang="en-US" dirty="0"/>
              <a:t>Gestalt principles give us a conceptual understanding of the way our mind converts shapes into structured thought.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Using the Gestalt principles wisely will lead improve performance in interpretation of visualizations. Poor use may cause users to see things that aren’t there…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6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497931" y="2473076"/>
            <a:ext cx="12344768" cy="4801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Gill Sans MT"/>
                <a:cs typeface="Gill Sans MT"/>
              </a:rPr>
              <a:t>E.</a:t>
            </a:r>
            <a:r>
              <a:rPr lang="en-US" spc="-14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B.</a:t>
            </a:r>
            <a:r>
              <a:rPr lang="en-US" spc="-14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G</a:t>
            </a:r>
            <a:r>
              <a:rPr lang="en-US" spc="-10" dirty="0">
                <a:latin typeface="Gill Sans MT"/>
                <a:cs typeface="Gill Sans MT"/>
              </a:rPr>
              <a:t>o</a:t>
            </a:r>
            <a:r>
              <a:rPr lang="en-US" dirty="0">
                <a:latin typeface="Gill Sans MT"/>
                <a:cs typeface="Gill Sans MT"/>
              </a:rPr>
              <a:t>l</a:t>
            </a:r>
            <a:r>
              <a:rPr lang="en-US" spc="-10" dirty="0">
                <a:latin typeface="Gill Sans MT"/>
                <a:cs typeface="Gill Sans MT"/>
              </a:rPr>
              <a:t>ds</a:t>
            </a:r>
            <a:r>
              <a:rPr lang="en-US" dirty="0">
                <a:latin typeface="Gill Sans MT"/>
                <a:cs typeface="Gill Sans MT"/>
              </a:rPr>
              <a:t>tein</a:t>
            </a:r>
            <a:r>
              <a:rPr lang="en-US" spc="-14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“Sensa</a:t>
            </a:r>
            <a:r>
              <a:rPr lang="en-US" dirty="0">
                <a:latin typeface="Gill Sans MT"/>
                <a:cs typeface="Gill Sans MT"/>
              </a:rPr>
              <a:t>ti</a:t>
            </a:r>
            <a:r>
              <a:rPr lang="en-US" spc="-10" dirty="0">
                <a:latin typeface="Gill Sans MT"/>
                <a:cs typeface="Gill Sans MT"/>
              </a:rPr>
              <a:t>o</a:t>
            </a:r>
            <a:r>
              <a:rPr lang="en-US" dirty="0">
                <a:latin typeface="Gill Sans MT"/>
                <a:cs typeface="Gill Sans MT"/>
              </a:rPr>
              <a:t>n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and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45" dirty="0">
                <a:latin typeface="Gill Sans MT"/>
                <a:cs typeface="Gill Sans MT"/>
              </a:rPr>
              <a:t>P</a:t>
            </a:r>
            <a:r>
              <a:rPr lang="en-US" dirty="0">
                <a:latin typeface="Gill Sans MT"/>
                <a:cs typeface="Gill Sans MT"/>
              </a:rPr>
              <a:t>e</a:t>
            </a:r>
            <a:r>
              <a:rPr lang="en-US" spc="-35" dirty="0">
                <a:latin typeface="Gill Sans MT"/>
                <a:cs typeface="Gill Sans MT"/>
              </a:rPr>
              <a:t>r</a:t>
            </a:r>
            <a:r>
              <a:rPr lang="en-US" dirty="0">
                <a:latin typeface="Gill Sans MT"/>
                <a:cs typeface="Gill Sans MT"/>
              </a:rPr>
              <a:t>cept</a:t>
            </a:r>
            <a:r>
              <a:rPr lang="en-US" spc="-5" dirty="0">
                <a:latin typeface="Gill Sans MT"/>
                <a:cs typeface="Gill Sans MT"/>
              </a:rPr>
              <a:t>i</a:t>
            </a:r>
            <a:r>
              <a:rPr lang="en-US" spc="-10" dirty="0">
                <a:latin typeface="Gill Sans MT"/>
                <a:cs typeface="Gill Sans MT"/>
              </a:rPr>
              <a:t>on”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(</a:t>
            </a:r>
            <a:r>
              <a:rPr lang="en-US" spc="-10" dirty="0">
                <a:latin typeface="Gill Sans MT"/>
                <a:cs typeface="Gill Sans MT"/>
              </a:rPr>
              <a:t>Ad</a:t>
            </a:r>
            <a:r>
              <a:rPr lang="en-US" spc="-25" dirty="0">
                <a:latin typeface="Gill Sans MT"/>
                <a:cs typeface="Gill Sans MT"/>
              </a:rPr>
              <a:t>a</a:t>
            </a:r>
            <a:r>
              <a:rPr lang="en-US" spc="-10" dirty="0">
                <a:latin typeface="Gill Sans MT"/>
                <a:cs typeface="Gill Sans MT"/>
              </a:rPr>
              <a:t>pted</a:t>
            </a:r>
            <a:r>
              <a:rPr lang="en-US" spc="-5" dirty="0">
                <a:latin typeface="Gill Sans MT"/>
                <a:cs typeface="Gill Sans MT"/>
              </a:rPr>
              <a:t> f</a:t>
            </a:r>
            <a:r>
              <a:rPr lang="en-US" spc="-45" dirty="0">
                <a:latin typeface="Gill Sans MT"/>
                <a:cs typeface="Gill Sans MT"/>
              </a:rPr>
              <a:t>r</a:t>
            </a:r>
            <a:r>
              <a:rPr lang="en-US" spc="-10" dirty="0">
                <a:latin typeface="Gill Sans MT"/>
                <a:cs typeface="Gill Sans MT"/>
              </a:rPr>
              <a:t>om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Li</a:t>
            </a:r>
            <a:r>
              <a:rPr lang="en-US" spc="-10" dirty="0">
                <a:latin typeface="Gill Sans MT"/>
                <a:cs typeface="Gill Sans MT"/>
              </a:rPr>
              <a:t>nds</a:t>
            </a:r>
            <a:r>
              <a:rPr lang="en-US" spc="-70" dirty="0">
                <a:latin typeface="Gill Sans MT"/>
                <a:cs typeface="Gill Sans MT"/>
              </a:rPr>
              <a:t>a</a:t>
            </a:r>
            <a:r>
              <a:rPr lang="en-US" spc="-10" dirty="0">
                <a:latin typeface="Gill Sans MT"/>
                <a:cs typeface="Gill Sans MT"/>
              </a:rPr>
              <a:t>y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&amp;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Norma</a:t>
            </a:r>
            <a:r>
              <a:rPr lang="en-US" dirty="0">
                <a:latin typeface="Gill Sans MT"/>
                <a:cs typeface="Gill Sans MT"/>
              </a:rPr>
              <a:t>n,</a:t>
            </a:r>
            <a:r>
              <a:rPr lang="en-US" spc="-14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1977)</a:t>
            </a:r>
          </a:p>
        </p:txBody>
      </p:sp>
    </p:spTree>
    <p:extLst>
      <p:ext uri="{BB962C8B-B14F-4D97-AF65-F5344CB8AC3E}">
        <p14:creationId xmlns:p14="http://schemas.microsoft.com/office/powerpoint/2010/main" val="375057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5532" y="635000"/>
            <a:ext cx="12649201" cy="847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de-DE" spc="-100" dirty="0">
                <a:latin typeface="Gill Sans MT"/>
                <a:cs typeface="Gill Sans MT"/>
              </a:rPr>
              <a:t>W</a:t>
            </a:r>
            <a:r>
              <a:rPr lang="de-DE" spc="-10" dirty="0">
                <a:latin typeface="Gill Sans MT"/>
                <a:cs typeface="Gill Sans MT"/>
              </a:rPr>
              <a:t>a</a:t>
            </a:r>
            <a:r>
              <a:rPr lang="de-DE" spc="-40" dirty="0">
                <a:latin typeface="Gill Sans MT"/>
                <a:cs typeface="Gill Sans MT"/>
              </a:rPr>
              <a:t>r</a:t>
            </a:r>
            <a:r>
              <a:rPr lang="de-DE" dirty="0">
                <a:latin typeface="Gill Sans MT"/>
                <a:cs typeface="Gill Sans MT"/>
              </a:rPr>
              <a:t>e</a:t>
            </a:r>
            <a:r>
              <a:rPr lang="de-DE" spc="-5" dirty="0">
                <a:latin typeface="Gill Sans MT"/>
                <a:cs typeface="Gill Sans MT"/>
              </a:rPr>
              <a:t> </a:t>
            </a:r>
            <a:r>
              <a:rPr lang="de-DE" dirty="0">
                <a:latin typeface="Gill Sans MT"/>
                <a:cs typeface="Gill Sans MT"/>
              </a:rPr>
              <a:t>2010</a:t>
            </a:r>
          </a:p>
        </p:txBody>
      </p:sp>
    </p:spTree>
    <p:extLst>
      <p:ext uri="{BB962C8B-B14F-4D97-AF65-F5344CB8AC3E}">
        <p14:creationId xmlns:p14="http://schemas.microsoft.com/office/powerpoint/2010/main" val="111857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9731" y="1"/>
            <a:ext cx="6832600" cy="9753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74625" lvl="1"/>
            <a:r>
              <a:rPr lang="en-US" dirty="0" err="1"/>
              <a:t>Foveation</a:t>
            </a:r>
            <a:r>
              <a:rPr lang="en-US" dirty="0"/>
              <a:t> is relatively easy to see. The key to recognizing the phenomenon is to stair at a single word </a:t>
            </a:r>
            <a:r>
              <a:rPr lang="en-US" b="1" dirty="0"/>
              <a:t>on</a:t>
            </a:r>
            <a:r>
              <a:rPr lang="en-US" dirty="0"/>
              <a:t> the printed page. Then, without moving your gaze, note the blurriness of the surrounding text.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/>
              <a:t>C.Ware,“Visual Thinking for Design”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87262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3006</TotalTime>
  <Words>797</Words>
  <Application>Microsoft Macintosh PowerPoint</Application>
  <PresentationFormat>Custom</PresentationFormat>
  <Paragraphs>163</Paragraphs>
  <Slides>62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Gill Sans MT</vt:lpstr>
      <vt:lpstr>Lucida Sans</vt:lpstr>
      <vt:lpstr>1_Custom Design</vt:lpstr>
      <vt:lpstr>CIS 4930/6930-002 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Rosen</dc:creator>
  <cp:lastModifiedBy>Rosen, Paul</cp:lastModifiedBy>
  <cp:revision>51</cp:revision>
  <dcterms:created xsi:type="dcterms:W3CDTF">2015-03-11T16:30:57Z</dcterms:created>
  <dcterms:modified xsi:type="dcterms:W3CDTF">2019-01-28T21:44:34Z</dcterms:modified>
</cp:coreProperties>
</file>