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4"/>
  </p:notesMasterIdLst>
  <p:sldIdLst>
    <p:sldId id="332" r:id="rId2"/>
    <p:sldId id="472" r:id="rId3"/>
    <p:sldId id="473" r:id="rId4"/>
    <p:sldId id="474" r:id="rId5"/>
    <p:sldId id="475" r:id="rId6"/>
    <p:sldId id="476" r:id="rId7"/>
    <p:sldId id="477" r:id="rId8"/>
    <p:sldId id="478" r:id="rId9"/>
    <p:sldId id="481" r:id="rId10"/>
    <p:sldId id="482" r:id="rId11"/>
    <p:sldId id="483" r:id="rId12"/>
    <p:sldId id="431" r:id="rId13"/>
  </p:sldIdLst>
  <p:sldSz cx="17340263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8"/>
    <p:restoredTop sz="94721"/>
  </p:normalViewPr>
  <p:slideViewPr>
    <p:cSldViewPr>
      <p:cViewPr varScale="1">
        <p:scale>
          <a:sx n="88" d="100"/>
          <a:sy n="88" d="100"/>
        </p:scale>
        <p:origin x="200" y="40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992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793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3CFC7EAA-A7EF-2D43-861C-1E7BE6E772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64569E6-74AC-B24D-9F23-7E6866F125DC}" type="slidenum">
              <a:rPr lang="en-US" altLang="en-US" sz="1200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58B9FC0E-7F03-C644-8A19-59D2BA75BAB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4600A19-756F-4C42-BECB-6F238854C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075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906BE6C2-DEBA-A740-8360-F495E3F70E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B74277D-284E-AD43-BFAF-69A669117593}" type="slidenum">
              <a:rPr lang="en-US" altLang="en-US" sz="1200">
                <a:latin typeface="Times" pitchFamily="2" charset="0"/>
              </a:rPr>
              <a:pPr eaLnBrk="1" hangingPunct="1"/>
              <a:t>4</a:t>
            </a:fld>
            <a:endParaRPr lang="en-US" altLang="en-US" sz="1200">
              <a:latin typeface="Times" pitchFamily="2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A4410BCE-918E-0A43-8CBC-9B07C3220A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0316344-5433-F34D-9052-FF863A093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0765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D4837052-D99D-B844-BB16-1083827281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E6488AF-BA9B-7C4E-8290-EBD1A438D0A5}" type="slidenum">
              <a:rPr lang="en-US" altLang="en-US" sz="1200">
                <a:latin typeface="Times" pitchFamily="2" charset="0"/>
              </a:rPr>
              <a:pPr eaLnBrk="1" hangingPunct="1"/>
              <a:t>5</a:t>
            </a:fld>
            <a:endParaRPr lang="en-US" altLang="en-US" sz="1200">
              <a:latin typeface="Times" pitchFamily="2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88145E41-18BA-0943-B121-AE13A278DE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7AA0CA7-9D3A-CC47-B385-641259F95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1599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D0DA463F-FD9E-2841-9A2F-9EDD05CA22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01B2F7F-9BAE-7545-8959-7931AB93ED5A}" type="slidenum">
              <a:rPr lang="en-US" altLang="en-US" sz="1200">
                <a:latin typeface="Times" pitchFamily="2" charset="0"/>
              </a:rPr>
              <a:pPr eaLnBrk="1" hangingPunct="1"/>
              <a:t>6</a:t>
            </a:fld>
            <a:endParaRPr lang="en-US" altLang="en-US" sz="1200">
              <a:latin typeface="Times" pitchFamily="2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1A7C19B8-602E-8142-BB4C-97A78A8B9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010ABAC-7651-A94D-82BE-D5098CBCD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9867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4F280484-A093-5647-863A-A7FB2B2A62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73B348E-77FF-B54D-8258-9EA2C603AA7A}" type="slidenum">
              <a:rPr lang="en-US" altLang="en-US" sz="1200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90477050-0EB3-B541-8A09-88C6CA96B52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4D77B17-5899-E843-B2F8-0B65ECF69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2440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D92D3616-F13D-F24C-AD79-C52FE15D90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2CACB13-46DC-A842-A71D-DBA2C3B9B809}" type="slidenum">
              <a:rPr lang="en-US" altLang="en-US" sz="12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B0D1165B-127A-8044-8FF6-D6710BC7FA8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E3B673C-160C-C947-B9E6-5EC40E107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792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7340263" cy="1625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5" tIns="77322" rIns="154635" bIns="773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36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78280" y="1032246"/>
            <a:ext cx="2000250" cy="16202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704" y="686365"/>
            <a:ext cx="13506799" cy="23119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827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1415675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5" tIns="77322" rIns="154635" bIns="773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36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5" tIns="77322" rIns="154635" bIns="773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36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1065704" y="3287324"/>
            <a:ext cx="15208856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54677" tIns="77342" rIns="154677" bIns="77342" anchor="ctr"/>
          <a:lstStyle/>
          <a:p>
            <a:endParaRPr lang="en-US" sz="3413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8171349"/>
            <a:ext cx="17340264" cy="1582251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7" tIns="86699" rIns="173397" bIns="8669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9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038" y="8171349"/>
            <a:ext cx="3001201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68" y="8171349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8171349"/>
            <a:ext cx="2963207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11963857" y="8171349"/>
            <a:ext cx="2608646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329" y="8171349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32" y="8171349"/>
            <a:ext cx="3142194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706" y="3576320"/>
            <a:ext cx="15612824" cy="422656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4551" dirty="0" smtClean="0">
                <a:latin typeface="Gill Sans MT" panose="020B0502020104020203" pitchFamily="34" charset="0"/>
              </a:defRPr>
            </a:lvl1pPr>
            <a:lvl2pPr marL="773182" indent="0" algn="ctr">
              <a:buNone/>
              <a:defRPr/>
            </a:lvl2pPr>
            <a:lvl3pPr marL="1546368" indent="0" algn="ctr">
              <a:buNone/>
              <a:defRPr/>
            </a:lvl3pPr>
            <a:lvl4pPr marL="2319553" indent="0" algn="ctr">
              <a:buNone/>
              <a:defRPr/>
            </a:lvl4pPr>
            <a:lvl5pPr marL="3092733" indent="0" algn="ctr">
              <a:buNone/>
              <a:defRPr/>
            </a:lvl5pPr>
            <a:lvl6pPr marL="3865916" indent="0" algn="ctr">
              <a:buNone/>
              <a:defRPr/>
            </a:lvl6pPr>
            <a:lvl7pPr marL="4639103" indent="0" algn="ctr">
              <a:buNone/>
              <a:defRPr/>
            </a:lvl7pPr>
            <a:lvl8pPr marL="5412280" indent="0" algn="ctr">
              <a:buNone/>
              <a:defRPr/>
            </a:lvl8pPr>
            <a:lvl9pPr marL="6185465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0057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8132" y="1177220"/>
            <a:ext cx="9144000" cy="7399162"/>
          </a:xfrm>
        </p:spPr>
        <p:txBody>
          <a:bodyPr anchor="ctr"/>
          <a:lstStyle>
            <a:lvl1pPr marL="0" indent="0" algn="ctr" defTabSz="45717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14287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66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2532" y="1177220"/>
            <a:ext cx="7315199" cy="739916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3990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932" y="1177220"/>
            <a:ext cx="5486400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0"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584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6732" y="1177220"/>
            <a:ext cx="8117032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1050133" y="1177220"/>
            <a:ext cx="7086600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4481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8132" y="1177220"/>
            <a:ext cx="91440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1111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3732" y="1177220"/>
            <a:ext cx="10972800" cy="1108781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047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1177220"/>
            <a:ext cx="12801600" cy="1108781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3577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8132" y="381002"/>
            <a:ext cx="9144000" cy="1108781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2535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3732" y="381002"/>
            <a:ext cx="10972800" cy="1108781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4230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381002"/>
            <a:ext cx="12801600" cy="1108781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706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4"/>
            <a:ext cx="17340263" cy="72248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7" tIns="86699" rIns="173397" bIns="8669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9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5743787"/>
            <a:ext cx="7316665" cy="2832594"/>
          </a:xfrm>
        </p:spPr>
        <p:txBody>
          <a:bodyPr anchor="ctr"/>
          <a:lstStyle>
            <a:lvl1pPr marL="780276" indent="0" algn="r">
              <a:lnSpc>
                <a:spcPct val="100000"/>
              </a:lnSpc>
              <a:spcAft>
                <a:spcPts val="853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9" u="sng" cap="small" baseline="0"/>
            </a:lvl1pPr>
            <a:lvl2pPr marL="1271815" indent="-48767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982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757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97930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5743787"/>
            <a:ext cx="7316665" cy="2832594"/>
          </a:xfrm>
        </p:spPr>
        <p:txBody>
          <a:bodyPr anchor="ctr"/>
          <a:lstStyle>
            <a:lvl1pPr marL="780227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/>
            </a:lvl1pPr>
            <a:lvl2pPr marL="1271734" indent="-48764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982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659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8633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6">
            <a:extLst>
              <a:ext uri="{FF2B5EF4-FFF2-40B4-BE49-F238E27FC236}">
                <a16:creationId xmlns:a16="http://schemas.microsoft.com/office/drawing/2014/main" id="{FDB5FF43-77A7-2240-9E4F-E59D48863C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7">
            <a:extLst>
              <a:ext uri="{FF2B5EF4-FFF2-40B4-BE49-F238E27FC236}">
                <a16:creationId xmlns:a16="http://schemas.microsoft.com/office/drawing/2014/main" id="{9B1A03AC-1650-E14C-927E-A081440AD3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842363D5-2E27-7646-98C2-618BF0D110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89E7E-193F-CC4A-97E2-6025222152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5435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6">
            <a:extLst>
              <a:ext uri="{FF2B5EF4-FFF2-40B4-BE49-F238E27FC236}">
                <a16:creationId xmlns:a16="http://schemas.microsoft.com/office/drawing/2014/main" id="{4718D242-CFDC-084B-A9A5-9D90940A38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7">
            <a:extLst>
              <a:ext uri="{FF2B5EF4-FFF2-40B4-BE49-F238E27FC236}">
                <a16:creationId xmlns:a16="http://schemas.microsoft.com/office/drawing/2014/main" id="{BF7FF0D0-880D-AA4E-8C04-B669278F4C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8">
            <a:extLst>
              <a:ext uri="{FF2B5EF4-FFF2-40B4-BE49-F238E27FC236}">
                <a16:creationId xmlns:a16="http://schemas.microsoft.com/office/drawing/2014/main" id="{B8E7DE02-159E-BA47-B062-00FA92E94B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89DD2-17C4-6D4E-86CA-96A557BA3F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15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20"/>
            <a:ext cx="54864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44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1177220"/>
            <a:ext cx="7316665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547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20"/>
            <a:ext cx="91440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u="none" kern="0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752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7220"/>
            <a:ext cx="109728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u="none" kern="0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081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7220"/>
            <a:ext cx="128016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u="none" kern="0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734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1177220"/>
            <a:ext cx="12801600" cy="739916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466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3732" y="1177220"/>
            <a:ext cx="10972800" cy="739916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14287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06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15911513" y="8601786"/>
            <a:ext cx="1428750" cy="1143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143" y="519290"/>
            <a:ext cx="14955977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143" y="2596444"/>
            <a:ext cx="14955977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143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3962" y="9040143"/>
            <a:ext cx="585233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46561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3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701" r:id="rId23"/>
    <p:sldLayoutId id="2147483702" r:id="rId24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4930/6930-002</a:t>
            </a:r>
            <a:br>
              <a:rPr lang="en-US" dirty="0"/>
            </a:br>
            <a:r>
              <a:rPr lang="en-US" dirty="0"/>
              <a:t>Data Visualization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sz="5700" u="sng" dirty="0"/>
              <a:t>Model-View-Controller Design Pattern</a:t>
            </a:r>
            <a:endParaRPr lang="en-US" sz="5700" u="sng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Paul Rosen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Assistant Professor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University of South Florida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816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EE420B2E-A315-D843-8518-802D8BA45C1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Why MVC?</a:t>
            </a:r>
          </a:p>
          <a:p>
            <a:pPr lvl="1"/>
            <a:r>
              <a:rPr lang="en-US" altLang="en-US" dirty="0"/>
              <a:t>Combining MVC into one class or using global variables will not scale. Why?</a:t>
            </a:r>
          </a:p>
          <a:p>
            <a:pPr lvl="2"/>
            <a:r>
              <a:rPr lang="en-US" altLang="en-US" dirty="0"/>
              <a:t>model may have more than one view</a:t>
            </a:r>
          </a:p>
          <a:p>
            <a:pPr marL="0" lvl="3" indent="0"/>
            <a:r>
              <a:rPr lang="en-US" altLang="en-US" dirty="0"/>
              <a:t>each different &amp; needing update on model changes</a:t>
            </a:r>
          </a:p>
          <a:p>
            <a:pPr lvl="1"/>
            <a:r>
              <a:rPr lang="en-US" altLang="en-US" dirty="0"/>
              <a:t>Separation eases maintenance. Why?</a:t>
            </a:r>
          </a:p>
          <a:p>
            <a:pPr lvl="2"/>
            <a:r>
              <a:rPr lang="en-US" altLang="en-US" dirty="0"/>
              <a:t>easy to add a new view later </a:t>
            </a:r>
          </a:p>
          <a:p>
            <a:pPr marL="0" lvl="3" indent="0"/>
            <a:r>
              <a:rPr lang="en-US" altLang="en-US" dirty="0"/>
              <a:t>may need new model info, but old views still work</a:t>
            </a:r>
          </a:p>
          <a:p>
            <a:pPr lvl="2"/>
            <a:r>
              <a:rPr lang="en-US" altLang="en-US" dirty="0"/>
              <a:t>can change a view later</a:t>
            </a:r>
          </a:p>
          <a:p>
            <a:pPr marL="0" lvl="3" indent="0"/>
            <a:r>
              <a:rPr lang="en-US" altLang="en-US" dirty="0"/>
              <a:t>e.g., draw shapes in 3-d </a:t>
            </a:r>
          </a:p>
          <a:p>
            <a:pPr marL="0" lvl="4" indent="0"/>
            <a:r>
              <a:rPr lang="en-US" altLang="en-US" dirty="0"/>
              <a:t>recall that the view handles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AE968-50FC-D04F-B03D-06A022B5B4A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4414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>
            <a:extLst>
              <a:ext uri="{FF2B5EF4-FFF2-40B4-BE49-F238E27FC236}">
                <a16:creationId xmlns:a16="http://schemas.microsoft.com/office/drawing/2014/main" id="{940B45D3-0C2A-5B44-87FD-0417F13EA88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866973" indent="-866973"/>
            <a:r>
              <a:rPr lang="en-US" altLang="en-US" dirty="0"/>
              <a:t>What’</a:t>
            </a:r>
            <a:r>
              <a:rPr lang="en-US" altLang="ja-JP" dirty="0"/>
              <a:t>s the point?</a:t>
            </a:r>
          </a:p>
          <a:p>
            <a:pPr marL="866973" lvl="1" indent="-866973"/>
            <a:r>
              <a:rPr lang="en-US" altLang="en-US" dirty="0"/>
              <a:t>It’s just plain easier </a:t>
            </a:r>
          </a:p>
          <a:p>
            <a:pPr marL="1435924" lvl="2" indent="-866973"/>
            <a:r>
              <a:rPr lang="en-US" altLang="en-US" dirty="0">
                <a:ea typeface="Arial" panose="020B0604020202020204" pitchFamily="34" charset="0"/>
              </a:rPr>
              <a:t>(even if it doesn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’t</a:t>
            </a:r>
            <a:r>
              <a:rPr lang="en-US" altLang="ja-JP" dirty="0">
                <a:ea typeface="ＭＳ Ｐゴシック" panose="020B0600070205080204" pitchFamily="34" charset="-128"/>
              </a:rPr>
              <a:t> look it)!</a:t>
            </a:r>
          </a:p>
          <a:p>
            <a:pPr marL="866973" lvl="1" indent="-866973"/>
            <a:r>
              <a:rPr lang="en-US" altLang="en-US" dirty="0"/>
              <a:t>Studies show that most introductory CS college students tend to clump a UI program into one big monolithic main class</a:t>
            </a:r>
          </a:p>
          <a:p>
            <a:pPr marL="866973" lvl="1" indent="-866973"/>
            <a:r>
              <a:rPr lang="en-US" altLang="en-US" dirty="0"/>
              <a:t>Unfamiliarity stems from student tendency to program according to styles presented in textbooks and not being introduced to design principles early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C20C6E-A8E2-7943-AD96-1B3EAD0139F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12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2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27564A-F386-6643-B7E1-34C7FD44F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" y="1177220"/>
            <a:ext cx="8755361" cy="7399162"/>
          </a:xfrm>
        </p:spPr>
        <p:txBody>
          <a:bodyPr/>
          <a:lstStyle/>
          <a:p>
            <a:pPr marL="26988"/>
            <a:r>
              <a:rPr lang="en-US" altLang="en-US" dirty="0"/>
              <a:t>Model-View-Controller</a:t>
            </a:r>
          </a:p>
          <a:p>
            <a:pPr lvl="1"/>
            <a:r>
              <a:rPr lang="en-US" dirty="0"/>
              <a:t>Architecture for interactive apps</a:t>
            </a:r>
          </a:p>
          <a:p>
            <a:pPr lvl="2"/>
            <a:r>
              <a:rPr lang="en-US" dirty="0"/>
              <a:t>introduced by Smalltalk developers at XEROX PARC</a:t>
            </a:r>
          </a:p>
          <a:p>
            <a:pPr lvl="1"/>
            <a:r>
              <a:rPr lang="en-US" dirty="0"/>
              <a:t>Partitions application so that it is scalable and maintainable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4F62A9-E23E-1441-A51E-774336C6113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409" name="Group 2">
            <a:extLst>
              <a:ext uri="{FF2B5EF4-FFF2-40B4-BE49-F238E27FC236}">
                <a16:creationId xmlns:a16="http://schemas.microsoft.com/office/drawing/2014/main" id="{07EAEDBD-F67D-E042-B984-53EDE365F99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97297" y="2965874"/>
            <a:ext cx="7914759" cy="3821852"/>
            <a:chOff x="780" y="2269"/>
            <a:chExt cx="3796" cy="1833"/>
          </a:xfrm>
        </p:grpSpPr>
        <p:graphicFrame>
          <p:nvGraphicFramePr>
            <p:cNvPr id="17412" name="Object 2">
              <a:extLst>
                <a:ext uri="{FF2B5EF4-FFF2-40B4-BE49-F238E27FC236}">
                  <a16:creationId xmlns:a16="http://schemas.microsoft.com/office/drawing/2014/main" id="{C0A88FC9-2C3F-144F-981F-4700AA0631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7" y="2269"/>
            <a:ext cx="604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Clip" r:id="rId4" imgW="2381250" imgH="2413000" progId="MS_ClipArt_Gallery.2">
                    <p:embed/>
                  </p:oleObj>
                </mc:Choice>
                <mc:Fallback>
                  <p:oleObj name="Clip" r:id="rId4" imgW="2381250" imgH="2413000" progId="MS_ClipArt_Gallery.2">
                    <p:embed/>
                    <p:pic>
                      <p:nvPicPr>
                        <p:cNvPr id="17412" name="Object 2">
                          <a:extLst>
                            <a:ext uri="{FF2B5EF4-FFF2-40B4-BE49-F238E27FC236}">
                              <a16:creationId xmlns:a16="http://schemas.microsoft.com/office/drawing/2014/main" id="{C0A88FC9-2C3F-144F-981F-4700AA0631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7" y="2269"/>
                          <a:ext cx="604" cy="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13" name="Group 4">
              <a:extLst>
                <a:ext uri="{FF2B5EF4-FFF2-40B4-BE49-F238E27FC236}">
                  <a16:creationId xmlns:a16="http://schemas.microsoft.com/office/drawing/2014/main" id="{A5ABD95A-CE6B-524A-90FB-871D5BC768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9" y="3338"/>
              <a:ext cx="657" cy="747"/>
              <a:chOff x="3919" y="3338"/>
              <a:chExt cx="657" cy="747"/>
            </a:xfrm>
          </p:grpSpPr>
          <p:graphicFrame>
            <p:nvGraphicFramePr>
              <p:cNvPr id="17428" name="Object 3">
                <a:extLst>
                  <a:ext uri="{FF2B5EF4-FFF2-40B4-BE49-F238E27FC236}">
                    <a16:creationId xmlns:a16="http://schemas.microsoft.com/office/drawing/2014/main" id="{741B595D-998B-C042-817D-EF522B53095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6543748"/>
                  </p:ext>
                </p:extLst>
              </p:nvPr>
            </p:nvGraphicFramePr>
            <p:xfrm flipH="1">
              <a:off x="4028" y="3865"/>
              <a:ext cx="548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5" name="Clip" r:id="rId6" imgW="3346450" imgH="1346200" progId="MS_ClipArt_Gallery.2">
                      <p:embed/>
                    </p:oleObj>
                  </mc:Choice>
                  <mc:Fallback>
                    <p:oleObj name="Clip" r:id="rId6" imgW="3346450" imgH="1346200" progId="MS_ClipArt_Gallery.2">
                      <p:embed/>
                      <p:pic>
                        <p:nvPicPr>
                          <p:cNvPr id="17428" name="Object 3">
                            <a:extLst>
                              <a:ext uri="{FF2B5EF4-FFF2-40B4-BE49-F238E27FC236}">
                                <a16:creationId xmlns:a16="http://schemas.microsoft.com/office/drawing/2014/main" id="{741B595D-998B-C042-817D-EF522B53095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H="1">
                            <a:off x="4028" y="3865"/>
                            <a:ext cx="548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9" name="Object 4">
                <a:extLst>
                  <a:ext uri="{FF2B5EF4-FFF2-40B4-BE49-F238E27FC236}">
                    <a16:creationId xmlns:a16="http://schemas.microsoft.com/office/drawing/2014/main" id="{26531315-2516-3C49-9195-A24F985FB6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56415081"/>
                  </p:ext>
                </p:extLst>
              </p:nvPr>
            </p:nvGraphicFramePr>
            <p:xfrm>
              <a:off x="3919" y="3338"/>
              <a:ext cx="657" cy="4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6" name="Clip" r:id="rId8" imgW="3238500" imgH="2165350" progId="MS_ClipArt_Gallery.2">
                      <p:embed/>
                    </p:oleObj>
                  </mc:Choice>
                  <mc:Fallback>
                    <p:oleObj name="Clip" r:id="rId8" imgW="3238500" imgH="2165350" progId="MS_ClipArt_Gallery.2">
                      <p:embed/>
                      <p:pic>
                        <p:nvPicPr>
                          <p:cNvPr id="17429" name="Object 4">
                            <a:extLst>
                              <a:ext uri="{FF2B5EF4-FFF2-40B4-BE49-F238E27FC236}">
                                <a16:creationId xmlns:a16="http://schemas.microsoft.com/office/drawing/2014/main" id="{26531315-2516-3C49-9195-A24F985FB66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9" y="3338"/>
                            <a:ext cx="657" cy="4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14" name="Group 7">
              <a:extLst>
                <a:ext uri="{FF2B5EF4-FFF2-40B4-BE49-F238E27FC236}">
                  <a16:creationId xmlns:a16="http://schemas.microsoft.com/office/drawing/2014/main" id="{EDE32A3D-FDD0-D042-A462-D862166292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0" y="2540"/>
              <a:ext cx="2622" cy="1562"/>
              <a:chOff x="780" y="2540"/>
              <a:chExt cx="2622" cy="1562"/>
            </a:xfrm>
          </p:grpSpPr>
          <p:sp>
            <p:nvSpPr>
              <p:cNvPr id="17417" name="AutoShape 8">
                <a:extLst>
                  <a:ext uri="{FF2B5EF4-FFF2-40B4-BE49-F238E27FC236}">
                    <a16:creationId xmlns:a16="http://schemas.microsoft.com/office/drawing/2014/main" id="{276A70AE-F18E-0646-9976-F7B27B230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2999"/>
                <a:ext cx="1152" cy="672"/>
              </a:xfrm>
              <a:prstGeom prst="doubleWave">
                <a:avLst>
                  <a:gd name="adj1" fmla="val 6500"/>
                  <a:gd name="adj2" fmla="val 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Model</a:t>
                </a:r>
              </a:p>
            </p:txBody>
          </p:sp>
          <p:grpSp>
            <p:nvGrpSpPr>
              <p:cNvPr id="17418" name="Group 9">
                <a:extLst>
                  <a:ext uri="{FF2B5EF4-FFF2-40B4-BE49-F238E27FC236}">
                    <a16:creationId xmlns:a16="http://schemas.microsoft.com/office/drawing/2014/main" id="{10545F5A-4C2D-1D4B-8E04-D7B4CAC7B5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2" y="2540"/>
                <a:ext cx="1000" cy="1562"/>
                <a:chOff x="2402" y="2540"/>
                <a:chExt cx="1000" cy="1562"/>
              </a:xfrm>
            </p:grpSpPr>
            <p:grpSp>
              <p:nvGrpSpPr>
                <p:cNvPr id="17421" name="Group 10">
                  <a:extLst>
                    <a:ext uri="{FF2B5EF4-FFF2-40B4-BE49-F238E27FC236}">
                      <a16:creationId xmlns:a16="http://schemas.microsoft.com/office/drawing/2014/main" id="{0E1697C0-6198-4A4C-BA06-852B36ED88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2" y="2540"/>
                  <a:ext cx="1000" cy="1562"/>
                  <a:chOff x="2659" y="2553"/>
                  <a:chExt cx="770" cy="1562"/>
                </a:xfrm>
              </p:grpSpPr>
              <p:sp>
                <p:nvSpPr>
                  <p:cNvPr id="17427" name="AutoShape 12">
                    <a:extLst>
                      <a:ext uri="{FF2B5EF4-FFF2-40B4-BE49-F238E27FC236}">
                        <a16:creationId xmlns:a16="http://schemas.microsoft.com/office/drawing/2014/main" id="{5D85110D-E1F0-F547-927E-807D3C275A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707" y="2505"/>
                    <a:ext cx="672" cy="768"/>
                  </a:xfrm>
                  <a:prstGeom prst="flowChartDelay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 sz="2560"/>
                  </a:p>
                </p:txBody>
              </p:sp>
              <p:sp>
                <p:nvSpPr>
                  <p:cNvPr id="17426" name="AutoShape 11">
                    <a:extLst>
                      <a:ext uri="{FF2B5EF4-FFF2-40B4-BE49-F238E27FC236}">
                        <a16:creationId xmlns:a16="http://schemas.microsoft.com/office/drawing/2014/main" id="{AEF5AC75-667E-B14E-A6FB-88145CCCA2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2709" y="3395"/>
                    <a:ext cx="672" cy="768"/>
                  </a:xfrm>
                  <a:prstGeom prst="flowChartDelay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 sz="2560"/>
                  </a:p>
                </p:txBody>
              </p:sp>
            </p:grpSp>
            <p:sp>
              <p:nvSpPr>
                <p:cNvPr id="17422" name="Text Box 13">
                  <a:extLst>
                    <a:ext uri="{FF2B5EF4-FFF2-40B4-BE49-F238E27FC236}">
                      <a16:creationId xmlns:a16="http://schemas.microsoft.com/office/drawing/2014/main" id="{F9AA1C63-565A-E94F-A49C-A5518493C1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77" y="2794"/>
                  <a:ext cx="447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3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View</a:t>
                  </a:r>
                </a:p>
              </p:txBody>
            </p:sp>
            <p:sp>
              <p:nvSpPr>
                <p:cNvPr id="17423" name="Text Box 14">
                  <a:extLst>
                    <a:ext uri="{FF2B5EF4-FFF2-40B4-BE49-F238E27FC236}">
                      <a16:creationId xmlns:a16="http://schemas.microsoft.com/office/drawing/2014/main" id="{4176CEC9-CFF9-3347-8560-63F9784E4D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4" y="3569"/>
                  <a:ext cx="819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3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Controller</a:t>
                  </a:r>
                </a:p>
              </p:txBody>
            </p:sp>
            <p:sp>
              <p:nvSpPr>
                <p:cNvPr id="17425" name="Line 16">
                  <a:extLst>
                    <a:ext uri="{FF2B5EF4-FFF2-40B4-BE49-F238E27FC236}">
                      <a16:creationId xmlns:a16="http://schemas.microsoft.com/office/drawing/2014/main" id="{691902E2-88F3-DF43-A2F6-81BA66C3A5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01" y="3213"/>
                  <a:ext cx="0" cy="211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560"/>
                </a:p>
              </p:txBody>
            </p:sp>
          </p:grpSp>
          <p:sp>
            <p:nvSpPr>
              <p:cNvPr id="17419" name="Line 17">
                <a:extLst>
                  <a:ext uri="{FF2B5EF4-FFF2-40B4-BE49-F238E27FC236}">
                    <a16:creationId xmlns:a16="http://schemas.microsoft.com/office/drawing/2014/main" id="{B0E104CC-8638-964D-A98A-EA11C0F2A1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37" y="2900"/>
                <a:ext cx="465" cy="31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560"/>
              </a:p>
            </p:txBody>
          </p:sp>
          <p:sp>
            <p:nvSpPr>
              <p:cNvPr id="17420" name="Line 18">
                <a:extLst>
                  <a:ext uri="{FF2B5EF4-FFF2-40B4-BE49-F238E27FC236}">
                    <a16:creationId xmlns:a16="http://schemas.microsoft.com/office/drawing/2014/main" id="{AF4C019F-55E7-2942-B187-7EB84574C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37" y="3463"/>
                <a:ext cx="463" cy="26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560"/>
              </a:p>
            </p:txBody>
          </p:sp>
        </p:grpSp>
        <p:sp>
          <p:nvSpPr>
            <p:cNvPr id="17415" name="Line 19">
              <a:extLst>
                <a:ext uri="{FF2B5EF4-FFF2-40B4-BE49-F238E27FC236}">
                  <a16:creationId xmlns:a16="http://schemas.microsoft.com/office/drawing/2014/main" id="{0AC62F28-3A19-C847-8E4D-3EB1DEBF98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5" y="3693"/>
              <a:ext cx="459" cy="121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560"/>
            </a:p>
          </p:txBody>
        </p:sp>
        <p:sp>
          <p:nvSpPr>
            <p:cNvPr id="17416" name="Line 20">
              <a:extLst>
                <a:ext uri="{FF2B5EF4-FFF2-40B4-BE49-F238E27FC236}">
                  <a16:creationId xmlns:a16="http://schemas.microsoft.com/office/drawing/2014/main" id="{2A4737CE-32CD-D149-A8C1-7CDC329B24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8" y="2637"/>
              <a:ext cx="519" cy="307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560"/>
            </a:p>
          </p:txBody>
        </p:sp>
      </p:grpSp>
    </p:spTree>
    <p:extLst>
      <p:ext uri="{BB962C8B-B14F-4D97-AF65-F5344CB8AC3E}">
        <p14:creationId xmlns:p14="http://schemas.microsoft.com/office/powerpoint/2010/main" val="1233358549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gen-interactions">
            <a:extLst>
              <a:ext uri="{FF2B5EF4-FFF2-40B4-BE49-F238E27FC236}">
                <a16:creationId xmlns:a16="http://schemas.microsoft.com/office/drawing/2014/main" id="{F0AE7928-B60A-1843-A2DE-FE324273B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838" y="1842347"/>
            <a:ext cx="10728960" cy="750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BC9759-2A54-D847-92A7-769CE771FF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What is MVC?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2FC7C1-0933-2641-9FE1-115E057581F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1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>
            <a:extLst>
              <a:ext uri="{FF2B5EF4-FFF2-40B4-BE49-F238E27FC236}">
                <a16:creationId xmlns:a16="http://schemas.microsoft.com/office/drawing/2014/main" id="{4C9B7B4D-BBD2-9E40-8C24-9C230AB97BC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087762" y="1177220"/>
            <a:ext cx="13164738" cy="7399162"/>
          </a:xfrm>
        </p:spPr>
        <p:txBody>
          <a:bodyPr>
            <a:normAutofit/>
          </a:bodyPr>
          <a:lstStyle/>
          <a:p>
            <a:r>
              <a:rPr lang="en-US" altLang="en-US" dirty="0"/>
              <a:t>The Model</a:t>
            </a:r>
          </a:p>
          <a:p>
            <a:pPr lvl="1">
              <a:buNone/>
            </a:pPr>
            <a:r>
              <a:rPr lang="en-US" altLang="en-US" dirty="0"/>
              <a:t>The Model is the part that does the work--it models the actual problem being solved (i.e. it stores the </a:t>
            </a:r>
            <a:r>
              <a:rPr lang="en-US" altLang="en-US" b="1" dirty="0"/>
              <a:t>data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The Model should be independent of both the Controller and the View</a:t>
            </a:r>
          </a:p>
          <a:p>
            <a:pPr lvl="2"/>
            <a:r>
              <a:rPr lang="en-US" altLang="en-US" dirty="0"/>
              <a:t>But it provides services (methods) for them to use</a:t>
            </a:r>
          </a:p>
          <a:p>
            <a:pPr lvl="1"/>
            <a:r>
              <a:rPr lang="en-US" altLang="en-US" dirty="0"/>
              <a:t>Independence gives flexibility, robustness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CEBCF-2641-C247-AF54-A707946CA9D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6" name="Group 2">
            <a:extLst>
              <a:ext uri="{FF2B5EF4-FFF2-40B4-BE49-F238E27FC236}">
                <a16:creationId xmlns:a16="http://schemas.microsoft.com/office/drawing/2014/main" id="{498ECE73-47C3-E14D-AA2E-51F56D4CCD9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3082" y="0"/>
            <a:ext cx="6154367" cy="2971800"/>
            <a:chOff x="780" y="2269"/>
            <a:chExt cx="3796" cy="1833"/>
          </a:xfrm>
        </p:grpSpPr>
        <p:graphicFrame>
          <p:nvGraphicFramePr>
            <p:cNvPr id="27" name="Object 2">
              <a:extLst>
                <a:ext uri="{FF2B5EF4-FFF2-40B4-BE49-F238E27FC236}">
                  <a16:creationId xmlns:a16="http://schemas.microsoft.com/office/drawing/2014/main" id="{3A043E78-7559-6340-B391-3F16C0DB62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7" y="2269"/>
            <a:ext cx="604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" name="Clip" r:id="rId4" imgW="2381250" imgH="2413000" progId="MS_ClipArt_Gallery.2">
                    <p:embed/>
                  </p:oleObj>
                </mc:Choice>
                <mc:Fallback>
                  <p:oleObj name="Clip" r:id="rId4" imgW="2381250" imgH="2413000" progId="MS_ClipArt_Gallery.2">
                    <p:embed/>
                    <p:pic>
                      <p:nvPicPr>
                        <p:cNvPr id="17412" name="Object 2">
                          <a:extLst>
                            <a:ext uri="{FF2B5EF4-FFF2-40B4-BE49-F238E27FC236}">
                              <a16:creationId xmlns:a16="http://schemas.microsoft.com/office/drawing/2014/main" id="{C0A88FC9-2C3F-144F-981F-4700AA0631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7" y="2269"/>
                          <a:ext cx="604" cy="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" name="Group 4">
              <a:extLst>
                <a:ext uri="{FF2B5EF4-FFF2-40B4-BE49-F238E27FC236}">
                  <a16:creationId xmlns:a16="http://schemas.microsoft.com/office/drawing/2014/main" id="{F4642137-6F37-1341-B7AA-93703509E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9" y="3338"/>
              <a:ext cx="657" cy="747"/>
              <a:chOff x="3919" y="3338"/>
              <a:chExt cx="657" cy="747"/>
            </a:xfrm>
          </p:grpSpPr>
          <p:graphicFrame>
            <p:nvGraphicFramePr>
              <p:cNvPr id="42" name="Object 3">
                <a:extLst>
                  <a:ext uri="{FF2B5EF4-FFF2-40B4-BE49-F238E27FC236}">
                    <a16:creationId xmlns:a16="http://schemas.microsoft.com/office/drawing/2014/main" id="{59743E1A-AE4F-974D-A5BE-56794E12B7B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43957457"/>
                  </p:ext>
                </p:extLst>
              </p:nvPr>
            </p:nvGraphicFramePr>
            <p:xfrm flipH="1">
              <a:off x="4028" y="3865"/>
              <a:ext cx="548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1" name="Clip" r:id="rId6" imgW="3346450" imgH="1346200" progId="MS_ClipArt_Gallery.2">
                      <p:embed/>
                    </p:oleObj>
                  </mc:Choice>
                  <mc:Fallback>
                    <p:oleObj name="Clip" r:id="rId6" imgW="3346450" imgH="1346200" progId="MS_ClipArt_Gallery.2">
                      <p:embed/>
                      <p:pic>
                        <p:nvPicPr>
                          <p:cNvPr id="17428" name="Object 3">
                            <a:extLst>
                              <a:ext uri="{FF2B5EF4-FFF2-40B4-BE49-F238E27FC236}">
                                <a16:creationId xmlns:a16="http://schemas.microsoft.com/office/drawing/2014/main" id="{741B595D-998B-C042-817D-EF522B53095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H="1">
                            <a:off x="4028" y="3865"/>
                            <a:ext cx="548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" name="Object 4">
                <a:extLst>
                  <a:ext uri="{FF2B5EF4-FFF2-40B4-BE49-F238E27FC236}">
                    <a16:creationId xmlns:a16="http://schemas.microsoft.com/office/drawing/2014/main" id="{027A5D93-43B4-0146-9236-E897263982A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9449936"/>
                  </p:ext>
                </p:extLst>
              </p:nvPr>
            </p:nvGraphicFramePr>
            <p:xfrm>
              <a:off x="3919" y="3338"/>
              <a:ext cx="657" cy="4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2" name="Clip" r:id="rId8" imgW="3238500" imgH="2165350" progId="MS_ClipArt_Gallery.2">
                      <p:embed/>
                    </p:oleObj>
                  </mc:Choice>
                  <mc:Fallback>
                    <p:oleObj name="Clip" r:id="rId8" imgW="3238500" imgH="2165350" progId="MS_ClipArt_Gallery.2">
                      <p:embed/>
                      <p:pic>
                        <p:nvPicPr>
                          <p:cNvPr id="17429" name="Object 4">
                            <a:extLst>
                              <a:ext uri="{FF2B5EF4-FFF2-40B4-BE49-F238E27FC236}">
                                <a16:creationId xmlns:a16="http://schemas.microsoft.com/office/drawing/2014/main" id="{26531315-2516-3C49-9195-A24F985FB66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9" y="3338"/>
                            <a:ext cx="657" cy="4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" name="Group 7">
              <a:extLst>
                <a:ext uri="{FF2B5EF4-FFF2-40B4-BE49-F238E27FC236}">
                  <a16:creationId xmlns:a16="http://schemas.microsoft.com/office/drawing/2014/main" id="{9B82F65E-F374-7B4F-B9E9-DEF982278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0" y="2540"/>
              <a:ext cx="2622" cy="1562"/>
              <a:chOff x="780" y="2540"/>
              <a:chExt cx="2622" cy="1562"/>
            </a:xfrm>
          </p:grpSpPr>
          <p:sp>
            <p:nvSpPr>
              <p:cNvPr id="32" name="AutoShape 8">
                <a:extLst>
                  <a:ext uri="{FF2B5EF4-FFF2-40B4-BE49-F238E27FC236}">
                    <a16:creationId xmlns:a16="http://schemas.microsoft.com/office/drawing/2014/main" id="{EC400173-89F6-3940-80B6-CDC404344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2999"/>
                <a:ext cx="1152" cy="672"/>
              </a:xfrm>
              <a:prstGeom prst="doubleWave">
                <a:avLst>
                  <a:gd name="adj1" fmla="val 65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Model</a:t>
                </a:r>
              </a:p>
            </p:txBody>
          </p:sp>
          <p:grpSp>
            <p:nvGrpSpPr>
              <p:cNvPr id="33" name="Group 9">
                <a:extLst>
                  <a:ext uri="{FF2B5EF4-FFF2-40B4-BE49-F238E27FC236}">
                    <a16:creationId xmlns:a16="http://schemas.microsoft.com/office/drawing/2014/main" id="{B77FAD9E-BD47-664E-8E7B-5DB98BACE3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2" y="2540"/>
                <a:ext cx="1000" cy="1562"/>
                <a:chOff x="2402" y="2540"/>
                <a:chExt cx="1000" cy="1562"/>
              </a:xfrm>
            </p:grpSpPr>
            <p:grpSp>
              <p:nvGrpSpPr>
                <p:cNvPr id="36" name="Group 10">
                  <a:extLst>
                    <a:ext uri="{FF2B5EF4-FFF2-40B4-BE49-F238E27FC236}">
                      <a16:creationId xmlns:a16="http://schemas.microsoft.com/office/drawing/2014/main" id="{F791B6EB-5ABF-974A-983B-D814B5C134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2" y="2540"/>
                  <a:ext cx="1000" cy="1562"/>
                  <a:chOff x="2659" y="2553"/>
                  <a:chExt cx="770" cy="1562"/>
                </a:xfrm>
              </p:grpSpPr>
              <p:sp>
                <p:nvSpPr>
                  <p:cNvPr id="40" name="AutoShape 12">
                    <a:extLst>
                      <a:ext uri="{FF2B5EF4-FFF2-40B4-BE49-F238E27FC236}">
                        <a16:creationId xmlns:a16="http://schemas.microsoft.com/office/drawing/2014/main" id="{4651F6F1-9622-E647-A1DB-7F8A83C42E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707" y="2505"/>
                    <a:ext cx="672" cy="768"/>
                  </a:xfrm>
                  <a:prstGeom prst="flowChartDelay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 sz="2560"/>
                  </a:p>
                </p:txBody>
              </p:sp>
              <p:sp>
                <p:nvSpPr>
                  <p:cNvPr id="41" name="AutoShape 11">
                    <a:extLst>
                      <a:ext uri="{FF2B5EF4-FFF2-40B4-BE49-F238E27FC236}">
                        <a16:creationId xmlns:a16="http://schemas.microsoft.com/office/drawing/2014/main" id="{C1DBB0AF-6D37-C647-BFAC-D32212DCAE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2709" y="3395"/>
                    <a:ext cx="672" cy="768"/>
                  </a:xfrm>
                  <a:prstGeom prst="flowChartDelay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 sz="2560"/>
                  </a:p>
                </p:txBody>
              </p:sp>
            </p:grpSp>
            <p:sp>
              <p:nvSpPr>
                <p:cNvPr id="37" name="Text Box 13">
                  <a:extLst>
                    <a:ext uri="{FF2B5EF4-FFF2-40B4-BE49-F238E27FC236}">
                      <a16:creationId xmlns:a16="http://schemas.microsoft.com/office/drawing/2014/main" id="{1F0D7008-D927-E84C-BDCE-642644069A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77" y="2794"/>
                  <a:ext cx="455" cy="2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View</a:t>
                  </a:r>
                </a:p>
              </p:txBody>
            </p:sp>
            <p:sp>
              <p:nvSpPr>
                <p:cNvPr id="38" name="Text Box 14">
                  <a:extLst>
                    <a:ext uri="{FF2B5EF4-FFF2-40B4-BE49-F238E27FC236}">
                      <a16:creationId xmlns:a16="http://schemas.microsoft.com/office/drawing/2014/main" id="{815AD601-773B-4644-9926-348E6E2811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3" y="3569"/>
                  <a:ext cx="800" cy="2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Controller</a:t>
                  </a:r>
                </a:p>
              </p:txBody>
            </p:sp>
            <p:sp>
              <p:nvSpPr>
                <p:cNvPr id="39" name="Line 16">
                  <a:extLst>
                    <a:ext uri="{FF2B5EF4-FFF2-40B4-BE49-F238E27FC236}">
                      <a16:creationId xmlns:a16="http://schemas.microsoft.com/office/drawing/2014/main" id="{1AD5AC33-7EF9-0540-9426-C41D1B555F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01" y="3213"/>
                  <a:ext cx="0" cy="211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560"/>
                </a:p>
              </p:txBody>
            </p:sp>
          </p:grpSp>
          <p:sp>
            <p:nvSpPr>
              <p:cNvPr id="34" name="Line 17">
                <a:extLst>
                  <a:ext uri="{FF2B5EF4-FFF2-40B4-BE49-F238E27FC236}">
                    <a16:creationId xmlns:a16="http://schemas.microsoft.com/office/drawing/2014/main" id="{45EBD569-E4EA-454D-9A75-06D226C5D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37" y="2900"/>
                <a:ext cx="465" cy="31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560"/>
              </a:p>
            </p:txBody>
          </p:sp>
          <p:sp>
            <p:nvSpPr>
              <p:cNvPr id="35" name="Line 18">
                <a:extLst>
                  <a:ext uri="{FF2B5EF4-FFF2-40B4-BE49-F238E27FC236}">
                    <a16:creationId xmlns:a16="http://schemas.microsoft.com/office/drawing/2014/main" id="{FFEBBF06-FDBE-D244-AA3A-579FEB97A5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37" y="3463"/>
                <a:ext cx="463" cy="26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560"/>
              </a:p>
            </p:txBody>
          </p:sp>
        </p:grpSp>
        <p:sp>
          <p:nvSpPr>
            <p:cNvPr id="30" name="Line 19">
              <a:extLst>
                <a:ext uri="{FF2B5EF4-FFF2-40B4-BE49-F238E27FC236}">
                  <a16:creationId xmlns:a16="http://schemas.microsoft.com/office/drawing/2014/main" id="{EC4EBF25-521B-0441-B52E-D8925199B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5" y="3693"/>
              <a:ext cx="459" cy="121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560"/>
            </a:p>
          </p:txBody>
        </p:sp>
        <p:sp>
          <p:nvSpPr>
            <p:cNvPr id="31" name="Line 20">
              <a:extLst>
                <a:ext uri="{FF2B5EF4-FFF2-40B4-BE49-F238E27FC236}">
                  <a16:creationId xmlns:a16="http://schemas.microsoft.com/office/drawing/2014/main" id="{2993651F-690B-3F42-A711-490D4D095C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8" y="2637"/>
              <a:ext cx="519" cy="307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560"/>
            </a:p>
          </p:txBody>
        </p:sp>
      </p:grpSp>
    </p:spTree>
    <p:extLst>
      <p:ext uri="{BB962C8B-B14F-4D97-AF65-F5344CB8AC3E}">
        <p14:creationId xmlns:p14="http://schemas.microsoft.com/office/powerpoint/2010/main" val="164197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>
            <a:extLst>
              <a:ext uri="{FF2B5EF4-FFF2-40B4-BE49-F238E27FC236}">
                <a16:creationId xmlns:a16="http://schemas.microsoft.com/office/drawing/2014/main" id="{874CFCC4-B36A-3F4D-B50C-6817F4C3113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The View</a:t>
            </a:r>
          </a:p>
          <a:p>
            <a:pPr lvl="1"/>
            <a:r>
              <a:rPr lang="en-US" dirty="0"/>
              <a:t>The View shows what the Model is doing</a:t>
            </a:r>
          </a:p>
          <a:p>
            <a:pPr lvl="2"/>
            <a:r>
              <a:rPr lang="en-US" dirty="0"/>
              <a:t>The View is a passive observer; it should not affect the model</a:t>
            </a:r>
          </a:p>
          <a:p>
            <a:pPr lvl="1"/>
            <a:r>
              <a:rPr lang="en-US" dirty="0"/>
              <a:t>The Model should be independent of the View, but (but it can provide access methods)</a:t>
            </a:r>
          </a:p>
          <a:p>
            <a:pPr lvl="1"/>
            <a:r>
              <a:rPr lang="en-US" dirty="0"/>
              <a:t>The View should not display what the Controller thinks is happening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C3740-CDE9-B74B-84D2-86C9E7CBEBB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5F7094CD-768A-4D40-83CA-98B9FB3921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8880475"/>
            <a:ext cx="3035300" cy="64928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3413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1056623" indent="-406394" eaLnBrk="0" hangingPunct="0">
              <a:defRPr sz="3413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625575" indent="-325115" eaLnBrk="0" hangingPunct="0">
              <a:defRPr sz="3413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2275804" indent="-325115" eaLnBrk="0" hangingPunct="0">
              <a:defRPr sz="3413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926034" indent="-325115" eaLnBrk="0" hangingPunct="0">
              <a:defRPr sz="3413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 sz="3413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 sz="3413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 sz="3413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 sz="3413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FF5B51F8-037C-A14C-8CF8-7F047A621042}" type="slidenum">
              <a:rPr lang="en-US" altLang="en-US" sz="1991">
                <a:latin typeface="Arial" panose="020B0604020202020204" pitchFamily="34" charset="0"/>
              </a:rPr>
              <a:pPr algn="l" eaLnBrk="1" hangingPunct="1"/>
              <a:t>5</a:t>
            </a:fld>
            <a:endParaRPr lang="en-US" altLang="en-US" sz="1991">
              <a:latin typeface="Arial" panose="020B0604020202020204" pitchFamily="34" charset="0"/>
            </a:endParaRPr>
          </a:p>
        </p:txBody>
      </p:sp>
      <p:grpSp>
        <p:nvGrpSpPr>
          <p:cNvPr id="21" name="Group 2">
            <a:extLst>
              <a:ext uri="{FF2B5EF4-FFF2-40B4-BE49-F238E27FC236}">
                <a16:creationId xmlns:a16="http://schemas.microsoft.com/office/drawing/2014/main" id="{D7EF9C2D-E895-624E-B3A4-311A8B0254C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3082" y="0"/>
            <a:ext cx="6154367" cy="2971800"/>
            <a:chOff x="780" y="2269"/>
            <a:chExt cx="3796" cy="1833"/>
          </a:xfrm>
        </p:grpSpPr>
        <p:graphicFrame>
          <p:nvGraphicFramePr>
            <p:cNvPr id="22" name="Object 2">
              <a:extLst>
                <a:ext uri="{FF2B5EF4-FFF2-40B4-BE49-F238E27FC236}">
                  <a16:creationId xmlns:a16="http://schemas.microsoft.com/office/drawing/2014/main" id="{1473FCCF-E3E6-034F-A03C-F2B5B562B1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7" y="2269"/>
            <a:ext cx="604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8" name="Clip" r:id="rId4" imgW="2381250" imgH="2413000" progId="MS_ClipArt_Gallery.2">
                    <p:embed/>
                  </p:oleObj>
                </mc:Choice>
                <mc:Fallback>
                  <p:oleObj name="Clip" r:id="rId4" imgW="2381250" imgH="2413000" progId="MS_ClipArt_Gallery.2">
                    <p:embed/>
                    <p:pic>
                      <p:nvPicPr>
                        <p:cNvPr id="27" name="Object 2">
                          <a:extLst>
                            <a:ext uri="{FF2B5EF4-FFF2-40B4-BE49-F238E27FC236}">
                              <a16:creationId xmlns:a16="http://schemas.microsoft.com/office/drawing/2014/main" id="{3A043E78-7559-6340-B391-3F16C0DB62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7" y="2269"/>
                          <a:ext cx="604" cy="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" name="Group 4">
              <a:extLst>
                <a:ext uri="{FF2B5EF4-FFF2-40B4-BE49-F238E27FC236}">
                  <a16:creationId xmlns:a16="http://schemas.microsoft.com/office/drawing/2014/main" id="{5CD6608B-0C69-F640-B830-96FD8B212A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9" y="3338"/>
              <a:ext cx="657" cy="747"/>
              <a:chOff x="3919" y="3338"/>
              <a:chExt cx="657" cy="747"/>
            </a:xfrm>
          </p:grpSpPr>
          <p:graphicFrame>
            <p:nvGraphicFramePr>
              <p:cNvPr id="37" name="Object 3">
                <a:extLst>
                  <a:ext uri="{FF2B5EF4-FFF2-40B4-BE49-F238E27FC236}">
                    <a16:creationId xmlns:a16="http://schemas.microsoft.com/office/drawing/2014/main" id="{CABB290A-D4A5-5C4B-BA4A-C5F2CC7790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2210849"/>
                  </p:ext>
                </p:extLst>
              </p:nvPr>
            </p:nvGraphicFramePr>
            <p:xfrm flipH="1">
              <a:off x="4028" y="3865"/>
              <a:ext cx="548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09" name="Clip" r:id="rId6" imgW="3346450" imgH="1346200" progId="MS_ClipArt_Gallery.2">
                      <p:embed/>
                    </p:oleObj>
                  </mc:Choice>
                  <mc:Fallback>
                    <p:oleObj name="Clip" r:id="rId6" imgW="3346450" imgH="1346200" progId="MS_ClipArt_Gallery.2">
                      <p:embed/>
                      <p:pic>
                        <p:nvPicPr>
                          <p:cNvPr id="42" name="Object 3">
                            <a:extLst>
                              <a:ext uri="{FF2B5EF4-FFF2-40B4-BE49-F238E27FC236}">
                                <a16:creationId xmlns:a16="http://schemas.microsoft.com/office/drawing/2014/main" id="{59743E1A-AE4F-974D-A5BE-56794E12B7B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H="1">
                            <a:off x="4028" y="3865"/>
                            <a:ext cx="548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Object 4">
                <a:extLst>
                  <a:ext uri="{FF2B5EF4-FFF2-40B4-BE49-F238E27FC236}">
                    <a16:creationId xmlns:a16="http://schemas.microsoft.com/office/drawing/2014/main" id="{55A378B6-977B-224B-B759-019384D4B6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9159846"/>
                  </p:ext>
                </p:extLst>
              </p:nvPr>
            </p:nvGraphicFramePr>
            <p:xfrm>
              <a:off x="3919" y="3338"/>
              <a:ext cx="657" cy="4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0" name="Clip" r:id="rId8" imgW="3238500" imgH="2165350" progId="MS_ClipArt_Gallery.2">
                      <p:embed/>
                    </p:oleObj>
                  </mc:Choice>
                  <mc:Fallback>
                    <p:oleObj name="Clip" r:id="rId8" imgW="3238500" imgH="2165350" progId="MS_ClipArt_Gallery.2">
                      <p:embed/>
                      <p:pic>
                        <p:nvPicPr>
                          <p:cNvPr id="43" name="Object 4">
                            <a:extLst>
                              <a:ext uri="{FF2B5EF4-FFF2-40B4-BE49-F238E27FC236}">
                                <a16:creationId xmlns:a16="http://schemas.microsoft.com/office/drawing/2014/main" id="{027A5D93-43B4-0146-9236-E897263982A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9" y="3338"/>
                            <a:ext cx="657" cy="4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38822C3A-2987-1944-AC3A-D42518A335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0" y="2540"/>
              <a:ext cx="2622" cy="1562"/>
              <a:chOff x="780" y="2540"/>
              <a:chExt cx="2622" cy="1562"/>
            </a:xfrm>
          </p:grpSpPr>
          <p:sp>
            <p:nvSpPr>
              <p:cNvPr id="27" name="AutoShape 8">
                <a:extLst>
                  <a:ext uri="{FF2B5EF4-FFF2-40B4-BE49-F238E27FC236}">
                    <a16:creationId xmlns:a16="http://schemas.microsoft.com/office/drawing/2014/main" id="{AC93EB1A-B188-7B41-9FE6-7F18727AC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2999"/>
                <a:ext cx="1152" cy="672"/>
              </a:xfrm>
              <a:prstGeom prst="doubleWave">
                <a:avLst>
                  <a:gd name="adj1" fmla="val 6500"/>
                  <a:gd name="adj2" fmla="val 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Model</a:t>
                </a:r>
              </a:p>
            </p:txBody>
          </p:sp>
          <p:grpSp>
            <p:nvGrpSpPr>
              <p:cNvPr id="28" name="Group 9">
                <a:extLst>
                  <a:ext uri="{FF2B5EF4-FFF2-40B4-BE49-F238E27FC236}">
                    <a16:creationId xmlns:a16="http://schemas.microsoft.com/office/drawing/2014/main" id="{14567007-296E-344B-A3D3-F594E5EAC9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2" y="2540"/>
                <a:ext cx="1000" cy="1562"/>
                <a:chOff x="2402" y="2540"/>
                <a:chExt cx="1000" cy="1562"/>
              </a:xfrm>
            </p:grpSpPr>
            <p:grpSp>
              <p:nvGrpSpPr>
                <p:cNvPr id="31" name="Group 10">
                  <a:extLst>
                    <a:ext uri="{FF2B5EF4-FFF2-40B4-BE49-F238E27FC236}">
                      <a16:creationId xmlns:a16="http://schemas.microsoft.com/office/drawing/2014/main" id="{65312998-7A9B-4745-A2A9-2547B88620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2" y="2540"/>
                  <a:ext cx="1000" cy="1562"/>
                  <a:chOff x="2659" y="2553"/>
                  <a:chExt cx="770" cy="1562"/>
                </a:xfrm>
              </p:grpSpPr>
              <p:sp>
                <p:nvSpPr>
                  <p:cNvPr id="35" name="AutoShape 12">
                    <a:extLst>
                      <a:ext uri="{FF2B5EF4-FFF2-40B4-BE49-F238E27FC236}">
                        <a16:creationId xmlns:a16="http://schemas.microsoft.com/office/drawing/2014/main" id="{908CB976-B373-2C43-A31B-7CBAC55B7C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707" y="2505"/>
                    <a:ext cx="672" cy="768"/>
                  </a:xfrm>
                  <a:prstGeom prst="flowChartDelay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762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 sz="2560"/>
                  </a:p>
                </p:txBody>
              </p:sp>
              <p:sp>
                <p:nvSpPr>
                  <p:cNvPr id="36" name="AutoShape 11">
                    <a:extLst>
                      <a:ext uri="{FF2B5EF4-FFF2-40B4-BE49-F238E27FC236}">
                        <a16:creationId xmlns:a16="http://schemas.microsoft.com/office/drawing/2014/main" id="{068532D4-DB51-4245-AC71-95911980FA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2709" y="3395"/>
                    <a:ext cx="672" cy="768"/>
                  </a:xfrm>
                  <a:prstGeom prst="flowChartDelay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 sz="2560"/>
                  </a:p>
                </p:txBody>
              </p:sp>
            </p:grpSp>
            <p:sp>
              <p:nvSpPr>
                <p:cNvPr id="32" name="Text Box 13">
                  <a:extLst>
                    <a:ext uri="{FF2B5EF4-FFF2-40B4-BE49-F238E27FC236}">
                      <a16:creationId xmlns:a16="http://schemas.microsoft.com/office/drawing/2014/main" id="{409E208B-FE25-A846-8D94-C70ACAB982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77" y="2794"/>
                  <a:ext cx="455" cy="2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View</a:t>
                  </a:r>
                </a:p>
              </p:txBody>
            </p:sp>
            <p:sp>
              <p:nvSpPr>
                <p:cNvPr id="33" name="Text Box 14">
                  <a:extLst>
                    <a:ext uri="{FF2B5EF4-FFF2-40B4-BE49-F238E27FC236}">
                      <a16:creationId xmlns:a16="http://schemas.microsoft.com/office/drawing/2014/main" id="{9C75B6C3-084D-BC40-8111-FC6021C791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3" y="3569"/>
                  <a:ext cx="800" cy="2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Controller</a:t>
                  </a:r>
                </a:p>
              </p:txBody>
            </p:sp>
            <p:sp>
              <p:nvSpPr>
                <p:cNvPr id="34" name="Line 16">
                  <a:extLst>
                    <a:ext uri="{FF2B5EF4-FFF2-40B4-BE49-F238E27FC236}">
                      <a16:creationId xmlns:a16="http://schemas.microsoft.com/office/drawing/2014/main" id="{C7B0EEE1-896D-6040-8259-D7BA4AE961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01" y="3213"/>
                  <a:ext cx="0" cy="211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560"/>
                </a:p>
              </p:txBody>
            </p:sp>
          </p:grpSp>
          <p:sp>
            <p:nvSpPr>
              <p:cNvPr id="29" name="Line 17">
                <a:extLst>
                  <a:ext uri="{FF2B5EF4-FFF2-40B4-BE49-F238E27FC236}">
                    <a16:creationId xmlns:a16="http://schemas.microsoft.com/office/drawing/2014/main" id="{E27659AC-3BEE-4D4B-B6A7-0D4BE6C25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37" y="2900"/>
                <a:ext cx="465" cy="31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560"/>
              </a:p>
            </p:txBody>
          </p:sp>
          <p:sp>
            <p:nvSpPr>
              <p:cNvPr id="30" name="Line 18">
                <a:extLst>
                  <a:ext uri="{FF2B5EF4-FFF2-40B4-BE49-F238E27FC236}">
                    <a16:creationId xmlns:a16="http://schemas.microsoft.com/office/drawing/2014/main" id="{07B54E37-E575-D04D-9460-DA0D32B045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37" y="3463"/>
                <a:ext cx="463" cy="26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560"/>
              </a:p>
            </p:txBody>
          </p:sp>
        </p:grp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DB8459D5-D4DB-254A-AA01-6F815E8A6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5" y="3693"/>
              <a:ext cx="459" cy="121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560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C5CA6EBB-4491-6048-8468-78AFBA6A26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8" y="2637"/>
              <a:ext cx="519" cy="307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560"/>
            </a:p>
          </p:txBody>
        </p:sp>
      </p:grpSp>
    </p:spTree>
    <p:extLst>
      <p:ext uri="{BB962C8B-B14F-4D97-AF65-F5344CB8AC3E}">
        <p14:creationId xmlns:p14="http://schemas.microsoft.com/office/powerpoint/2010/main" val="221387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>
            <a:extLst>
              <a:ext uri="{FF2B5EF4-FFF2-40B4-BE49-F238E27FC236}">
                <a16:creationId xmlns:a16="http://schemas.microsoft.com/office/drawing/2014/main" id="{D9C0BC30-91F6-0743-888E-6E214FE055E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The Controller</a:t>
            </a:r>
          </a:p>
          <a:p>
            <a:pPr lvl="1"/>
            <a:r>
              <a:rPr lang="en-US" altLang="en-US" dirty="0" err="1"/>
              <a:t>ften</a:t>
            </a:r>
            <a:r>
              <a:rPr lang="en-US" altLang="en-US" dirty="0"/>
              <a:t>, the user is put in control by means of a GUI</a:t>
            </a:r>
          </a:p>
          <a:p>
            <a:pPr lvl="2"/>
            <a:r>
              <a:rPr lang="en-US" altLang="en-US" dirty="0"/>
              <a:t>in this case, the GUI and the Controller are often the same</a:t>
            </a:r>
          </a:p>
          <a:p>
            <a:pPr lvl="1"/>
            <a:r>
              <a:rPr lang="en-US" altLang="en-US" dirty="0"/>
              <a:t>The Controller and the Model can almost always be separated (what to do versus how to do it)</a:t>
            </a:r>
          </a:p>
          <a:p>
            <a:pPr lvl="1"/>
            <a:r>
              <a:rPr lang="en-US" altLang="en-US" dirty="0"/>
              <a:t>The design of the Controller depends on the Model</a:t>
            </a:r>
          </a:p>
          <a:p>
            <a:pPr lvl="1"/>
            <a:r>
              <a:rPr lang="en-US" altLang="en-US" dirty="0"/>
              <a:t>The Model should not depend on the Controller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D3F78-822A-E245-9083-20565A57B29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354FDE85-50AC-BC41-A0D5-39CA2C0557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8880475"/>
            <a:ext cx="3035300" cy="64928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3413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1056623" indent="-406394" eaLnBrk="0" hangingPunct="0">
              <a:defRPr sz="3413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625575" indent="-325115" eaLnBrk="0" hangingPunct="0">
              <a:defRPr sz="3413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2275804" indent="-325115" eaLnBrk="0" hangingPunct="0">
              <a:defRPr sz="3413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926034" indent="-325115" eaLnBrk="0" hangingPunct="0">
              <a:defRPr sz="3413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 sz="3413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 sz="3413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 sz="3413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 sz="3413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78CE7043-A7A7-4E4D-9C86-93AC28D9A4DB}" type="slidenum">
              <a:rPr lang="en-US" altLang="en-US" sz="1991">
                <a:latin typeface="Arial" panose="020B0604020202020204" pitchFamily="34" charset="0"/>
              </a:rPr>
              <a:pPr algn="l" eaLnBrk="1" hangingPunct="1"/>
              <a:t>6</a:t>
            </a:fld>
            <a:endParaRPr lang="en-US" altLang="en-US" sz="1991">
              <a:latin typeface="Arial" panose="020B0604020202020204" pitchFamily="34" charset="0"/>
            </a:endParaRPr>
          </a:p>
        </p:txBody>
      </p:sp>
      <p:grpSp>
        <p:nvGrpSpPr>
          <p:cNvPr id="21" name="Group 2">
            <a:extLst>
              <a:ext uri="{FF2B5EF4-FFF2-40B4-BE49-F238E27FC236}">
                <a16:creationId xmlns:a16="http://schemas.microsoft.com/office/drawing/2014/main" id="{E8F17285-C852-6A4D-95F8-52769FF120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3082" y="0"/>
            <a:ext cx="6154367" cy="2971800"/>
            <a:chOff x="780" y="2269"/>
            <a:chExt cx="3796" cy="1833"/>
          </a:xfrm>
        </p:grpSpPr>
        <p:graphicFrame>
          <p:nvGraphicFramePr>
            <p:cNvPr id="22" name="Object 2">
              <a:extLst>
                <a:ext uri="{FF2B5EF4-FFF2-40B4-BE49-F238E27FC236}">
                  <a16:creationId xmlns:a16="http://schemas.microsoft.com/office/drawing/2014/main" id="{52AC30C6-9627-9747-87E5-FBBB05EB24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7" y="2269"/>
            <a:ext cx="604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6" name="Clip" r:id="rId4" imgW="2381250" imgH="2413000" progId="MS_ClipArt_Gallery.2">
                    <p:embed/>
                  </p:oleObj>
                </mc:Choice>
                <mc:Fallback>
                  <p:oleObj name="Clip" r:id="rId4" imgW="2381250" imgH="2413000" progId="MS_ClipArt_Gallery.2">
                    <p:embed/>
                    <p:pic>
                      <p:nvPicPr>
                        <p:cNvPr id="27" name="Object 2">
                          <a:extLst>
                            <a:ext uri="{FF2B5EF4-FFF2-40B4-BE49-F238E27FC236}">
                              <a16:creationId xmlns:a16="http://schemas.microsoft.com/office/drawing/2014/main" id="{3A043E78-7559-6340-B391-3F16C0DB62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7" y="2269"/>
                          <a:ext cx="604" cy="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" name="Group 4">
              <a:extLst>
                <a:ext uri="{FF2B5EF4-FFF2-40B4-BE49-F238E27FC236}">
                  <a16:creationId xmlns:a16="http://schemas.microsoft.com/office/drawing/2014/main" id="{45B918B3-6CB1-374E-9576-1087D7F5B3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9" y="3338"/>
              <a:ext cx="657" cy="747"/>
              <a:chOff x="3919" y="3338"/>
              <a:chExt cx="657" cy="747"/>
            </a:xfrm>
          </p:grpSpPr>
          <p:graphicFrame>
            <p:nvGraphicFramePr>
              <p:cNvPr id="37" name="Object 3">
                <a:extLst>
                  <a:ext uri="{FF2B5EF4-FFF2-40B4-BE49-F238E27FC236}">
                    <a16:creationId xmlns:a16="http://schemas.microsoft.com/office/drawing/2014/main" id="{E852E113-759D-B845-BFD3-A3E30045A6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2210849"/>
                  </p:ext>
                </p:extLst>
              </p:nvPr>
            </p:nvGraphicFramePr>
            <p:xfrm flipH="1">
              <a:off x="4028" y="3865"/>
              <a:ext cx="548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7" name="Clip" r:id="rId6" imgW="3346450" imgH="1346200" progId="MS_ClipArt_Gallery.2">
                      <p:embed/>
                    </p:oleObj>
                  </mc:Choice>
                  <mc:Fallback>
                    <p:oleObj name="Clip" r:id="rId6" imgW="3346450" imgH="1346200" progId="MS_ClipArt_Gallery.2">
                      <p:embed/>
                      <p:pic>
                        <p:nvPicPr>
                          <p:cNvPr id="42" name="Object 3">
                            <a:extLst>
                              <a:ext uri="{FF2B5EF4-FFF2-40B4-BE49-F238E27FC236}">
                                <a16:creationId xmlns:a16="http://schemas.microsoft.com/office/drawing/2014/main" id="{59743E1A-AE4F-974D-A5BE-56794E12B7B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H="1">
                            <a:off x="4028" y="3865"/>
                            <a:ext cx="548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Object 4">
                <a:extLst>
                  <a:ext uri="{FF2B5EF4-FFF2-40B4-BE49-F238E27FC236}">
                    <a16:creationId xmlns:a16="http://schemas.microsoft.com/office/drawing/2014/main" id="{9815CC9D-8976-784A-ABE9-7DC034DF94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9159846"/>
                  </p:ext>
                </p:extLst>
              </p:nvPr>
            </p:nvGraphicFramePr>
            <p:xfrm>
              <a:off x="3919" y="3338"/>
              <a:ext cx="657" cy="4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8" name="Clip" r:id="rId8" imgW="3238500" imgH="2165350" progId="MS_ClipArt_Gallery.2">
                      <p:embed/>
                    </p:oleObj>
                  </mc:Choice>
                  <mc:Fallback>
                    <p:oleObj name="Clip" r:id="rId8" imgW="3238500" imgH="2165350" progId="MS_ClipArt_Gallery.2">
                      <p:embed/>
                      <p:pic>
                        <p:nvPicPr>
                          <p:cNvPr id="43" name="Object 4">
                            <a:extLst>
                              <a:ext uri="{FF2B5EF4-FFF2-40B4-BE49-F238E27FC236}">
                                <a16:creationId xmlns:a16="http://schemas.microsoft.com/office/drawing/2014/main" id="{027A5D93-43B4-0146-9236-E897263982A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9" y="3338"/>
                            <a:ext cx="657" cy="4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96576CF7-E54A-AC43-A3F2-69A78CE9A9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0" y="2540"/>
              <a:ext cx="2622" cy="1562"/>
              <a:chOff x="780" y="2540"/>
              <a:chExt cx="2622" cy="1562"/>
            </a:xfrm>
          </p:grpSpPr>
          <p:sp>
            <p:nvSpPr>
              <p:cNvPr id="27" name="AutoShape 8">
                <a:extLst>
                  <a:ext uri="{FF2B5EF4-FFF2-40B4-BE49-F238E27FC236}">
                    <a16:creationId xmlns:a16="http://schemas.microsoft.com/office/drawing/2014/main" id="{AC53D081-D837-CA4E-8CC6-BFCA8F164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2999"/>
                <a:ext cx="1152" cy="672"/>
              </a:xfrm>
              <a:prstGeom prst="doubleWave">
                <a:avLst>
                  <a:gd name="adj1" fmla="val 6500"/>
                  <a:gd name="adj2" fmla="val 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Model</a:t>
                </a:r>
              </a:p>
            </p:txBody>
          </p:sp>
          <p:grpSp>
            <p:nvGrpSpPr>
              <p:cNvPr id="28" name="Group 9">
                <a:extLst>
                  <a:ext uri="{FF2B5EF4-FFF2-40B4-BE49-F238E27FC236}">
                    <a16:creationId xmlns:a16="http://schemas.microsoft.com/office/drawing/2014/main" id="{DCF4096C-8AC2-2741-853A-531C91C4CA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2" y="2540"/>
                <a:ext cx="1000" cy="1562"/>
                <a:chOff x="2402" y="2540"/>
                <a:chExt cx="1000" cy="1562"/>
              </a:xfrm>
            </p:grpSpPr>
            <p:grpSp>
              <p:nvGrpSpPr>
                <p:cNvPr id="31" name="Group 10">
                  <a:extLst>
                    <a:ext uri="{FF2B5EF4-FFF2-40B4-BE49-F238E27FC236}">
                      <a16:creationId xmlns:a16="http://schemas.microsoft.com/office/drawing/2014/main" id="{AFDE8ABD-85AC-1644-81A7-15416A714D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2" y="2540"/>
                  <a:ext cx="1000" cy="1562"/>
                  <a:chOff x="2659" y="2553"/>
                  <a:chExt cx="770" cy="1562"/>
                </a:xfrm>
              </p:grpSpPr>
              <p:sp>
                <p:nvSpPr>
                  <p:cNvPr id="35" name="AutoShape 12">
                    <a:extLst>
                      <a:ext uri="{FF2B5EF4-FFF2-40B4-BE49-F238E27FC236}">
                        <a16:creationId xmlns:a16="http://schemas.microsoft.com/office/drawing/2014/main" id="{08EF7C0D-9DAD-2C46-89BE-E3CCC9417B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707" y="2505"/>
                    <a:ext cx="672" cy="768"/>
                  </a:xfrm>
                  <a:prstGeom prst="flowChartDelay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 sz="2560"/>
                  </a:p>
                </p:txBody>
              </p:sp>
              <p:sp>
                <p:nvSpPr>
                  <p:cNvPr id="36" name="AutoShape 11">
                    <a:extLst>
                      <a:ext uri="{FF2B5EF4-FFF2-40B4-BE49-F238E27FC236}">
                        <a16:creationId xmlns:a16="http://schemas.microsoft.com/office/drawing/2014/main" id="{62FBDBE2-ABB4-064A-96BF-45081618F8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2709" y="3395"/>
                    <a:ext cx="672" cy="768"/>
                  </a:xfrm>
                  <a:prstGeom prst="flowChartDelay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762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 sz="2560"/>
                  </a:p>
                </p:txBody>
              </p:sp>
            </p:grpSp>
            <p:sp>
              <p:nvSpPr>
                <p:cNvPr id="32" name="Text Box 13">
                  <a:extLst>
                    <a:ext uri="{FF2B5EF4-FFF2-40B4-BE49-F238E27FC236}">
                      <a16:creationId xmlns:a16="http://schemas.microsoft.com/office/drawing/2014/main" id="{BFD7CEB9-8911-7546-B5EF-769292A586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77" y="2794"/>
                  <a:ext cx="455" cy="2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View</a:t>
                  </a:r>
                </a:p>
              </p:txBody>
            </p:sp>
            <p:sp>
              <p:nvSpPr>
                <p:cNvPr id="33" name="Text Box 14">
                  <a:extLst>
                    <a:ext uri="{FF2B5EF4-FFF2-40B4-BE49-F238E27FC236}">
                      <a16:creationId xmlns:a16="http://schemas.microsoft.com/office/drawing/2014/main" id="{450071C9-0DAC-7E40-87D3-D4737B01D2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3" y="3569"/>
                  <a:ext cx="800" cy="2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Controller</a:t>
                  </a:r>
                </a:p>
              </p:txBody>
            </p:sp>
            <p:sp>
              <p:nvSpPr>
                <p:cNvPr id="34" name="Line 16">
                  <a:extLst>
                    <a:ext uri="{FF2B5EF4-FFF2-40B4-BE49-F238E27FC236}">
                      <a16:creationId xmlns:a16="http://schemas.microsoft.com/office/drawing/2014/main" id="{6A41508E-317F-2B42-943E-63047B199F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01" y="3213"/>
                  <a:ext cx="0" cy="211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560"/>
                </a:p>
              </p:txBody>
            </p:sp>
          </p:grpSp>
          <p:sp>
            <p:nvSpPr>
              <p:cNvPr id="29" name="Line 17">
                <a:extLst>
                  <a:ext uri="{FF2B5EF4-FFF2-40B4-BE49-F238E27FC236}">
                    <a16:creationId xmlns:a16="http://schemas.microsoft.com/office/drawing/2014/main" id="{D412E0CC-F275-C341-9234-D49558142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37" y="2900"/>
                <a:ext cx="465" cy="31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560"/>
              </a:p>
            </p:txBody>
          </p:sp>
          <p:sp>
            <p:nvSpPr>
              <p:cNvPr id="30" name="Line 18">
                <a:extLst>
                  <a:ext uri="{FF2B5EF4-FFF2-40B4-BE49-F238E27FC236}">
                    <a16:creationId xmlns:a16="http://schemas.microsoft.com/office/drawing/2014/main" id="{FD8BC971-461C-A54D-9F21-24D977A449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37" y="3463"/>
                <a:ext cx="463" cy="26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560"/>
              </a:p>
            </p:txBody>
          </p:sp>
        </p:grp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879204BD-80C7-214E-9A70-6D4B63DED0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5" y="3693"/>
              <a:ext cx="459" cy="121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560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667D6524-D0AA-174B-94DD-656339A21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8" y="2637"/>
              <a:ext cx="519" cy="307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560"/>
            </a:p>
          </p:txBody>
        </p:sp>
      </p:grpSp>
    </p:spTree>
    <p:extLst>
      <p:ext uri="{BB962C8B-B14F-4D97-AF65-F5344CB8AC3E}">
        <p14:creationId xmlns:p14="http://schemas.microsoft.com/office/powerpoint/2010/main" val="85615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D2E5D082-63E1-9446-A4D4-8BC1BFD4E27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Controller Communication</a:t>
            </a:r>
          </a:p>
          <a:p>
            <a:pPr lvl="1"/>
            <a:r>
              <a:rPr lang="en-US" altLang="en-US" dirty="0"/>
              <a:t>Communicates with view </a:t>
            </a:r>
          </a:p>
          <a:p>
            <a:pPr lvl="2"/>
            <a:r>
              <a:rPr lang="en-US" altLang="en-US" dirty="0"/>
              <a:t>determines which objects are being manipulated (e.g., which object was selected with mouse click)</a:t>
            </a:r>
          </a:p>
          <a:p>
            <a:pPr lvl="1"/>
            <a:r>
              <a:rPr lang="en-US" altLang="en-US" dirty="0"/>
              <a:t>Calls model methods to make changes</a:t>
            </a:r>
          </a:p>
          <a:p>
            <a:pPr lvl="2"/>
            <a:r>
              <a:rPr lang="en-US" altLang="en-US" dirty="0"/>
              <a:t>model makes change and notifies views to update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B4CCF-E066-594F-8071-97F8CEE92CF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0" name="Group 2">
            <a:extLst>
              <a:ext uri="{FF2B5EF4-FFF2-40B4-BE49-F238E27FC236}">
                <a16:creationId xmlns:a16="http://schemas.microsoft.com/office/drawing/2014/main" id="{43CCCBC1-3BAE-B54F-A62B-DE8EC22AFFE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3082" y="0"/>
            <a:ext cx="6154367" cy="2971800"/>
            <a:chOff x="780" y="2269"/>
            <a:chExt cx="3796" cy="1833"/>
          </a:xfrm>
        </p:grpSpPr>
        <p:graphicFrame>
          <p:nvGraphicFramePr>
            <p:cNvPr id="21" name="Object 2">
              <a:extLst>
                <a:ext uri="{FF2B5EF4-FFF2-40B4-BE49-F238E27FC236}">
                  <a16:creationId xmlns:a16="http://schemas.microsoft.com/office/drawing/2014/main" id="{CD8A7636-C825-CF45-A49F-2E3C1B1FC4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7" y="2269"/>
            <a:ext cx="604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4" name="Clip" r:id="rId4" imgW="2381250" imgH="2413000" progId="MS_ClipArt_Gallery.2">
                    <p:embed/>
                  </p:oleObj>
                </mc:Choice>
                <mc:Fallback>
                  <p:oleObj name="Clip" r:id="rId4" imgW="2381250" imgH="2413000" progId="MS_ClipArt_Gallery.2">
                    <p:embed/>
                    <p:pic>
                      <p:nvPicPr>
                        <p:cNvPr id="22" name="Object 2">
                          <a:extLst>
                            <a:ext uri="{FF2B5EF4-FFF2-40B4-BE49-F238E27FC236}">
                              <a16:creationId xmlns:a16="http://schemas.microsoft.com/office/drawing/2014/main" id="{52AC30C6-9627-9747-87E5-FBBB05EB24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7" y="2269"/>
                          <a:ext cx="604" cy="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" name="Group 4">
              <a:extLst>
                <a:ext uri="{FF2B5EF4-FFF2-40B4-BE49-F238E27FC236}">
                  <a16:creationId xmlns:a16="http://schemas.microsoft.com/office/drawing/2014/main" id="{65A17CD3-322F-8049-AC2A-9CE015E031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9" y="3338"/>
              <a:ext cx="657" cy="747"/>
              <a:chOff x="3919" y="3338"/>
              <a:chExt cx="657" cy="747"/>
            </a:xfrm>
          </p:grpSpPr>
          <p:graphicFrame>
            <p:nvGraphicFramePr>
              <p:cNvPr id="36" name="Object 3">
                <a:extLst>
                  <a:ext uri="{FF2B5EF4-FFF2-40B4-BE49-F238E27FC236}">
                    <a16:creationId xmlns:a16="http://schemas.microsoft.com/office/drawing/2014/main" id="{FA47A1E6-4CB7-AA49-9D6C-D1581C0366C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2743517"/>
                  </p:ext>
                </p:extLst>
              </p:nvPr>
            </p:nvGraphicFramePr>
            <p:xfrm flipH="1">
              <a:off x="4028" y="3865"/>
              <a:ext cx="548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05" name="Clip" r:id="rId6" imgW="3346450" imgH="1346200" progId="MS_ClipArt_Gallery.2">
                      <p:embed/>
                    </p:oleObj>
                  </mc:Choice>
                  <mc:Fallback>
                    <p:oleObj name="Clip" r:id="rId6" imgW="3346450" imgH="1346200" progId="MS_ClipArt_Gallery.2">
                      <p:embed/>
                      <p:pic>
                        <p:nvPicPr>
                          <p:cNvPr id="37" name="Object 3">
                            <a:extLst>
                              <a:ext uri="{FF2B5EF4-FFF2-40B4-BE49-F238E27FC236}">
                                <a16:creationId xmlns:a16="http://schemas.microsoft.com/office/drawing/2014/main" id="{E852E113-759D-B845-BFD3-A3E30045A61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H="1">
                            <a:off x="4028" y="3865"/>
                            <a:ext cx="548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Object 4">
                <a:extLst>
                  <a:ext uri="{FF2B5EF4-FFF2-40B4-BE49-F238E27FC236}">
                    <a16:creationId xmlns:a16="http://schemas.microsoft.com/office/drawing/2014/main" id="{2BD6CDBC-FB83-6D4E-8503-99E775749C3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3669115"/>
                  </p:ext>
                </p:extLst>
              </p:nvPr>
            </p:nvGraphicFramePr>
            <p:xfrm>
              <a:off x="3919" y="3338"/>
              <a:ext cx="657" cy="4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06" name="Clip" r:id="rId8" imgW="3238500" imgH="2165350" progId="MS_ClipArt_Gallery.2">
                      <p:embed/>
                    </p:oleObj>
                  </mc:Choice>
                  <mc:Fallback>
                    <p:oleObj name="Clip" r:id="rId8" imgW="3238500" imgH="2165350" progId="MS_ClipArt_Gallery.2">
                      <p:embed/>
                      <p:pic>
                        <p:nvPicPr>
                          <p:cNvPr id="38" name="Object 4">
                            <a:extLst>
                              <a:ext uri="{FF2B5EF4-FFF2-40B4-BE49-F238E27FC236}">
                                <a16:creationId xmlns:a16="http://schemas.microsoft.com/office/drawing/2014/main" id="{9815CC9D-8976-784A-ABE9-7DC034DF945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9" y="3338"/>
                            <a:ext cx="657" cy="4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" name="Group 7">
              <a:extLst>
                <a:ext uri="{FF2B5EF4-FFF2-40B4-BE49-F238E27FC236}">
                  <a16:creationId xmlns:a16="http://schemas.microsoft.com/office/drawing/2014/main" id="{4140D195-E6C0-1740-8546-3B4138729B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0" y="2540"/>
              <a:ext cx="2622" cy="1562"/>
              <a:chOff x="780" y="2540"/>
              <a:chExt cx="2622" cy="1562"/>
            </a:xfrm>
          </p:grpSpPr>
          <p:sp>
            <p:nvSpPr>
              <p:cNvPr id="26" name="AutoShape 8">
                <a:extLst>
                  <a:ext uri="{FF2B5EF4-FFF2-40B4-BE49-F238E27FC236}">
                    <a16:creationId xmlns:a16="http://schemas.microsoft.com/office/drawing/2014/main" id="{7BB11EEB-F228-634B-837A-2C8B3235B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2999"/>
                <a:ext cx="1152" cy="672"/>
              </a:xfrm>
              <a:prstGeom prst="doubleWave">
                <a:avLst>
                  <a:gd name="adj1" fmla="val 6500"/>
                  <a:gd name="adj2" fmla="val 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Model</a:t>
                </a:r>
              </a:p>
            </p:txBody>
          </p:sp>
          <p:grpSp>
            <p:nvGrpSpPr>
              <p:cNvPr id="27" name="Group 9">
                <a:extLst>
                  <a:ext uri="{FF2B5EF4-FFF2-40B4-BE49-F238E27FC236}">
                    <a16:creationId xmlns:a16="http://schemas.microsoft.com/office/drawing/2014/main" id="{7C0AF4DE-C9B8-9C40-8E77-9BF1284EBF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2" y="2540"/>
                <a:ext cx="1000" cy="1562"/>
                <a:chOff x="2402" y="2540"/>
                <a:chExt cx="1000" cy="1562"/>
              </a:xfrm>
            </p:grpSpPr>
            <p:grpSp>
              <p:nvGrpSpPr>
                <p:cNvPr id="30" name="Group 10">
                  <a:extLst>
                    <a:ext uri="{FF2B5EF4-FFF2-40B4-BE49-F238E27FC236}">
                      <a16:creationId xmlns:a16="http://schemas.microsoft.com/office/drawing/2014/main" id="{221264D0-92D0-1548-97A3-F6C39285DDB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2" y="2540"/>
                  <a:ext cx="1000" cy="1562"/>
                  <a:chOff x="2659" y="2553"/>
                  <a:chExt cx="770" cy="1562"/>
                </a:xfrm>
              </p:grpSpPr>
              <p:sp>
                <p:nvSpPr>
                  <p:cNvPr id="34" name="AutoShape 12">
                    <a:extLst>
                      <a:ext uri="{FF2B5EF4-FFF2-40B4-BE49-F238E27FC236}">
                        <a16:creationId xmlns:a16="http://schemas.microsoft.com/office/drawing/2014/main" id="{2A21BFDA-45EA-E044-935A-87A74A7102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707" y="2505"/>
                    <a:ext cx="672" cy="768"/>
                  </a:xfrm>
                  <a:prstGeom prst="flowChartDelay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 sz="2560"/>
                  </a:p>
                </p:txBody>
              </p:sp>
              <p:sp>
                <p:nvSpPr>
                  <p:cNvPr id="35" name="AutoShape 11">
                    <a:extLst>
                      <a:ext uri="{FF2B5EF4-FFF2-40B4-BE49-F238E27FC236}">
                        <a16:creationId xmlns:a16="http://schemas.microsoft.com/office/drawing/2014/main" id="{481D3E50-DBE7-7344-B24D-EF65D04179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2709" y="3395"/>
                    <a:ext cx="672" cy="768"/>
                  </a:xfrm>
                  <a:prstGeom prst="flowChartDelay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762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 sz="2560"/>
                  </a:p>
                </p:txBody>
              </p:sp>
            </p:grpSp>
            <p:sp>
              <p:nvSpPr>
                <p:cNvPr id="31" name="Text Box 13">
                  <a:extLst>
                    <a:ext uri="{FF2B5EF4-FFF2-40B4-BE49-F238E27FC236}">
                      <a16:creationId xmlns:a16="http://schemas.microsoft.com/office/drawing/2014/main" id="{7A79EA12-3F39-844E-BB37-9136F49628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77" y="2794"/>
                  <a:ext cx="455" cy="2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View</a:t>
                  </a:r>
                </a:p>
              </p:txBody>
            </p:sp>
            <p:sp>
              <p:nvSpPr>
                <p:cNvPr id="32" name="Text Box 14">
                  <a:extLst>
                    <a:ext uri="{FF2B5EF4-FFF2-40B4-BE49-F238E27FC236}">
                      <a16:creationId xmlns:a16="http://schemas.microsoft.com/office/drawing/2014/main" id="{3A9970BF-94E6-9549-9382-B0B93C96A5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3" y="3569"/>
                  <a:ext cx="800" cy="2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Controller</a:t>
                  </a:r>
                </a:p>
              </p:txBody>
            </p:sp>
            <p:sp>
              <p:nvSpPr>
                <p:cNvPr id="33" name="Line 16">
                  <a:extLst>
                    <a:ext uri="{FF2B5EF4-FFF2-40B4-BE49-F238E27FC236}">
                      <a16:creationId xmlns:a16="http://schemas.microsoft.com/office/drawing/2014/main" id="{A96CE966-712F-D741-BFD4-E91837E014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01" y="3213"/>
                  <a:ext cx="0" cy="211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560"/>
                </a:p>
              </p:txBody>
            </p:sp>
          </p:grpSp>
          <p:sp>
            <p:nvSpPr>
              <p:cNvPr id="28" name="Line 17">
                <a:extLst>
                  <a:ext uri="{FF2B5EF4-FFF2-40B4-BE49-F238E27FC236}">
                    <a16:creationId xmlns:a16="http://schemas.microsoft.com/office/drawing/2014/main" id="{CE68D019-8B95-D24D-8778-3920DB632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37" y="2900"/>
                <a:ext cx="465" cy="31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560"/>
              </a:p>
            </p:txBody>
          </p:sp>
          <p:sp>
            <p:nvSpPr>
              <p:cNvPr id="29" name="Line 18">
                <a:extLst>
                  <a:ext uri="{FF2B5EF4-FFF2-40B4-BE49-F238E27FC236}">
                    <a16:creationId xmlns:a16="http://schemas.microsoft.com/office/drawing/2014/main" id="{E847B19E-6E74-2A47-B35A-3605CF79D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37" y="3463"/>
                <a:ext cx="463" cy="26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560"/>
              </a:p>
            </p:txBody>
          </p:sp>
        </p:grp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2EC67CC9-73DF-3B4F-8847-080163CF3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5" y="3693"/>
              <a:ext cx="459" cy="121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560"/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209DB054-7D47-8B4B-B41E-6134ECCA35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8" y="2637"/>
              <a:ext cx="519" cy="307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560"/>
            </a:p>
          </p:txBody>
        </p:sp>
      </p:grpSp>
    </p:spTree>
    <p:extLst>
      <p:ext uri="{BB962C8B-B14F-4D97-AF65-F5344CB8AC3E}">
        <p14:creationId xmlns:p14="http://schemas.microsoft.com/office/powerpoint/2010/main" val="3148290490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B436BEA8-4850-A347-A9CE-496B1421B89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Advantages</a:t>
            </a:r>
          </a:p>
          <a:p>
            <a:pPr lvl="1"/>
            <a:r>
              <a:rPr lang="en-US" dirty="0"/>
              <a:t>Input processing is separated from output processing.</a:t>
            </a:r>
          </a:p>
          <a:p>
            <a:pPr lvl="1"/>
            <a:r>
              <a:rPr lang="en-US" dirty="0"/>
              <a:t>Controllers can be interchanged, allowing different user interaction modes.</a:t>
            </a:r>
          </a:p>
          <a:p>
            <a:pPr lvl="1"/>
            <a:r>
              <a:rPr lang="en-US" dirty="0"/>
              <a:t>Multiple views of the model can be supported easily.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438A6-1008-B949-BC48-8BF10F41C41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8A9F3A0-C1FD-E24A-A01F-680C09A57D96}"/>
              </a:ext>
            </a:extLst>
          </p:cNvPr>
          <p:cNvSpPr/>
          <p:nvPr/>
        </p:nvSpPr>
        <p:spPr>
          <a:xfrm>
            <a:off x="7986833" y="6913175"/>
            <a:ext cx="1828800" cy="11887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EA4C9F7-3D6D-7549-AB03-DA74907D03FA}"/>
              </a:ext>
            </a:extLst>
          </p:cNvPr>
          <p:cNvSpPr/>
          <p:nvPr/>
        </p:nvSpPr>
        <p:spPr>
          <a:xfrm>
            <a:off x="3828816" y="5413870"/>
            <a:ext cx="1828800" cy="685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View 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A6611A8-17A8-0E46-AF4B-AAAAF7C6F29C}"/>
              </a:ext>
            </a:extLst>
          </p:cNvPr>
          <p:cNvSpPr/>
          <p:nvPr/>
        </p:nvSpPr>
        <p:spPr>
          <a:xfrm>
            <a:off x="3828816" y="6553200"/>
            <a:ext cx="1828800" cy="685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Controller 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372C426-0537-F845-A210-C80738D73FBF}"/>
              </a:ext>
            </a:extLst>
          </p:cNvPr>
          <p:cNvSpPr/>
          <p:nvPr/>
        </p:nvSpPr>
        <p:spPr>
          <a:xfrm>
            <a:off x="3828816" y="7778910"/>
            <a:ext cx="18288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View 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882BB0C-C99A-BE4B-A047-B719693346BD}"/>
              </a:ext>
            </a:extLst>
          </p:cNvPr>
          <p:cNvSpPr/>
          <p:nvPr/>
        </p:nvSpPr>
        <p:spPr>
          <a:xfrm>
            <a:off x="3828816" y="8915400"/>
            <a:ext cx="18288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Controller 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BCED425-C60D-4B48-9CBB-03390FE99B44}"/>
              </a:ext>
            </a:extLst>
          </p:cNvPr>
          <p:cNvSpPr/>
          <p:nvPr/>
        </p:nvSpPr>
        <p:spPr>
          <a:xfrm>
            <a:off x="12144851" y="5983535"/>
            <a:ext cx="1828800" cy="685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View 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0A8AF-631F-4542-9F6F-A5DA482259FB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9815633" y="6326435"/>
            <a:ext cx="2329218" cy="1181100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2B85E1-15E8-6040-A43B-57DDEE48C53D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5657616" y="5756770"/>
            <a:ext cx="2329217" cy="1335897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AD9B31-02F4-FB43-8374-90C05C0FD2E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657616" y="6896100"/>
            <a:ext cx="2329217" cy="388276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5B355F-75E2-444B-B1F1-3193DAB8A28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657616" y="7966294"/>
            <a:ext cx="2329217" cy="1292006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478CC6-CD11-1F4D-84E4-5C4962B6260C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5657616" y="7751202"/>
            <a:ext cx="2329217" cy="370608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3E6312-F8E9-AD4D-87AB-3A3CA5F9480A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4743216" y="8464710"/>
            <a:ext cx="0" cy="450690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7E18305-08A1-8046-890C-367FF052B7F1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4743216" y="6099670"/>
            <a:ext cx="0" cy="453530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3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>
                <a16:creationId xmlns:a16="http://schemas.microsoft.com/office/drawing/2014/main" id="{01D0554C-6025-F647-BBEE-7CFDE3D6722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Why MVC?</a:t>
            </a:r>
          </a:p>
          <a:p>
            <a:pPr lvl="1"/>
            <a:r>
              <a:rPr lang="en-US" altLang="en-US" dirty="0"/>
              <a:t>Provides a logical structure for heavily interactive system</a:t>
            </a:r>
          </a:p>
          <a:p>
            <a:pPr lvl="1"/>
            <a:r>
              <a:rPr lang="en-US" altLang="en-US" dirty="0"/>
              <a:t>Adheres to good engineering design principles and practices</a:t>
            </a:r>
          </a:p>
          <a:p>
            <a:pPr lvl="2"/>
            <a:r>
              <a:rPr lang="en-US" altLang="en-US" dirty="0"/>
              <a:t>Information hiding, less coupling, simplicity, etc.</a:t>
            </a:r>
          </a:p>
          <a:p>
            <a:pPr lvl="2"/>
            <a:r>
              <a:rPr lang="en-US" altLang="en-US" dirty="0"/>
              <a:t>Delegated control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EBC74-E7BD-F64F-AB23-40167FCD3B8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186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</TotalTime>
  <Words>480</Words>
  <Application>Microsoft Macintosh PowerPoint</Application>
  <PresentationFormat>Custom</PresentationFormat>
  <Paragraphs>89</Paragraphs>
  <Slides>12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Gill Sans MT</vt:lpstr>
      <vt:lpstr>Times</vt:lpstr>
      <vt:lpstr>Times New Roman</vt:lpstr>
      <vt:lpstr>Verdana</vt:lpstr>
      <vt:lpstr>1_Custom Design</vt:lpstr>
      <vt:lpstr>Clip</vt:lpstr>
      <vt:lpstr>CIS 4930/6930-002 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4930/6930-902 Scientific Visualization</dc:title>
  <cp:lastModifiedBy>Rosen, Paul</cp:lastModifiedBy>
  <cp:revision>62</cp:revision>
  <cp:lastPrinted>2017-02-08T19:01:40Z</cp:lastPrinted>
  <dcterms:created xsi:type="dcterms:W3CDTF">2015-09-10T16:24:17Z</dcterms:created>
  <dcterms:modified xsi:type="dcterms:W3CDTF">2019-01-08T17:34:23Z</dcterms:modified>
</cp:coreProperties>
</file>