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08" r:id="rId2"/>
    <p:sldId id="433" r:id="rId3"/>
    <p:sldId id="257" r:id="rId4"/>
    <p:sldId id="395" r:id="rId5"/>
    <p:sldId id="273" r:id="rId6"/>
    <p:sldId id="411" r:id="rId7"/>
    <p:sldId id="443" r:id="rId8"/>
    <p:sldId id="404" r:id="rId9"/>
    <p:sldId id="307" r:id="rId10"/>
    <p:sldId id="445" r:id="rId11"/>
    <p:sldId id="446" r:id="rId12"/>
    <p:sldId id="447" r:id="rId13"/>
    <p:sldId id="448" r:id="rId14"/>
    <p:sldId id="441" r:id="rId15"/>
    <p:sldId id="405" r:id="rId16"/>
    <p:sldId id="44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B5"/>
    <a:srgbClr val="6ECD88"/>
    <a:srgbClr val="D26457"/>
    <a:srgbClr val="FEA101"/>
    <a:srgbClr val="F4DDB5"/>
    <a:srgbClr val="36FC22"/>
    <a:srgbClr val="A2A6FF"/>
    <a:srgbClr val="D96E70"/>
    <a:srgbClr val="F0E3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62"/>
  </p:normalViewPr>
  <p:slideViewPr>
    <p:cSldViewPr snapToGrid="0" snapToObjects="1">
      <p:cViewPr varScale="1">
        <p:scale>
          <a:sx n="127" d="100"/>
          <a:sy n="127" d="100"/>
        </p:scale>
        <p:origin x="208" y="3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DF73F-E04C-0F4A-8220-BCCB5F62234B}" type="datetimeFigureOut">
              <a:rPr lang="en-US" smtClean="0"/>
              <a:pPr/>
              <a:t>1/8/19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98AE3-E038-F049-87F8-D1522AF70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8</a:t>
            </a:fld>
            <a:endParaRPr lang="en-US"/>
          </a:p>
        </p:txBody>
      </p:sp>
    </p:spTree>
    <p:extLst>
      <p:ext uri="{BB962C8B-B14F-4D97-AF65-F5344CB8AC3E}">
        <p14:creationId xmlns:p14="http://schemas.microsoft.com/office/powerpoint/2010/main" val="9222389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0320350" y="725798"/>
            <a:ext cx="1406384" cy="1139206"/>
          </a:xfrm>
          <a:prstGeom prst="rect">
            <a:avLst/>
          </a:prstGeom>
        </p:spPr>
      </p:pic>
      <p:sp>
        <p:nvSpPr>
          <p:cNvPr id="2" name="Title 1"/>
          <p:cNvSpPr>
            <a:spLocks noGrp="1"/>
          </p:cNvSpPr>
          <p:nvPr>
            <p:ph type="ctrTitle"/>
          </p:nvPr>
        </p:nvSpPr>
        <p:spPr>
          <a:xfrm>
            <a:off x="749301" y="482601"/>
            <a:ext cx="9496679" cy="1625600"/>
          </a:xfrm>
          <a:prstGeom prst="rect">
            <a:avLst/>
          </a:prstGeom>
        </p:spPr>
        <p:txBody>
          <a:bodyPr>
            <a:normAutofit/>
          </a:bodyPr>
          <a:lstStyle>
            <a:lvl1pPr algn="l">
              <a:defRPr sz="4799"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46" tIns="54375" rIns="108746" bIns="54375" anchor="ctr"/>
          <a:lstStyle/>
          <a:p>
            <a:endParaRPr lang="en-US" sz="2399">
              <a:latin typeface="Gill Sans MT" panose="020B0502020104020203" pitchFamily="34" charset="0"/>
            </a:endParaRPr>
          </a:p>
        </p:txBody>
      </p:sp>
      <p:sp>
        <p:nvSpPr>
          <p:cNvPr id="4" name="Rectangle 3"/>
          <p:cNvSpPr/>
          <p:nvPr userDrawn="1"/>
        </p:nvSpPr>
        <p:spPr bwMode="auto">
          <a:xfrm>
            <a:off x="-1" y="5745480"/>
            <a:ext cx="12192001" cy="1112521"/>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7" y="5745479"/>
            <a:ext cx="2110155"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79"/>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79"/>
            <a:ext cx="2083441"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8411831" y="5745479"/>
            <a:ext cx="183414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50" y="5745479"/>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79"/>
            <a:ext cx="220928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p:nvPr>
        </p:nvSpPr>
        <p:spPr>
          <a:xfrm>
            <a:off x="749301" y="2514600"/>
            <a:ext cx="10977432" cy="2971800"/>
          </a:xfrm>
        </p:spPr>
        <p:txBody>
          <a:bodyPr/>
          <a:lstStyle>
            <a:lvl1pPr marL="0" indent="0" algn="l">
              <a:lnSpc>
                <a:spcPct val="100000"/>
              </a:lnSpc>
              <a:buNone/>
              <a:defRPr lang="en-US" sz="3199" dirty="0" smtClean="0">
                <a:latin typeface="Gill Sans MT" panose="020B0502020104020203" pitchFamily="34" charset="0"/>
              </a:defRPr>
            </a:lvl1pPr>
            <a:lvl2pPr marL="543590" indent="0" algn="ctr">
              <a:buNone/>
              <a:defRPr/>
            </a:lvl2pPr>
            <a:lvl3pPr marL="1087182" indent="0" algn="ctr">
              <a:buNone/>
              <a:defRPr/>
            </a:lvl3pPr>
            <a:lvl4pPr marL="1630774" indent="0" algn="ctr">
              <a:buNone/>
              <a:defRPr/>
            </a:lvl4pPr>
            <a:lvl5pPr marL="2174361" indent="0" algn="ctr">
              <a:buNone/>
              <a:defRPr/>
            </a:lvl5pPr>
            <a:lvl6pPr marL="2717952" indent="0" algn="ctr">
              <a:buNone/>
              <a:defRPr/>
            </a:lvl6pPr>
            <a:lvl7pPr marL="3261544" indent="0" algn="ctr">
              <a:buNone/>
              <a:defRPr/>
            </a:lvl7pPr>
            <a:lvl8pPr marL="3805130" indent="0" algn="ctr">
              <a:buNone/>
              <a:defRPr/>
            </a:lvl8pPr>
            <a:lvl9pPr marL="4348722" indent="0" algn="ctr">
              <a:buNone/>
              <a:defRPr/>
            </a:lvl9pPr>
          </a:lstStyle>
          <a:p>
            <a:r>
              <a:rPr lang="en-US" dirty="0"/>
              <a:t>Click to edit Master subtitle style</a:t>
            </a:r>
          </a:p>
        </p:txBody>
      </p:sp>
    </p:spTree>
    <p:extLst>
      <p:ext uri="{BB962C8B-B14F-4D97-AF65-F5344CB8AC3E}">
        <p14:creationId xmlns:p14="http://schemas.microsoft.com/office/powerpoint/2010/main" val="387134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509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Arial" charset="0"/>
            </a:endParaRPr>
          </a:p>
        </p:txBody>
      </p:sp>
      <p:sp>
        <p:nvSpPr>
          <p:cNvPr id="3" name="Content Placeholder 2"/>
          <p:cNvSpPr>
            <a:spLocks noGrp="1"/>
          </p:cNvSpPr>
          <p:nvPr>
            <p:ph sz="half" idx="1"/>
          </p:nvPr>
        </p:nvSpPr>
        <p:spPr>
          <a:xfrm>
            <a:off x="2" y="4038600"/>
            <a:ext cx="5144373" cy="1991668"/>
          </a:xfrm>
        </p:spPr>
        <p:txBody>
          <a:bodyPr anchor="ctr"/>
          <a:lstStyle>
            <a:lvl1pPr marL="548578" indent="0" algn="r">
              <a:lnSpc>
                <a:spcPct val="100000"/>
              </a:lnSpc>
              <a:spcAft>
                <a:spcPts val="599"/>
              </a:spcAft>
              <a:buClr>
                <a:schemeClr val="bg1"/>
              </a:buClr>
              <a:buFont typeface="Arial" panose="020B0604020202020204" pitchFamily="34" charset="0"/>
              <a:buChar char="•"/>
              <a:defRPr sz="3999" u="sng" cap="small" baseline="0"/>
            </a:lvl1pPr>
            <a:lvl2pPr marL="894156" indent="-342860" algn="r">
              <a:lnSpc>
                <a:spcPct val="100000"/>
              </a:lnSpc>
              <a:buClr>
                <a:schemeClr val="bg1"/>
              </a:buClr>
              <a:buFont typeface="Arial" panose="020B0604020202020204" pitchFamily="34" charset="0"/>
              <a:buChar char="•"/>
              <a:defRPr sz="2800"/>
            </a:lvl2pPr>
            <a:lvl3pPr algn="r">
              <a:buClr>
                <a:schemeClr val="bg1"/>
              </a:buClr>
              <a:defRPr/>
            </a:lvl3pPr>
            <a:lvl4pPr algn="r">
              <a:buClr>
                <a:schemeClr val="bg1"/>
              </a:buClr>
              <a:defRPr/>
            </a:lvl4pPr>
            <a:lvl5pPr algn="r">
              <a:buClr>
                <a:schemeClr val="bg1"/>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308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E02B07-A6B9-A048-B99E-299717AF2FE9}" type="datetimeFigureOut">
              <a:rPr lang="en-US" smtClean="0"/>
              <a:pPr/>
              <a:t>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133348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02B07-A6B9-A048-B99E-299717AF2FE9}" type="datetimeFigureOut">
              <a:rPr lang="en-US" smtClean="0"/>
              <a:pPr/>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4144619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02B07-A6B9-A048-B99E-299717AF2FE9}" type="datetimeFigureOut">
              <a:rPr lang="en-US" smtClean="0"/>
              <a:pPr/>
              <a:t>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382468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_content_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3857507"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418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_content_8">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827733"/>
            <a:ext cx="5144373"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05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_content_10">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6429179"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22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_content_1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7715014"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525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content_1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9000850"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923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enter_content_14">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869977" y="827733"/>
            <a:ext cx="10452046" cy="5202536"/>
          </a:xfrm>
        </p:spPr>
        <p:txBody>
          <a:bodyPr anchor="ctr"/>
          <a:lstStyle>
            <a:lvl1pPr marL="0" indent="0" algn="l">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l" defTabSz="117461">
              <a:spcBef>
                <a:spcPts val="1266"/>
              </a:spcBef>
              <a:spcAft>
                <a:spcPts val="0"/>
              </a:spcAft>
              <a:buClr>
                <a:schemeClr val="bg1"/>
              </a:buClr>
              <a:buSzPct val="25000"/>
              <a:buFont typeface="Arial" panose="020B0604020202020204" pitchFamily="34" charset="0"/>
              <a:buChar char="•"/>
              <a:tabLst/>
              <a:defRPr sz="3199">
                <a:latin typeface="Gill Sans MT" panose="020B0502020104020203" pitchFamily="34" charset="0"/>
              </a:defRPr>
            </a:lvl2pPr>
            <a:lvl3pPr marL="457200" indent="0" algn="l">
              <a:buClr>
                <a:schemeClr val="bg1"/>
              </a:buClr>
              <a:buSzPct val="25000"/>
              <a:tabLst/>
              <a:defRPr sz="2399">
                <a:latin typeface="Gill Sans MT" panose="020B0502020104020203" pitchFamily="34" charset="0"/>
              </a:defRPr>
            </a:lvl3pPr>
            <a:lvl4pPr marL="915988" indent="0" algn="l">
              <a:buClr>
                <a:schemeClr val="bg1"/>
              </a:buClr>
              <a:buSzPct val="25000"/>
              <a:tabLst/>
              <a:defRPr>
                <a:latin typeface="Gill Sans MT" panose="020B0502020104020203" pitchFamily="34" charset="0"/>
              </a:defRPr>
            </a:lvl4pPr>
            <a:lvl5pPr marL="1374775" indent="0" algn="l">
              <a:buClr>
                <a:schemeClr val="bg1"/>
              </a:buClr>
              <a:buSzPct val="25000"/>
              <a:tabLst/>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030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5720965" y="827733"/>
            <a:ext cx="5707114"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738352" y="827733"/>
            <a:ext cx="4982613"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1"/>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590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_title_14">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93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p:cNvPicPr>
          <p:nvPr userDrawn="1"/>
        </p:nvPicPr>
        <p:blipFill>
          <a:blip r:embed="rId16"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1187442" y="6048131"/>
            <a:ext cx="1004559" cy="803672"/>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201">
                <a:solidFill>
                  <a:schemeClr val="tx1">
                    <a:tint val="75000"/>
                  </a:schemeClr>
                </a:solidFill>
              </a:defRPr>
            </a:lvl1pPr>
          </a:lstStyle>
          <a:p>
            <a:fld id="{6E39BF48-6E0A-4E37-BB05-8DF70571673D}" type="datetimeFigureOut">
              <a:rPr lang="en-US" smtClean="0"/>
              <a:t>1/8/19</a:t>
            </a:fld>
            <a:endParaRPr lang="en-US"/>
          </a:p>
        </p:txBody>
      </p:sp>
      <p:sp>
        <p:nvSpPr>
          <p:cNvPr id="5" name="Footer Placeholder 4"/>
          <p:cNvSpPr>
            <a:spLocks noGrp="1"/>
          </p:cNvSpPr>
          <p:nvPr>
            <p:ph type="ftr" sz="quarter" idx="3"/>
          </p:nvPr>
        </p:nvSpPr>
        <p:spPr>
          <a:xfrm>
            <a:off x="4038600" y="6356351"/>
            <a:ext cx="4114800" cy="365126"/>
          </a:xfrm>
          <a:prstGeom prst="rect">
            <a:avLst/>
          </a:prstGeom>
        </p:spPr>
        <p:txBody>
          <a:bodyPr vert="horz" lIns="91440" tIns="45720" rIns="91440" bIns="45720" rtlCol="0" anchor="ctr"/>
          <a:lstStyle>
            <a:lvl1pPr algn="ctr">
              <a:defRPr sz="12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2" y="6356351"/>
            <a:ext cx="2743200" cy="365126"/>
          </a:xfrm>
          <a:prstGeom prst="rect">
            <a:avLst/>
          </a:prstGeom>
        </p:spPr>
        <p:txBody>
          <a:bodyPr vert="horz" lIns="91440" tIns="45720" rIns="91440" bIns="45720" rtlCol="0" anchor="ctr"/>
          <a:lstStyle>
            <a:lvl1pPr algn="r">
              <a:defRPr sz="1201">
                <a:solidFill>
                  <a:schemeClr val="tx1">
                    <a:tint val="75000"/>
                  </a:schemeClr>
                </a:solidFill>
              </a:defRPr>
            </a:lvl1pPr>
          </a:lstStyle>
          <a:p>
            <a:fld id="{4CA9DC48-6C90-4ACC-914B-6AEB40FF287F}" type="slidenum">
              <a:rPr lang="en-US" smtClean="0"/>
              <a:t>‹#›</a:t>
            </a:fld>
            <a:endParaRPr lang="en-US"/>
          </a:p>
        </p:txBody>
      </p:sp>
    </p:spTree>
    <p:extLst>
      <p:ext uri="{BB962C8B-B14F-4D97-AF65-F5344CB8AC3E}">
        <p14:creationId xmlns:p14="http://schemas.microsoft.com/office/powerpoint/2010/main" val="2064300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8" r:id="rId9"/>
    <p:sldLayoutId id="2147483679" r:id="rId10"/>
    <p:sldLayoutId id="2147483680" r:id="rId11"/>
    <p:sldLayoutId id="2147483681" r:id="rId12"/>
    <p:sldLayoutId id="2147483682" r:id="rId13"/>
    <p:sldLayoutId id="2147483683" r:id="rId14"/>
  </p:sldLayoutIdLst>
  <p:txStyles>
    <p:titleStyle>
      <a:lvl1pPr algn="l" defTabSz="914294"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574" indent="-228574" algn="l" defTabSz="914294"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21" indent="-228574" algn="l" defTabSz="914294" rtl="0" eaLnBrk="1" latinLnBrk="0" hangingPunct="1">
        <a:lnSpc>
          <a:spcPct val="90000"/>
        </a:lnSpc>
        <a:spcBef>
          <a:spcPts val="499"/>
        </a:spcBef>
        <a:buFont typeface="Arial" panose="020B0604020202020204" pitchFamily="34" charset="0"/>
        <a:buChar char="•"/>
        <a:defRPr sz="2399" kern="1200">
          <a:solidFill>
            <a:schemeClr val="tx1"/>
          </a:solidFill>
          <a:latin typeface="Gill Sans MT" panose="020B0502020104020203" pitchFamily="34" charset="0"/>
          <a:ea typeface="+mn-ea"/>
          <a:cs typeface="+mn-cs"/>
        </a:defRPr>
      </a:lvl2pPr>
      <a:lvl3pPr marL="1142869" indent="-228574" algn="l" defTabSz="914294" rtl="0" eaLnBrk="1" latinLnBrk="0" hangingPunct="1">
        <a:lnSpc>
          <a:spcPct val="90000"/>
        </a:lnSpc>
        <a:spcBef>
          <a:spcPts val="499"/>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015"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163"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310"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457"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05"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752"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94" rtl="0" eaLnBrk="1" latinLnBrk="0" hangingPunct="1">
        <a:defRPr sz="1800" kern="1200">
          <a:solidFill>
            <a:schemeClr val="tx1"/>
          </a:solidFill>
          <a:latin typeface="+mn-lt"/>
          <a:ea typeface="+mn-ea"/>
          <a:cs typeface="+mn-cs"/>
        </a:defRPr>
      </a:lvl1pPr>
      <a:lvl2pPr marL="457148"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7" algn="l" defTabSz="914294" rtl="0" eaLnBrk="1" latinLnBrk="0" hangingPunct="1">
        <a:defRPr sz="1800" kern="1200">
          <a:solidFill>
            <a:schemeClr val="tx1"/>
          </a:solidFill>
          <a:latin typeface="+mn-lt"/>
          <a:ea typeface="+mn-ea"/>
          <a:cs typeface="+mn-cs"/>
        </a:defRPr>
      </a:lvl6pPr>
      <a:lvl7pPr marL="2742884" algn="l" defTabSz="914294" rtl="0" eaLnBrk="1" latinLnBrk="0" hangingPunct="1">
        <a:defRPr sz="1800" kern="1200">
          <a:solidFill>
            <a:schemeClr val="tx1"/>
          </a:solidFill>
          <a:latin typeface="+mn-lt"/>
          <a:ea typeface="+mn-ea"/>
          <a:cs typeface="+mn-cs"/>
        </a:defRPr>
      </a:lvl7pPr>
      <a:lvl8pPr marL="3200032" algn="l" defTabSz="914294" rtl="0" eaLnBrk="1" latinLnBrk="0" hangingPunct="1">
        <a:defRPr sz="1800" kern="1200">
          <a:solidFill>
            <a:schemeClr val="tx1"/>
          </a:solidFill>
          <a:latin typeface="+mn-lt"/>
          <a:ea typeface="+mn-ea"/>
          <a:cs typeface="+mn-cs"/>
        </a:defRPr>
      </a:lvl8pPr>
      <a:lvl9pPr marL="3657180" algn="l" defTabSz="9142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xcess.org/article/2008/07/ogre-git-tuto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rtoisegit.org/"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7.xml"/><Relationship Id="rId5" Type="http://schemas.openxmlformats.org/officeDocument/2006/relationships/hyperlink" Target="http://railsapps.github.io/xcode-command-line-tools.html" TargetMode="External"/><Relationship Id="rId4" Type="http://schemas.openxmlformats.org/officeDocument/2006/relationships/hyperlink" Target="https://developer.apple.com/xcod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ducation.github.com/discount_requests/new"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4" Type="http://schemas.openxmlformats.org/officeDocument/2006/relationships/hyperlink" Target="https://classroom.github.com/a/0JcYQJs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xcess.org/article/2008/07/ogre-git-tutorial/" TargetMode="External"/><Relationship Id="rId7" Type="http://schemas.openxmlformats.org/officeDocument/2006/relationships/hyperlink" Target="https://www.youtube.com/watch?v=HVsySz-h9r4" TargetMode="External"/><Relationship Id="rId2" Type="http://schemas.openxmlformats.org/officeDocument/2006/relationships/hyperlink" Target="http://book.git-scm.com/index.html" TargetMode="External"/><Relationship Id="rId1" Type="http://schemas.openxmlformats.org/officeDocument/2006/relationships/slideLayout" Target="../slideLayouts/slideLayout7.xml"/><Relationship Id="rId6" Type="http://schemas.openxmlformats.org/officeDocument/2006/relationships/hyperlink" Target="http://www.geekherocomic.com/2009/01/26/who-needs-git/" TargetMode="External"/><Relationship Id="rId5" Type="http://schemas.openxmlformats.org/officeDocument/2006/relationships/hyperlink" Target="http://progit.org/book/" TargetMode="External"/><Relationship Id="rId4" Type="http://schemas.openxmlformats.org/officeDocument/2006/relationships/hyperlink" Target="http://www-cs-students.stanford.edu/~blynn/gitmagi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dgyu.excess.org/git-tutorial/2008-07-09/intro-to-git.pdf"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dgyu.excess.org/git-tutorial/2008-07-09/intro-to-git.pdf"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df"/><Relationship Id="rId1" Type="http://schemas.openxmlformats.org/officeDocument/2006/relationships/slideLayout" Target="../slideLayouts/slideLayout9.xml"/><Relationship Id="rId4" Type="http://schemas.openxmlformats.org/officeDocument/2006/relationships/hyperlink" Target="http://osteele.com/images/2008/git-transpor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CIS 4930/6930-002</a:t>
            </a:r>
            <a:br>
              <a:rPr lang="en-US" dirty="0"/>
            </a:br>
            <a:r>
              <a:rPr lang="en-US" dirty="0"/>
              <a:t>Data Visualization</a:t>
            </a:r>
            <a:endParaRPr lang="en-US" dirty="0">
              <a:solidFill>
                <a:srgbClr val="3366FF"/>
              </a:solidFill>
            </a:endParaRPr>
          </a:p>
        </p:txBody>
      </p:sp>
      <p:sp>
        <p:nvSpPr>
          <p:cNvPr id="3" name="Subtitle 2"/>
          <p:cNvSpPr>
            <a:spLocks noGrp="1"/>
          </p:cNvSpPr>
          <p:nvPr>
            <p:ph type="subTitle" idx="1"/>
          </p:nvPr>
        </p:nvSpPr>
        <p:spPr/>
        <p:txBody>
          <a:bodyPr>
            <a:normAutofit fontScale="85000" lnSpcReduction="20000"/>
          </a:bodyPr>
          <a:lstStyle/>
          <a:p>
            <a:pPr>
              <a:lnSpc>
                <a:spcPct val="120000"/>
              </a:lnSpc>
              <a:spcAft>
                <a:spcPts val="1800"/>
              </a:spcAft>
            </a:pPr>
            <a:r>
              <a:rPr lang="en-US" sz="4000" u="sng" dirty="0"/>
              <a:t>Introduction to Git</a:t>
            </a:r>
          </a:p>
          <a:p>
            <a:pPr>
              <a:lnSpc>
                <a:spcPct val="120000"/>
              </a:lnSpc>
              <a:spcBef>
                <a:spcPts val="0"/>
              </a:spcBef>
            </a:pPr>
            <a:r>
              <a:rPr lang="en-US" dirty="0"/>
              <a:t>Paul Rosen</a:t>
            </a:r>
          </a:p>
          <a:p>
            <a:pPr>
              <a:lnSpc>
                <a:spcPct val="120000"/>
              </a:lnSpc>
              <a:spcBef>
                <a:spcPts val="0"/>
              </a:spcBef>
            </a:pPr>
            <a:r>
              <a:rPr lang="en-US" dirty="0"/>
              <a:t>Assistant Professor</a:t>
            </a:r>
          </a:p>
          <a:p>
            <a:pPr>
              <a:lnSpc>
                <a:spcPct val="120000"/>
              </a:lnSpc>
              <a:spcBef>
                <a:spcPts val="0"/>
              </a:spcBef>
            </a:pPr>
            <a:r>
              <a:rPr lang="en-US" dirty="0"/>
              <a:t>University of South Florida</a:t>
            </a:r>
          </a:p>
          <a:p>
            <a:pPr>
              <a:lnSpc>
                <a:spcPct val="120000"/>
              </a:lnSpc>
            </a:pPr>
            <a:endParaRPr lang="en-US" dirty="0"/>
          </a:p>
          <a:p>
            <a:pPr>
              <a:lnSpc>
                <a:spcPct val="120000"/>
              </a:lnSpc>
            </a:pPr>
            <a:r>
              <a:rPr lang="en-US" sz="1600" dirty="0"/>
              <a:t> (slide acknowledgments: </a:t>
            </a:r>
            <a:r>
              <a:rPr lang="en-US" sz="1600" dirty="0">
                <a:solidFill>
                  <a:schemeClr val="tx2">
                    <a:lumMod val="75000"/>
                  </a:schemeClr>
                </a:solidFill>
                <a:hlinkClick r:id="rId2"/>
              </a:rPr>
              <a:t>http://excess.org/article/2008/07/ogre-git-tutorial/</a:t>
            </a:r>
            <a:r>
              <a:rPr lang="en-US" sz="1600" dirty="0"/>
              <a:t>)</a:t>
            </a:r>
          </a:p>
        </p:txBody>
      </p:sp>
    </p:spTree>
    <p:extLst>
      <p:ext uri="{BB962C8B-B14F-4D97-AF65-F5344CB8AC3E}">
        <p14:creationId xmlns:p14="http://schemas.microsoft.com/office/powerpoint/2010/main" val="19214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E45FC22-4021-034C-AEE5-4B1B0BE60FD6}"/>
              </a:ext>
            </a:extLst>
          </p:cNvPr>
          <p:cNvSpPr>
            <a:spLocks noGrp="1"/>
          </p:cNvSpPr>
          <p:nvPr>
            <p:ph sz="half" idx="1"/>
          </p:nvPr>
        </p:nvSpPr>
        <p:spPr/>
        <p:txBody>
          <a:bodyPr>
            <a:normAutofit lnSpcReduction="10000"/>
          </a:bodyPr>
          <a:lstStyle/>
          <a:p>
            <a:r>
              <a:rPr lang="en-US" dirty="0"/>
              <a:t>Git Software </a:t>
            </a:r>
          </a:p>
          <a:p>
            <a:pPr lvl="1"/>
            <a:r>
              <a:rPr lang="en-US" dirty="0"/>
              <a:t>Windows </a:t>
            </a:r>
          </a:p>
          <a:p>
            <a:pPr lvl="2"/>
            <a:r>
              <a:rPr lang="en-US" dirty="0"/>
              <a:t>Git command line tools – </a:t>
            </a:r>
            <a:r>
              <a:rPr lang="en-US" dirty="0">
                <a:hlinkClick r:id="rId2"/>
              </a:rPr>
              <a:t>https://git-scm.com/download/win</a:t>
            </a:r>
            <a:endParaRPr lang="en-US" dirty="0"/>
          </a:p>
          <a:p>
            <a:pPr lvl="2"/>
            <a:r>
              <a:rPr lang="en-US" dirty="0"/>
              <a:t>Git GUI – </a:t>
            </a:r>
            <a:r>
              <a:rPr lang="en-US" dirty="0">
                <a:hlinkClick r:id="rId3"/>
              </a:rPr>
              <a:t>https://tortoisegit.org/</a:t>
            </a:r>
            <a:r>
              <a:rPr lang="en-US" dirty="0"/>
              <a:t> (also requires download of command line tools)</a:t>
            </a:r>
          </a:p>
          <a:p>
            <a:pPr lvl="1"/>
            <a:r>
              <a:rPr lang="en-US" dirty="0"/>
              <a:t>MAC</a:t>
            </a:r>
          </a:p>
          <a:p>
            <a:pPr lvl="2"/>
            <a:r>
              <a:rPr lang="en-US" dirty="0"/>
              <a:t>Install </a:t>
            </a:r>
            <a:r>
              <a:rPr lang="en-US" dirty="0" err="1"/>
              <a:t>xcode</a:t>
            </a:r>
            <a:r>
              <a:rPr lang="en-US" dirty="0"/>
              <a:t> and the command-line tools</a:t>
            </a:r>
          </a:p>
          <a:p>
            <a:pPr lvl="3"/>
            <a:r>
              <a:rPr lang="en-US" dirty="0">
                <a:hlinkClick r:id="rId4"/>
              </a:rPr>
              <a:t>https://developer.apple.com/xcode/</a:t>
            </a:r>
            <a:endParaRPr lang="en-US" dirty="0"/>
          </a:p>
          <a:p>
            <a:pPr lvl="3"/>
            <a:r>
              <a:rPr lang="en-US" dirty="0">
                <a:hlinkClick r:id="rId5"/>
              </a:rPr>
              <a:t>http://railsapps.github.io/xcode-command-line-tools.html</a:t>
            </a:r>
            <a:r>
              <a:rPr lang="en-US" dirty="0"/>
              <a:t> </a:t>
            </a:r>
          </a:p>
          <a:p>
            <a:pPr lvl="1"/>
            <a:r>
              <a:rPr lang="en-US" dirty="0"/>
              <a:t>Linux</a:t>
            </a:r>
          </a:p>
          <a:p>
            <a:pPr lvl="2"/>
            <a:r>
              <a:rPr lang="en-US" dirty="0"/>
              <a:t>git should already be installed. If not, use the appropriate package manager (e.g. apt or yum) to install it.</a:t>
            </a:r>
          </a:p>
        </p:txBody>
      </p:sp>
      <p:sp>
        <p:nvSpPr>
          <p:cNvPr id="5" name="Content Placeholder 4">
            <a:extLst>
              <a:ext uri="{FF2B5EF4-FFF2-40B4-BE49-F238E27FC236}">
                <a16:creationId xmlns:a16="http://schemas.microsoft.com/office/drawing/2014/main" id="{BB42F0E2-BA61-A84B-B214-E7FED6FCBDE7}"/>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82968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573FCC-54F2-ED46-AEA1-C5769ED7582F}"/>
              </a:ext>
            </a:extLst>
          </p:cNvPr>
          <p:cNvSpPr>
            <a:spLocks noGrp="1"/>
          </p:cNvSpPr>
          <p:nvPr>
            <p:ph sz="half" idx="1"/>
          </p:nvPr>
        </p:nvSpPr>
        <p:spPr/>
        <p:txBody>
          <a:bodyPr>
            <a:normAutofit/>
          </a:bodyPr>
          <a:lstStyle/>
          <a:p>
            <a:r>
              <a:rPr lang="en-US" dirty="0"/>
              <a:t>Getting Started</a:t>
            </a:r>
          </a:p>
          <a:p>
            <a:pPr lvl="1"/>
            <a:r>
              <a:rPr lang="en-US" dirty="0"/>
              <a:t>Create a </a:t>
            </a:r>
            <a:r>
              <a:rPr lang="en-US" dirty="0" err="1"/>
              <a:t>github</a:t>
            </a:r>
            <a:r>
              <a:rPr lang="en-US" dirty="0"/>
              <a:t> account, if you don’t already have one (</a:t>
            </a:r>
            <a:r>
              <a:rPr lang="en-US" dirty="0">
                <a:hlinkClick r:id="rId2"/>
              </a:rPr>
              <a:t>https://github.com/</a:t>
            </a:r>
            <a:r>
              <a:rPr lang="en-US" dirty="0"/>
              <a:t>) </a:t>
            </a:r>
          </a:p>
          <a:p>
            <a:pPr lvl="2"/>
            <a:r>
              <a:rPr lang="en-US" dirty="0"/>
              <a:t>GitHub Education account is optional (</a:t>
            </a:r>
            <a:r>
              <a:rPr lang="en-US" dirty="0">
                <a:hlinkClick r:id="rId3"/>
              </a:rPr>
              <a:t>https://education.github.com/discount_requests/new</a:t>
            </a:r>
            <a:r>
              <a:rPr lang="en-US" dirty="0"/>
              <a:t>)</a:t>
            </a:r>
          </a:p>
          <a:p>
            <a:pPr lvl="1"/>
            <a:r>
              <a:rPr lang="en-US" dirty="0"/>
              <a:t>Visit &lt;</a:t>
            </a:r>
            <a:r>
              <a:rPr lang="en-US" dirty="0">
                <a:hlinkClick r:id="rId4"/>
              </a:rPr>
              <a:t>https://classroom.github.com/a/0JcYQJsF</a:t>
            </a:r>
            <a:r>
              <a:rPr lang="en-US" dirty="0"/>
              <a:t>&gt; to setup your repository</a:t>
            </a:r>
          </a:p>
          <a:p>
            <a:pPr lvl="1"/>
            <a:r>
              <a:rPr lang="en-US" dirty="0"/>
              <a:t>Once the repository is created (this can take a few minutes) determine the remote path and pick a local directory for code.</a:t>
            </a:r>
          </a:p>
        </p:txBody>
      </p:sp>
      <p:sp>
        <p:nvSpPr>
          <p:cNvPr id="3" name="Content Placeholder 2">
            <a:extLst>
              <a:ext uri="{FF2B5EF4-FFF2-40B4-BE49-F238E27FC236}">
                <a16:creationId xmlns:a16="http://schemas.microsoft.com/office/drawing/2014/main" id="{7930BE45-2F26-244A-9E03-50BE6F3EFB3D}"/>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17247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1B50A8-E7CF-CC41-9730-3AFA8E8DBAC3}"/>
              </a:ext>
            </a:extLst>
          </p:cNvPr>
          <p:cNvSpPr>
            <a:spLocks noGrp="1"/>
          </p:cNvSpPr>
          <p:nvPr>
            <p:ph sz="half" idx="1"/>
          </p:nvPr>
        </p:nvSpPr>
        <p:spPr/>
        <p:txBody>
          <a:bodyPr/>
          <a:lstStyle/>
          <a:p>
            <a:r>
              <a:rPr lang="en-US" dirty="0"/>
              <a:t>Finding Remote Path</a:t>
            </a:r>
          </a:p>
        </p:txBody>
      </p:sp>
      <p:pic>
        <p:nvPicPr>
          <p:cNvPr id="7" name="Content Placeholder 6">
            <a:extLst>
              <a:ext uri="{FF2B5EF4-FFF2-40B4-BE49-F238E27FC236}">
                <a16:creationId xmlns:a16="http://schemas.microsoft.com/office/drawing/2014/main" id="{3F42FE3B-AFC0-6F4A-A493-A0CD9BBDE1CD}"/>
              </a:ext>
            </a:extLst>
          </p:cNvPr>
          <p:cNvPicPr>
            <a:picLocks noGrp="1" noChangeAspect="1"/>
          </p:cNvPicPr>
          <p:nvPr>
            <p:ph sz="half" idx="10"/>
          </p:nvPr>
        </p:nvPicPr>
        <p:blipFill>
          <a:blip r:embed="rId2"/>
          <a:stretch>
            <a:fillRect/>
          </a:stretch>
        </p:blipFill>
        <p:spPr>
          <a:xfrm>
            <a:off x="7733428" y="6535738"/>
            <a:ext cx="474819" cy="322262"/>
          </a:xfrm>
        </p:spPr>
      </p:pic>
      <p:pic>
        <p:nvPicPr>
          <p:cNvPr id="9" name="Picture 8">
            <a:extLst>
              <a:ext uri="{FF2B5EF4-FFF2-40B4-BE49-F238E27FC236}">
                <a16:creationId xmlns:a16="http://schemas.microsoft.com/office/drawing/2014/main" id="{92C8E400-D1D0-FD4E-9245-D3AD645B7815}"/>
              </a:ext>
            </a:extLst>
          </p:cNvPr>
          <p:cNvPicPr>
            <a:picLocks noChangeAspect="1"/>
          </p:cNvPicPr>
          <p:nvPr/>
        </p:nvPicPr>
        <p:blipFill>
          <a:blip r:embed="rId3"/>
          <a:stretch>
            <a:fillRect/>
          </a:stretch>
        </p:blipFill>
        <p:spPr>
          <a:xfrm>
            <a:off x="0" y="1448035"/>
            <a:ext cx="5833115" cy="4013313"/>
          </a:xfrm>
          <a:prstGeom prst="rect">
            <a:avLst/>
          </a:prstGeom>
        </p:spPr>
      </p:pic>
      <p:pic>
        <p:nvPicPr>
          <p:cNvPr id="11" name="Picture 10">
            <a:extLst>
              <a:ext uri="{FF2B5EF4-FFF2-40B4-BE49-F238E27FC236}">
                <a16:creationId xmlns:a16="http://schemas.microsoft.com/office/drawing/2014/main" id="{E7A00353-3CFB-FD49-8FAF-E5BA51EBBA5D}"/>
              </a:ext>
            </a:extLst>
          </p:cNvPr>
          <p:cNvPicPr>
            <a:picLocks noChangeAspect="1"/>
          </p:cNvPicPr>
          <p:nvPr/>
        </p:nvPicPr>
        <p:blipFill>
          <a:blip r:embed="rId2"/>
          <a:stretch>
            <a:fillRect/>
          </a:stretch>
        </p:blipFill>
        <p:spPr>
          <a:xfrm>
            <a:off x="5889341" y="1448035"/>
            <a:ext cx="6302659" cy="4277638"/>
          </a:xfrm>
          <a:prstGeom prst="rect">
            <a:avLst/>
          </a:prstGeom>
        </p:spPr>
      </p:pic>
      <p:cxnSp>
        <p:nvCxnSpPr>
          <p:cNvPr id="13" name="Straight Arrow Connector 12">
            <a:extLst>
              <a:ext uri="{FF2B5EF4-FFF2-40B4-BE49-F238E27FC236}">
                <a16:creationId xmlns:a16="http://schemas.microsoft.com/office/drawing/2014/main" id="{9A31F1E7-C714-384C-BAD7-BEE802586A13}"/>
              </a:ext>
            </a:extLst>
          </p:cNvPr>
          <p:cNvCxnSpPr/>
          <p:nvPr/>
        </p:nvCxnSpPr>
        <p:spPr>
          <a:xfrm flipH="1">
            <a:off x="5386192" y="2668044"/>
            <a:ext cx="275572" cy="43841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F0EABB2-C25A-884A-92F7-76A2F7F87831}"/>
              </a:ext>
            </a:extLst>
          </p:cNvPr>
          <p:cNvSpPr/>
          <p:nvPr/>
        </p:nvSpPr>
        <p:spPr>
          <a:xfrm>
            <a:off x="9933140" y="3870542"/>
            <a:ext cx="1653435" cy="17536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78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5372A8-6822-2045-8361-E4A46A068FEE}"/>
              </a:ext>
            </a:extLst>
          </p:cNvPr>
          <p:cNvSpPr>
            <a:spLocks noGrp="1"/>
          </p:cNvSpPr>
          <p:nvPr>
            <p:ph sz="half" idx="1"/>
          </p:nvPr>
        </p:nvSpPr>
        <p:spPr/>
        <p:txBody>
          <a:bodyPr>
            <a:normAutofit/>
          </a:bodyPr>
          <a:lstStyle/>
          <a:p>
            <a:r>
              <a:rPr lang="en-US" dirty="0"/>
              <a:t>Sample session commands</a:t>
            </a:r>
          </a:p>
          <a:p>
            <a:pPr lvl="1"/>
            <a:r>
              <a:rPr lang="en-US" sz="2800" dirty="0">
                <a:latin typeface="Courier New" panose="02070309020205020404" pitchFamily="49" charset="0"/>
                <a:cs typeface="Courier New" panose="02070309020205020404" pitchFamily="49" charset="0"/>
              </a:rPr>
              <a:t>&gt; git clone &lt;</a:t>
            </a:r>
            <a:r>
              <a:rPr lang="en-US" sz="2800" dirty="0" err="1">
                <a:latin typeface="Courier New" panose="02070309020205020404" pitchFamily="49" charset="0"/>
                <a:cs typeface="Courier New" panose="02070309020205020404" pitchFamily="49" charset="0"/>
              </a:rPr>
              <a:t>remote_path</a:t>
            </a:r>
            <a:r>
              <a:rPr lang="en-US" sz="2800" dirty="0">
                <a:latin typeface="Courier New" panose="02070309020205020404" pitchFamily="49" charset="0"/>
                <a:cs typeface="Courier New" panose="02070309020205020404" pitchFamily="49" charset="0"/>
              </a:rPr>
              <a:t>&gt; &lt;</a:t>
            </a:r>
            <a:r>
              <a:rPr lang="en-US" sz="2800" dirty="0" err="1">
                <a:latin typeface="Courier New" panose="02070309020205020404" pitchFamily="49" charset="0"/>
                <a:cs typeface="Courier New" panose="02070309020205020404" pitchFamily="49" charset="0"/>
              </a:rPr>
              <a:t>local_directory</a:t>
            </a:r>
            <a:r>
              <a:rPr lang="en-US" sz="2800" dirty="0">
                <a:latin typeface="Courier New" panose="02070309020205020404" pitchFamily="49" charset="0"/>
                <a:cs typeface="Courier New" panose="02070309020205020404" pitchFamily="49" charset="0"/>
              </a:rPr>
              <a:t>&gt;</a:t>
            </a:r>
          </a:p>
          <a:p>
            <a:pPr lvl="1"/>
            <a:r>
              <a:rPr lang="en-US" sz="2800" dirty="0">
                <a:latin typeface="Courier New" panose="02070309020205020404" pitchFamily="49" charset="0"/>
                <a:cs typeface="Courier New" panose="02070309020205020404" pitchFamily="49" charset="0"/>
              </a:rPr>
              <a:t>&gt; cd &lt;</a:t>
            </a:r>
            <a:r>
              <a:rPr lang="en-US" sz="2800" dirty="0" err="1">
                <a:latin typeface="Courier New" panose="02070309020205020404" pitchFamily="49" charset="0"/>
                <a:cs typeface="Courier New" panose="02070309020205020404" pitchFamily="49" charset="0"/>
              </a:rPr>
              <a:t>local_directory</a:t>
            </a:r>
            <a:r>
              <a:rPr lang="en-US" sz="2800" dirty="0">
                <a:latin typeface="Courier New" panose="02070309020205020404" pitchFamily="49" charset="0"/>
                <a:cs typeface="Courier New" panose="02070309020205020404" pitchFamily="49" charset="0"/>
              </a:rPr>
              <a:t>&gt;</a:t>
            </a:r>
          </a:p>
          <a:p>
            <a:pPr lvl="1"/>
            <a:r>
              <a:rPr lang="en-US" sz="2800" dirty="0">
                <a:latin typeface="Courier New" panose="02070309020205020404" pitchFamily="49" charset="0"/>
                <a:cs typeface="Courier New" panose="02070309020205020404" pitchFamily="49" charset="0"/>
              </a:rPr>
              <a:t>&gt; git pull</a:t>
            </a:r>
          </a:p>
          <a:p>
            <a:pPr lvl="1"/>
            <a:r>
              <a:rPr lang="en-US" sz="2800" dirty="0">
                <a:latin typeface="Courier New" panose="02070309020205020404" pitchFamily="49" charset="0"/>
                <a:cs typeface="Courier New" panose="02070309020205020404" pitchFamily="49" charset="0"/>
              </a:rPr>
              <a:t>&gt; touch </a:t>
            </a:r>
            <a:r>
              <a:rPr lang="en-US" sz="2800" dirty="0" err="1">
                <a:latin typeface="Courier New" panose="02070309020205020404" pitchFamily="49" charset="0"/>
                <a:cs typeface="Courier New" panose="02070309020205020404" pitchFamily="49" charset="0"/>
              </a:rPr>
              <a:t>newfile.txt</a:t>
            </a:r>
            <a:endParaRPr lang="en-US" sz="2800" dirty="0">
              <a:latin typeface="Courier New" panose="02070309020205020404" pitchFamily="49" charset="0"/>
              <a:cs typeface="Courier New" panose="02070309020205020404" pitchFamily="49" charset="0"/>
            </a:endParaRPr>
          </a:p>
          <a:p>
            <a:pPr lvl="1"/>
            <a:r>
              <a:rPr lang="en-US" sz="2800" dirty="0">
                <a:latin typeface="Courier New" panose="02070309020205020404" pitchFamily="49" charset="0"/>
                <a:cs typeface="Courier New" panose="02070309020205020404" pitchFamily="49" charset="0"/>
              </a:rPr>
              <a:t>&gt; git add </a:t>
            </a:r>
            <a:r>
              <a:rPr lang="en-US" sz="2800" dirty="0" err="1">
                <a:latin typeface="Courier New" panose="02070309020205020404" pitchFamily="49" charset="0"/>
                <a:cs typeface="Courier New" panose="02070309020205020404" pitchFamily="49" charset="0"/>
              </a:rPr>
              <a:t>newfile.txt</a:t>
            </a:r>
            <a:endParaRPr lang="en-US" sz="2800" dirty="0">
              <a:latin typeface="Courier New" panose="02070309020205020404" pitchFamily="49" charset="0"/>
              <a:cs typeface="Courier New" panose="02070309020205020404" pitchFamily="49" charset="0"/>
            </a:endParaRPr>
          </a:p>
          <a:p>
            <a:pPr lvl="1"/>
            <a:r>
              <a:rPr lang="en-US" sz="2800" dirty="0">
                <a:latin typeface="Courier New" panose="02070309020205020404" pitchFamily="49" charset="0"/>
                <a:cs typeface="Courier New" panose="02070309020205020404" pitchFamily="49" charset="0"/>
              </a:rPr>
              <a:t>&gt; git commit –m “added a new file”</a:t>
            </a:r>
          </a:p>
          <a:p>
            <a:pPr lvl="1"/>
            <a:r>
              <a:rPr lang="en-US" sz="2800" dirty="0">
                <a:latin typeface="Courier New" panose="02070309020205020404" pitchFamily="49" charset="0"/>
                <a:cs typeface="Courier New" panose="02070309020205020404" pitchFamily="49" charset="0"/>
              </a:rPr>
              <a:t>&gt; git push</a:t>
            </a:r>
          </a:p>
        </p:txBody>
      </p:sp>
      <p:sp>
        <p:nvSpPr>
          <p:cNvPr id="5" name="Content Placeholder 4">
            <a:extLst>
              <a:ext uri="{FF2B5EF4-FFF2-40B4-BE49-F238E27FC236}">
                <a16:creationId xmlns:a16="http://schemas.microsoft.com/office/drawing/2014/main" id="{DCB69374-09B5-F546-8C45-1255306AE96A}"/>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94197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ontent Placeholder 55">
            <a:extLst>
              <a:ext uri="{FF2B5EF4-FFF2-40B4-BE49-F238E27FC236}">
                <a16:creationId xmlns:a16="http://schemas.microsoft.com/office/drawing/2014/main" id="{49D2DD4F-4229-3D40-AA7C-F312CB06F816}"/>
              </a:ext>
            </a:extLst>
          </p:cNvPr>
          <p:cNvSpPr>
            <a:spLocks noGrp="1"/>
          </p:cNvSpPr>
          <p:nvPr>
            <p:ph sz="half" idx="1"/>
          </p:nvPr>
        </p:nvSpPr>
        <p:spPr/>
        <p:txBody>
          <a:bodyPr/>
          <a:lstStyle/>
          <a:p>
            <a:r>
              <a:rPr lang="en-US" dirty="0"/>
              <a:t>Suggested workflow</a:t>
            </a:r>
          </a:p>
        </p:txBody>
      </p:sp>
      <p:sp>
        <p:nvSpPr>
          <p:cNvPr id="57" name="Content Placeholder 56">
            <a:extLst>
              <a:ext uri="{FF2B5EF4-FFF2-40B4-BE49-F238E27FC236}">
                <a16:creationId xmlns:a16="http://schemas.microsoft.com/office/drawing/2014/main" id="{ED485366-A5A9-3140-8F9C-5681AD04BFC9}"/>
              </a:ext>
            </a:extLst>
          </p:cNvPr>
          <p:cNvSpPr>
            <a:spLocks noGrp="1"/>
          </p:cNvSpPr>
          <p:nvPr>
            <p:ph sz="half" idx="10"/>
          </p:nvPr>
        </p:nvSpPr>
        <p:spPr/>
        <p:txBody>
          <a:bodyPr/>
          <a:lstStyle/>
          <a:p>
            <a:endParaRPr lang="en-US"/>
          </a:p>
        </p:txBody>
      </p:sp>
      <p:sp>
        <p:nvSpPr>
          <p:cNvPr id="54" name="Slide Number Placeholder 53"/>
          <p:cNvSpPr>
            <a:spLocks noGrp="1"/>
          </p:cNvSpPr>
          <p:nvPr>
            <p:ph type="sldNum" sz="quarter" idx="4294967295"/>
          </p:nvPr>
        </p:nvSpPr>
        <p:spPr>
          <a:xfrm>
            <a:off x="9347200" y="6356350"/>
            <a:ext cx="2844800" cy="365125"/>
          </a:xfrm>
        </p:spPr>
        <p:txBody>
          <a:bodyPr/>
          <a:lstStyle/>
          <a:p>
            <a:fld id="{B6F15528-21DE-4FAA-801E-634DDDAF4B2B}" type="slidenum">
              <a:rPr lang="en-US" smtClean="0"/>
              <a:pPr/>
              <a:t>14</a:t>
            </a:fld>
            <a:endParaRPr lang="en-US"/>
          </a:p>
        </p:txBody>
      </p:sp>
      <p:grpSp>
        <p:nvGrpSpPr>
          <p:cNvPr id="58" name="Group 57">
            <a:extLst>
              <a:ext uri="{FF2B5EF4-FFF2-40B4-BE49-F238E27FC236}">
                <a16:creationId xmlns:a16="http://schemas.microsoft.com/office/drawing/2014/main" id="{4E295AD1-73A1-7941-97D0-30B4A2008D0C}"/>
              </a:ext>
            </a:extLst>
          </p:cNvPr>
          <p:cNvGrpSpPr/>
          <p:nvPr/>
        </p:nvGrpSpPr>
        <p:grpSpPr>
          <a:xfrm>
            <a:off x="2438400" y="1462197"/>
            <a:ext cx="1676400" cy="4087187"/>
            <a:chOff x="2438400" y="1462197"/>
            <a:chExt cx="1676400" cy="4087187"/>
          </a:xfrm>
        </p:grpSpPr>
        <p:sp>
          <p:nvSpPr>
            <p:cNvPr id="4" name="TextBox 3"/>
            <p:cNvSpPr txBox="1"/>
            <p:nvPr/>
          </p:nvSpPr>
          <p:spPr>
            <a:xfrm>
              <a:off x="2447611"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5" name="TextBox 4"/>
            <p:cNvSpPr txBox="1"/>
            <p:nvPr/>
          </p:nvSpPr>
          <p:spPr>
            <a:xfrm>
              <a:off x="2447611"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2438400"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2447611"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2438400"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2447611"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2438400"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2447611"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12" name="Straight Arrow Connector 11"/>
            <p:cNvCxnSpPr>
              <a:stCxn id="4" idx="2"/>
              <a:endCxn id="5" idx="0"/>
            </p:cNvCxnSpPr>
            <p:nvPr/>
          </p:nvCxnSpPr>
          <p:spPr>
            <a:xfrm>
              <a:off x="3276600"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3276600"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3276600"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3276600"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3276600"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3276600" y="4460761"/>
              <a:ext cx="0" cy="424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3276600"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613C7957-3732-8D44-BDCE-82328A4674BC}"/>
              </a:ext>
            </a:extLst>
          </p:cNvPr>
          <p:cNvGrpSpPr/>
          <p:nvPr/>
        </p:nvGrpSpPr>
        <p:grpSpPr>
          <a:xfrm>
            <a:off x="5038411" y="1462197"/>
            <a:ext cx="1676400" cy="4087187"/>
            <a:chOff x="5038411" y="1462197"/>
            <a:chExt cx="1676400" cy="4087187"/>
          </a:xfrm>
        </p:grpSpPr>
        <p:sp>
          <p:nvSpPr>
            <p:cNvPr id="20" name="TextBox 19"/>
            <p:cNvSpPr txBox="1"/>
            <p:nvPr/>
          </p:nvSpPr>
          <p:spPr>
            <a:xfrm>
              <a:off x="5047622"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21" name="TextBox 20"/>
            <p:cNvSpPr txBox="1"/>
            <p:nvPr/>
          </p:nvSpPr>
          <p:spPr>
            <a:xfrm>
              <a:off x="5047622"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5038411"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5047622"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5038411"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5047622"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5038411"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5047622"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28" name="Straight Arrow Connector 27"/>
            <p:cNvCxnSpPr>
              <a:stCxn id="20" idx="2"/>
              <a:endCxn id="21" idx="0"/>
            </p:cNvCxnSpPr>
            <p:nvPr/>
          </p:nvCxnSpPr>
          <p:spPr>
            <a:xfrm>
              <a:off x="5876611"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5876611"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5876611"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5876611"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5876611"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5876611" y="4460761"/>
              <a:ext cx="0" cy="424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5876611"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9F2B555-6B58-6E4B-BD55-220E0A47A94F}"/>
              </a:ext>
            </a:extLst>
          </p:cNvPr>
          <p:cNvGrpSpPr/>
          <p:nvPr/>
        </p:nvGrpSpPr>
        <p:grpSpPr>
          <a:xfrm>
            <a:off x="7763189" y="1462197"/>
            <a:ext cx="1676400" cy="4087187"/>
            <a:chOff x="7763189" y="1462197"/>
            <a:chExt cx="1676400" cy="4087187"/>
          </a:xfrm>
        </p:grpSpPr>
        <p:sp>
          <p:nvSpPr>
            <p:cNvPr id="36" name="TextBox 35"/>
            <p:cNvSpPr txBox="1"/>
            <p:nvPr/>
          </p:nvSpPr>
          <p:spPr>
            <a:xfrm>
              <a:off x="7772400"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37" name="TextBox 36"/>
            <p:cNvSpPr txBox="1"/>
            <p:nvPr/>
          </p:nvSpPr>
          <p:spPr>
            <a:xfrm>
              <a:off x="7772400"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7763189"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7772400"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7763189"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7772400"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7763189"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7772400"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44" name="Straight Arrow Connector 43"/>
            <p:cNvCxnSpPr>
              <a:stCxn id="36" idx="2"/>
              <a:endCxn id="37" idx="0"/>
            </p:cNvCxnSpPr>
            <p:nvPr/>
          </p:nvCxnSpPr>
          <p:spPr>
            <a:xfrm>
              <a:off x="8601389"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8601389"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8601389"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8601389"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8601389"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8601389" y="4460761"/>
              <a:ext cx="0" cy="424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8601389"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5" name="Elbow Connector 54"/>
          <p:cNvCxnSpPr>
            <a:stCxn id="11" idx="3"/>
            <a:endCxn id="20" idx="1"/>
          </p:cNvCxnSpPr>
          <p:nvPr/>
        </p:nvCxnSpPr>
        <p:spPr>
          <a:xfrm flipV="1">
            <a:off x="4105589" y="1600697"/>
            <a:ext cx="942033" cy="3810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6705600" y="1600697"/>
            <a:ext cx="1066800" cy="38101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3538243"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stop working / start working</a:t>
            </a:r>
          </a:p>
        </p:txBody>
      </p:sp>
      <p:sp>
        <p:nvSpPr>
          <p:cNvPr id="63" name="Parallelogram 62"/>
          <p:cNvSpPr/>
          <p:nvPr/>
        </p:nvSpPr>
        <p:spPr>
          <a:xfrm>
            <a:off x="6624795"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stop working/ change computers</a:t>
            </a:r>
          </a:p>
        </p:txBody>
      </p:sp>
      <p:sp>
        <p:nvSpPr>
          <p:cNvPr id="64" name="Flowchart: Magnetic Disk 63"/>
          <p:cNvSpPr/>
          <p:nvPr/>
        </p:nvSpPr>
        <p:spPr>
          <a:xfrm>
            <a:off x="4269345" y="3158829"/>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6931740" y="3213751"/>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cxnSp>
        <p:nvCxnSpPr>
          <p:cNvPr id="66" name="Straight Arrow Connector 65">
            <a:extLst>
              <a:ext uri="{FF2B5EF4-FFF2-40B4-BE49-F238E27FC236}">
                <a16:creationId xmlns:a16="http://schemas.microsoft.com/office/drawing/2014/main" id="{7A10792E-7A5F-754A-A80E-449CDA2EA8B2}"/>
              </a:ext>
            </a:extLst>
          </p:cNvPr>
          <p:cNvCxnSpPr>
            <a:cxnSpLocks/>
            <a:stCxn id="68" idx="2"/>
            <a:endCxn id="43" idx="3"/>
          </p:cNvCxnSpPr>
          <p:nvPr/>
        </p:nvCxnSpPr>
        <p:spPr>
          <a:xfrm flipH="1">
            <a:off x="9430378" y="4295464"/>
            <a:ext cx="1632375" cy="11154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EA32F85F-C53E-0145-A014-7646F271F8B2}"/>
              </a:ext>
            </a:extLst>
          </p:cNvPr>
          <p:cNvSpPr txBox="1"/>
          <p:nvPr/>
        </p:nvSpPr>
        <p:spPr>
          <a:xfrm>
            <a:off x="10171138" y="3095135"/>
            <a:ext cx="1783230" cy="1200329"/>
          </a:xfrm>
          <a:prstGeom prst="rect">
            <a:avLst/>
          </a:prstGeom>
          <a:noFill/>
          <a:ln w="47625">
            <a:solidFill>
              <a:srgbClr val="FF0000"/>
            </a:solidFill>
          </a:ln>
        </p:spPr>
        <p:txBody>
          <a:bodyPr wrap="square" rtlCol="0">
            <a:spAutoFit/>
          </a:bodyPr>
          <a:lstStyle/>
          <a:p>
            <a:pPr algn="ctr"/>
            <a:r>
              <a:rPr lang="en-US" sz="2400" b="1" dirty="0"/>
              <a:t>This is what we grade from!</a:t>
            </a:r>
          </a:p>
        </p:txBody>
      </p:sp>
    </p:spTree>
    <p:extLst>
      <p:ext uri="{BB962C8B-B14F-4D97-AF65-F5344CB8AC3E}">
        <p14:creationId xmlns:p14="http://schemas.microsoft.com/office/powerpoint/2010/main" val="226650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References</a:t>
            </a:r>
          </a:p>
          <a:p>
            <a:pPr lvl="1"/>
            <a:r>
              <a:rPr lang="en-US" dirty="0">
                <a:hlinkClick r:id="rId2"/>
              </a:rPr>
              <a:t>http://book.git-scm.com/index.html</a:t>
            </a:r>
            <a:endParaRPr lang="en-US" dirty="0"/>
          </a:p>
          <a:p>
            <a:pPr lvl="1"/>
            <a:r>
              <a:rPr lang="en-US" dirty="0">
                <a:hlinkClick r:id="rId3"/>
              </a:rPr>
              <a:t>http://excess.org/article/2008/07/ogre-git-tutorial/</a:t>
            </a:r>
            <a:endParaRPr lang="en-US" dirty="0"/>
          </a:p>
          <a:p>
            <a:pPr lvl="1"/>
            <a:r>
              <a:rPr lang="en-US" dirty="0">
                <a:hlinkClick r:id="rId4"/>
              </a:rPr>
              <a:t>http://www-cs-students.stanford.edu/~blynn/gitmagic/</a:t>
            </a:r>
            <a:endParaRPr lang="en-US" dirty="0"/>
          </a:p>
          <a:p>
            <a:pPr lvl="1"/>
            <a:r>
              <a:rPr lang="en-US" dirty="0">
                <a:hlinkClick r:id="rId5"/>
              </a:rPr>
              <a:t>http://</a:t>
            </a:r>
            <a:r>
              <a:rPr lang="en-US" dirty="0" err="1">
                <a:hlinkClick r:id="rId5"/>
              </a:rPr>
              <a:t>progit.org</a:t>
            </a:r>
            <a:r>
              <a:rPr lang="en-US" dirty="0">
                <a:hlinkClick r:id="rId5"/>
              </a:rPr>
              <a:t>/book/</a:t>
            </a:r>
            <a:endParaRPr lang="en-US" dirty="0"/>
          </a:p>
          <a:p>
            <a:pPr lvl="1"/>
            <a:r>
              <a:rPr lang="en-US" dirty="0">
                <a:hlinkClick r:id="rId6"/>
              </a:rPr>
              <a:t>http://www.geekherocomic.com/2009/01/26/who-needs-git/</a:t>
            </a:r>
            <a:endParaRPr lang="en-US" dirty="0"/>
          </a:p>
          <a:p>
            <a:pPr lvl="1"/>
            <a:r>
              <a:rPr lang="en-US" dirty="0"/>
              <a:t>Many YouTube videos</a:t>
            </a:r>
          </a:p>
          <a:p>
            <a:pPr lvl="2"/>
            <a:r>
              <a:rPr lang="en-US" dirty="0"/>
              <a:t>ex. </a:t>
            </a:r>
            <a:r>
              <a:rPr lang="en-US" dirty="0">
                <a:hlinkClick r:id="rId7"/>
              </a:rPr>
              <a:t>https://www.youtube.com/watch?v</a:t>
            </a:r>
            <a:r>
              <a:rPr lang="en-US">
                <a:hlinkClick r:id="rId7"/>
              </a:rPr>
              <a:t>=HVsySz-h9r4</a:t>
            </a:r>
            <a:r>
              <a:rPr lang="en-US"/>
              <a:t> </a:t>
            </a:r>
            <a:endParaRPr lang="en-US" dirty="0"/>
          </a:p>
        </p:txBody>
      </p:sp>
      <p:sp>
        <p:nvSpPr>
          <p:cNvPr id="6" name="Content Placeholder 5">
            <a:extLst>
              <a:ext uri="{FF2B5EF4-FFF2-40B4-BE49-F238E27FC236}">
                <a16:creationId xmlns:a16="http://schemas.microsoft.com/office/drawing/2014/main" id="{12C05868-6124-3C4C-8EE8-486F7B313F81}"/>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73451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B62CA-92F6-5A42-84EF-D112579ADD9E}"/>
              </a:ext>
            </a:extLst>
          </p:cNvPr>
          <p:cNvSpPr>
            <a:spLocks noGrp="1"/>
          </p:cNvSpPr>
          <p:nvPr>
            <p:ph sz="half" idx="1"/>
          </p:nvPr>
        </p:nvSpPr>
        <p:spPr/>
        <p:txBody>
          <a:bodyPr/>
          <a:lstStyle/>
          <a:p>
            <a:endParaRPr lang="en-US"/>
          </a:p>
        </p:txBody>
      </p:sp>
      <p:sp>
        <p:nvSpPr>
          <p:cNvPr id="3" name="Content Placeholder 2">
            <a:extLst>
              <a:ext uri="{FF2B5EF4-FFF2-40B4-BE49-F238E27FC236}">
                <a16:creationId xmlns:a16="http://schemas.microsoft.com/office/drawing/2014/main" id="{B070A8E9-3032-9545-9913-5FF1F805330B}"/>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33965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Git is a distributed </a:t>
            </a:r>
            <a:r>
              <a:rPr lang="en-US" dirty="0">
                <a:solidFill>
                  <a:srgbClr val="FF0000"/>
                </a:solidFill>
              </a:rPr>
              <a:t>version-control</a:t>
            </a:r>
            <a:r>
              <a:rPr lang="en-US" dirty="0"/>
              <a:t> system</a:t>
            </a:r>
          </a:p>
          <a:p>
            <a:pPr lvl="1"/>
            <a:r>
              <a:rPr lang="en-US" dirty="0"/>
              <a:t>Terminology:  In git-speak, a “version” is called a “commit.”</a:t>
            </a:r>
          </a:p>
          <a:p>
            <a:pPr lvl="1"/>
            <a:r>
              <a:rPr lang="en-US" dirty="0"/>
              <a:t>Git keeps track of the history of your commits, so you can go back and look at earlier versions, or just give up on the current version and go back some earlier version.</a:t>
            </a:r>
          </a:p>
          <a:p>
            <a:pPr lvl="1"/>
            <a:r>
              <a:rPr lang="en-US" dirty="0"/>
              <a:t>Can be used to implement a variety of software configuration management models and workflows</a:t>
            </a:r>
          </a:p>
        </p:txBody>
      </p:sp>
      <p:sp>
        <p:nvSpPr>
          <p:cNvPr id="5" name="Content Placeholder 4">
            <a:extLst>
              <a:ext uri="{FF2B5EF4-FFF2-40B4-BE49-F238E27FC236}">
                <a16:creationId xmlns:a16="http://schemas.microsoft.com/office/drawing/2014/main" id="{82BE09C2-8DAC-6C4C-B19C-CE19BD389482}"/>
              </a:ext>
            </a:extLst>
          </p:cNvPr>
          <p:cNvSpPr>
            <a:spLocks noGrp="1"/>
          </p:cNvSpPr>
          <p:nvPr>
            <p:ph sz="half" idx="10"/>
          </p:nvPr>
        </p:nvSpPr>
        <p:spPr/>
        <p:txBody>
          <a:bodyPr/>
          <a:lstStyle/>
          <a:p>
            <a:endParaRPr lang="en-US"/>
          </a:p>
        </p:txBody>
      </p:sp>
      <p:sp>
        <p:nvSpPr>
          <p:cNvPr id="4" name="Slide Number Placeholder 3"/>
          <p:cNvSpPr>
            <a:spLocks noGrp="1"/>
          </p:cNvSpPr>
          <p:nvPr>
            <p:ph type="sldNum" sz="quarter" idx="4294967295"/>
          </p:nvPr>
        </p:nvSpPr>
        <p:spPr>
          <a:xfrm>
            <a:off x="9347200" y="6356350"/>
            <a:ext cx="2844800" cy="365125"/>
          </a:xfrm>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1159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Git is a </a:t>
            </a:r>
            <a:r>
              <a:rPr lang="en-US" dirty="0">
                <a:solidFill>
                  <a:srgbClr val="FF0000"/>
                </a:solidFill>
              </a:rPr>
              <a:t>distributed</a:t>
            </a:r>
            <a:r>
              <a:rPr lang="en-US" dirty="0"/>
              <a:t> version-control system</a:t>
            </a:r>
          </a:p>
          <a:p>
            <a:pPr lvl="1"/>
            <a:r>
              <a:rPr lang="en-US" dirty="0"/>
              <a:t>You keep your files in a </a:t>
            </a:r>
            <a:r>
              <a:rPr lang="en-US" i="1" dirty="0"/>
              <a:t>repository</a:t>
            </a:r>
            <a:r>
              <a:rPr lang="en-US" dirty="0"/>
              <a:t> on your local machine.</a:t>
            </a:r>
          </a:p>
          <a:p>
            <a:pPr lvl="1"/>
            <a:r>
              <a:rPr lang="en-US" dirty="0"/>
              <a:t>You synchronize your repository with a remote repository on a server (in our case, GitHub).</a:t>
            </a:r>
          </a:p>
          <a:p>
            <a:pPr lvl="2"/>
            <a:r>
              <a:rPr lang="en-US" dirty="0"/>
              <a:t>You protect your code from system crashes by synchronizing with the server.</a:t>
            </a:r>
          </a:p>
          <a:p>
            <a:pPr lvl="2"/>
            <a:r>
              <a:rPr lang="en-US" dirty="0"/>
              <a:t>If you move from one machine to another, you can pick up the changes by synchronizing with the server.</a:t>
            </a:r>
          </a:p>
          <a:p>
            <a:pPr lvl="2"/>
            <a:r>
              <a:rPr lang="en-US" dirty="0"/>
              <a:t>If you work on a team, other people’s uploads can be synchronized using the server.</a:t>
            </a:r>
          </a:p>
        </p:txBody>
      </p:sp>
      <p:sp>
        <p:nvSpPr>
          <p:cNvPr id="5" name="Content Placeholder 4">
            <a:extLst>
              <a:ext uri="{FF2B5EF4-FFF2-40B4-BE49-F238E27FC236}">
                <a16:creationId xmlns:a16="http://schemas.microsoft.com/office/drawing/2014/main" id="{0A7B9966-51AA-A541-83B2-2CE20C72CDE7}"/>
              </a:ext>
            </a:extLst>
          </p:cNvPr>
          <p:cNvSpPr>
            <a:spLocks noGrp="1"/>
          </p:cNvSpPr>
          <p:nvPr>
            <p:ph sz="half" idx="10"/>
          </p:nvPr>
        </p:nvSpPr>
        <p:spPr/>
        <p:txBody>
          <a:bodyPr/>
          <a:lstStyle/>
          <a:p>
            <a:endParaRPr lang="en-US"/>
          </a:p>
        </p:txBody>
      </p:sp>
      <p:sp>
        <p:nvSpPr>
          <p:cNvPr id="4" name="Slide Number Placeholder 3"/>
          <p:cNvSpPr>
            <a:spLocks noGrp="1"/>
          </p:cNvSpPr>
          <p:nvPr>
            <p:ph type="sldNum" sz="quarter" idx="4294967295"/>
          </p:nvPr>
        </p:nvSpPr>
        <p:spPr>
          <a:xfrm>
            <a:off x="9448800" y="6356350"/>
            <a:ext cx="2743200" cy="365125"/>
          </a:xfrm>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616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GIT tools</a:t>
            </a:r>
          </a:p>
          <a:p>
            <a:pPr lvl="1"/>
            <a:r>
              <a:rPr lang="en-US" dirty="0"/>
              <a:t>A collection of </a:t>
            </a:r>
            <a:r>
              <a:rPr lang="en-US" u="sng" dirty="0"/>
              <a:t>many</a:t>
            </a:r>
            <a:r>
              <a:rPr lang="en-US" dirty="0"/>
              <a:t> tools</a:t>
            </a:r>
          </a:p>
          <a:p>
            <a:pPr lvl="2"/>
            <a:r>
              <a:rPr lang="en-US" dirty="0"/>
              <a:t>Very flexible</a:t>
            </a:r>
          </a:p>
          <a:p>
            <a:pPr lvl="1"/>
            <a:r>
              <a:rPr lang="en-US" dirty="0">
                <a:solidFill>
                  <a:srgbClr val="558ED5"/>
                </a:solidFill>
              </a:rPr>
              <a:t>You can do anything the model permits</a:t>
            </a:r>
          </a:p>
          <a:p>
            <a:pPr lvl="2"/>
            <a:r>
              <a:rPr lang="en-US" dirty="0">
                <a:solidFill>
                  <a:srgbClr val="558ED5"/>
                </a:solidFill>
              </a:rPr>
              <a:t>Including shooting yourself in the foot</a:t>
            </a:r>
          </a:p>
          <a:p>
            <a:pPr lvl="1"/>
            <a:r>
              <a:rPr lang="en-US" b="1" u="sng" dirty="0">
                <a:solidFill>
                  <a:srgbClr val="FF0000"/>
                </a:solidFill>
              </a:rPr>
              <a:t>Need to understand the underlying model</a:t>
            </a:r>
          </a:p>
        </p:txBody>
      </p:sp>
      <p:sp>
        <p:nvSpPr>
          <p:cNvPr id="4" name="Content Placeholder 3">
            <a:extLst>
              <a:ext uri="{FF2B5EF4-FFF2-40B4-BE49-F238E27FC236}">
                <a16:creationId xmlns:a16="http://schemas.microsoft.com/office/drawing/2014/main" id="{B766DC8A-2660-2142-BD15-E3C18DF7E043}"/>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5291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dirty="0"/>
              <a:t>Groups of </a:t>
            </a:r>
            <a:r>
              <a:rPr lang="en-US" dirty="0">
                <a:solidFill>
                  <a:srgbClr val="3366FF"/>
                </a:solidFill>
              </a:rPr>
              <a:t>Git</a:t>
            </a:r>
            <a:r>
              <a:rPr lang="en-US" dirty="0"/>
              <a:t> commands</a:t>
            </a:r>
          </a:p>
          <a:p>
            <a:pPr lvl="1"/>
            <a:r>
              <a:rPr lang="en-US" dirty="0"/>
              <a:t>Setup and branch management</a:t>
            </a:r>
          </a:p>
          <a:p>
            <a:pPr lvl="2"/>
            <a:r>
              <a:rPr lang="en-US" dirty="0">
                <a:solidFill>
                  <a:srgbClr val="3366FF"/>
                </a:solidFill>
              </a:rPr>
              <a:t>init, checkout, branch, </a:t>
            </a:r>
            <a:r>
              <a:rPr lang="en-US" b="1" dirty="0">
                <a:solidFill>
                  <a:srgbClr val="3366FF"/>
                </a:solidFill>
              </a:rPr>
              <a:t>clone</a:t>
            </a:r>
          </a:p>
          <a:p>
            <a:pPr lvl="1"/>
            <a:r>
              <a:rPr lang="en-US" dirty="0"/>
              <a:t>Modify</a:t>
            </a:r>
          </a:p>
          <a:p>
            <a:pPr lvl="2"/>
            <a:r>
              <a:rPr lang="en-US" b="1" dirty="0">
                <a:solidFill>
                  <a:srgbClr val="3366FF"/>
                </a:solidFill>
              </a:rPr>
              <a:t>add</a:t>
            </a:r>
            <a:r>
              <a:rPr lang="en-US" dirty="0">
                <a:solidFill>
                  <a:srgbClr val="3366FF"/>
                </a:solidFill>
              </a:rPr>
              <a:t>, delete, rename, </a:t>
            </a:r>
            <a:r>
              <a:rPr lang="en-US" b="1" dirty="0">
                <a:solidFill>
                  <a:srgbClr val="3366FF"/>
                </a:solidFill>
              </a:rPr>
              <a:t>commit</a:t>
            </a:r>
          </a:p>
          <a:p>
            <a:pPr lvl="1"/>
            <a:r>
              <a:rPr lang="en-US" dirty="0"/>
              <a:t>Get information</a:t>
            </a:r>
          </a:p>
          <a:p>
            <a:pPr lvl="2"/>
            <a:r>
              <a:rPr lang="en-US" b="1" dirty="0">
                <a:solidFill>
                  <a:srgbClr val="3366FF"/>
                </a:solidFill>
              </a:rPr>
              <a:t>status</a:t>
            </a:r>
            <a:r>
              <a:rPr lang="en-US" dirty="0">
                <a:solidFill>
                  <a:srgbClr val="3366FF"/>
                </a:solidFill>
              </a:rPr>
              <a:t>, diff, log</a:t>
            </a:r>
          </a:p>
          <a:p>
            <a:pPr lvl="1"/>
            <a:r>
              <a:rPr lang="en-US" dirty="0"/>
              <a:t>Create reference points</a:t>
            </a:r>
          </a:p>
          <a:p>
            <a:pPr lvl="2"/>
            <a:r>
              <a:rPr lang="en-US" dirty="0">
                <a:solidFill>
                  <a:srgbClr val="3366FF"/>
                </a:solidFill>
              </a:rPr>
              <a:t>tag, branch</a:t>
            </a:r>
          </a:p>
          <a:p>
            <a:pPr lvl="1"/>
            <a:r>
              <a:rPr lang="en-US" dirty="0"/>
              <a:t>Synchronization with remote</a:t>
            </a:r>
          </a:p>
          <a:p>
            <a:pPr lvl="2"/>
            <a:r>
              <a:rPr lang="en-US" b="1" dirty="0">
                <a:solidFill>
                  <a:srgbClr val="3366FF"/>
                </a:solidFill>
              </a:rPr>
              <a:t>push</a:t>
            </a:r>
            <a:r>
              <a:rPr lang="en-US" dirty="0">
                <a:solidFill>
                  <a:srgbClr val="3366FF"/>
                </a:solidFill>
              </a:rPr>
              <a:t>,</a:t>
            </a:r>
            <a:r>
              <a:rPr lang="en-US" b="1" dirty="0">
                <a:solidFill>
                  <a:srgbClr val="3366FF"/>
                </a:solidFill>
              </a:rPr>
              <a:t> pull</a:t>
            </a:r>
            <a:r>
              <a:rPr lang="en-US" dirty="0">
                <a:solidFill>
                  <a:srgbClr val="3366FF"/>
                </a:solidFill>
              </a:rPr>
              <a:t>, fetch, sync</a:t>
            </a:r>
          </a:p>
        </p:txBody>
      </p:sp>
      <p:sp>
        <p:nvSpPr>
          <p:cNvPr id="4" name="Content Placeholder 3">
            <a:extLst>
              <a:ext uri="{FF2B5EF4-FFF2-40B4-BE49-F238E27FC236}">
                <a16:creationId xmlns:a16="http://schemas.microsoft.com/office/drawing/2014/main" id="{CD6DCB7E-13B6-6042-B213-74065A11EBE1}"/>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89950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75053" y="984250"/>
            <a:ext cx="4457700" cy="4889500"/>
          </a:xfrm>
          <a:prstGeom prst="rect">
            <a:avLst/>
          </a:prstGeom>
        </p:spPr>
      </p:pic>
      <p:sp>
        <p:nvSpPr>
          <p:cNvPr id="3" name="Content Placeholder 2"/>
          <p:cNvSpPr>
            <a:spLocks noGrp="1"/>
          </p:cNvSpPr>
          <p:nvPr>
            <p:ph sz="half" idx="1"/>
          </p:nvPr>
        </p:nvSpPr>
        <p:spPr/>
        <p:txBody>
          <a:bodyPr/>
          <a:lstStyle/>
          <a:p>
            <a:r>
              <a:rPr lang="en-US" dirty="0"/>
              <a:t>Repository Contains</a:t>
            </a:r>
          </a:p>
          <a:p>
            <a:pPr lvl="1"/>
            <a:r>
              <a:rPr lang="en-US" dirty="0"/>
              <a:t>files &amp; directories</a:t>
            </a:r>
          </a:p>
          <a:p>
            <a:pPr lvl="1"/>
            <a:r>
              <a:rPr lang="en-US" dirty="0"/>
              <a:t>commits</a:t>
            </a:r>
          </a:p>
          <a:p>
            <a:pPr lvl="1"/>
            <a:r>
              <a:rPr lang="en-US" dirty="0"/>
              <a:t>ancestry relationships</a:t>
            </a:r>
          </a:p>
          <a:p>
            <a:endParaRPr lang="en-US" dirty="0"/>
          </a:p>
        </p:txBody>
      </p:sp>
      <p:sp>
        <p:nvSpPr>
          <p:cNvPr id="8" name="Content Placeholder 7">
            <a:extLst>
              <a:ext uri="{FF2B5EF4-FFF2-40B4-BE49-F238E27FC236}">
                <a16:creationId xmlns:a16="http://schemas.microsoft.com/office/drawing/2014/main" id="{A374AEB1-DDA3-A644-963D-074193043771}"/>
              </a:ext>
            </a:extLst>
          </p:cNvPr>
          <p:cNvSpPr>
            <a:spLocks noGrp="1"/>
          </p:cNvSpPr>
          <p:nvPr>
            <p:ph sz="half" idx="10"/>
          </p:nvPr>
        </p:nvSpPr>
        <p:spPr/>
        <p:txBody>
          <a:bodyPr/>
          <a:lstStyle/>
          <a:p>
            <a:r>
              <a:rPr lang="en-US" dirty="0">
                <a:hlinkClick r:id="rId3"/>
              </a:rPr>
              <a:t>http://edgyu.excess.org/git-tutorial/2008-07-09/intro-to-git.pdf</a:t>
            </a:r>
            <a:endParaRPr lang="en-US" dirty="0"/>
          </a:p>
        </p:txBody>
      </p:sp>
    </p:spTree>
    <p:extLst>
      <p:ext uri="{BB962C8B-B14F-4D97-AF65-F5344CB8AC3E}">
        <p14:creationId xmlns:p14="http://schemas.microsoft.com/office/powerpoint/2010/main" val="75167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A6289B-8BBE-6C42-AE80-55AFBE26C12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38233" y="621428"/>
            <a:ext cx="4871962" cy="5615143"/>
          </a:xfrm>
          <a:prstGeom prst="rect">
            <a:avLst/>
          </a:prstGeom>
        </p:spPr>
      </p:pic>
      <p:sp>
        <p:nvSpPr>
          <p:cNvPr id="3" name="Content Placeholder 2"/>
          <p:cNvSpPr>
            <a:spLocks noGrp="1"/>
          </p:cNvSpPr>
          <p:nvPr>
            <p:ph sz="half" idx="1"/>
          </p:nvPr>
        </p:nvSpPr>
        <p:spPr/>
        <p:txBody>
          <a:bodyPr>
            <a:normAutofit fontScale="70000" lnSpcReduction="20000"/>
          </a:bodyPr>
          <a:lstStyle/>
          <a:p>
            <a:r>
              <a:rPr lang="en-US" dirty="0"/>
              <a:t>Ancestry graph features</a:t>
            </a:r>
          </a:p>
          <a:p>
            <a:pPr lvl="1"/>
            <a:r>
              <a:rPr lang="en-US" dirty="0"/>
              <a:t>form a directed acyclic graph (DAG)</a:t>
            </a:r>
          </a:p>
          <a:p>
            <a:pPr lvl="1"/>
            <a:r>
              <a:rPr lang="en-US" dirty="0"/>
              <a:t> </a:t>
            </a:r>
            <a:r>
              <a:rPr lang="en-US" dirty="0">
                <a:ln>
                  <a:solidFill>
                    <a:schemeClr val="bg1">
                      <a:lumMod val="65000"/>
                    </a:schemeClr>
                  </a:solidFill>
                </a:ln>
                <a:solidFill>
                  <a:srgbClr val="FEA101"/>
                </a:solidFill>
              </a:rPr>
              <a:t>Commits</a:t>
            </a:r>
          </a:p>
          <a:p>
            <a:pPr lvl="2"/>
            <a:r>
              <a:rPr lang="en-US" dirty="0"/>
              <a:t>Snapshots of file status</a:t>
            </a:r>
          </a:p>
          <a:p>
            <a:pPr lvl="1"/>
            <a:r>
              <a:rPr lang="en-US" dirty="0"/>
              <a:t> </a:t>
            </a:r>
            <a:r>
              <a:rPr lang="en-US" dirty="0">
                <a:ln>
                  <a:solidFill>
                    <a:schemeClr val="bg1">
                      <a:lumMod val="65000"/>
                    </a:schemeClr>
                  </a:solidFill>
                </a:ln>
                <a:solidFill>
                  <a:srgbClr val="A2A6FF"/>
                </a:solidFill>
              </a:rPr>
              <a:t>Tags</a:t>
            </a:r>
          </a:p>
          <a:p>
            <a:pPr lvl="2"/>
            <a:r>
              <a:rPr lang="en-US" dirty="0"/>
              <a:t>identify versions of interest</a:t>
            </a:r>
          </a:p>
          <a:p>
            <a:pPr lvl="2"/>
            <a:r>
              <a:rPr lang="en-US" dirty="0"/>
              <a:t>including “releases”</a:t>
            </a:r>
          </a:p>
          <a:p>
            <a:pPr lvl="1"/>
            <a:r>
              <a:rPr lang="en-US" dirty="0"/>
              <a:t> </a:t>
            </a:r>
            <a:r>
              <a:rPr lang="en-US" dirty="0">
                <a:ln>
                  <a:solidFill>
                    <a:schemeClr val="bg1">
                      <a:lumMod val="65000"/>
                    </a:schemeClr>
                  </a:solidFill>
                </a:ln>
                <a:solidFill>
                  <a:srgbClr val="C00000"/>
                </a:solidFill>
              </a:rPr>
              <a:t>Branches</a:t>
            </a:r>
          </a:p>
          <a:p>
            <a:pPr lvl="2"/>
            <a:r>
              <a:rPr lang="en-US" dirty="0"/>
              <a:t>divergent path for source code modification</a:t>
            </a:r>
          </a:p>
          <a:p>
            <a:pPr lvl="1"/>
            <a:r>
              <a:rPr lang="en-US" dirty="0"/>
              <a:t> </a:t>
            </a:r>
            <a:r>
              <a:rPr lang="en-US" dirty="0">
                <a:ln>
                  <a:solidFill>
                    <a:schemeClr val="bg1">
                      <a:lumMod val="65000"/>
                    </a:schemeClr>
                  </a:solidFill>
                </a:ln>
                <a:solidFill>
                  <a:srgbClr val="36FC22"/>
                </a:solidFill>
              </a:rPr>
              <a:t>HEAD</a:t>
            </a:r>
          </a:p>
          <a:p>
            <a:pPr lvl="2"/>
            <a:r>
              <a:rPr lang="en-US" dirty="0"/>
              <a:t>is current checkout</a:t>
            </a:r>
          </a:p>
          <a:p>
            <a:pPr lvl="2"/>
            <a:r>
              <a:rPr lang="en-US" dirty="0"/>
              <a:t>usually points to a branch</a:t>
            </a:r>
          </a:p>
          <a:p>
            <a:pPr lvl="1"/>
            <a:r>
              <a:rPr lang="en-US" dirty="0"/>
              <a:t> </a:t>
            </a:r>
            <a:r>
              <a:rPr lang="en-US" dirty="0">
                <a:ln>
                  <a:solidFill>
                    <a:schemeClr val="bg1">
                      <a:lumMod val="65000"/>
                    </a:schemeClr>
                  </a:solidFill>
                </a:ln>
                <a:solidFill>
                  <a:srgbClr val="F4DDB5"/>
                </a:solidFill>
              </a:rPr>
              <a:t>Index</a:t>
            </a:r>
          </a:p>
          <a:p>
            <a:pPr lvl="2"/>
            <a:r>
              <a:rPr lang="en-US" dirty="0"/>
              <a:t>“staging area”</a:t>
            </a:r>
          </a:p>
          <a:p>
            <a:pPr lvl="2"/>
            <a:r>
              <a:rPr lang="en-US" dirty="0"/>
              <a:t>what is to be committed</a:t>
            </a:r>
          </a:p>
        </p:txBody>
      </p:sp>
      <p:sp>
        <p:nvSpPr>
          <p:cNvPr id="8" name="Content Placeholder 7">
            <a:extLst>
              <a:ext uri="{FF2B5EF4-FFF2-40B4-BE49-F238E27FC236}">
                <a16:creationId xmlns:a16="http://schemas.microsoft.com/office/drawing/2014/main" id="{B52E00D8-E167-9C4D-9F82-D5F404D9D32F}"/>
              </a:ext>
            </a:extLst>
          </p:cNvPr>
          <p:cNvSpPr>
            <a:spLocks noGrp="1"/>
          </p:cNvSpPr>
          <p:nvPr>
            <p:ph sz="half" idx="10"/>
          </p:nvPr>
        </p:nvSpPr>
        <p:spPr/>
        <p:txBody>
          <a:bodyPr/>
          <a:lstStyle/>
          <a:p>
            <a:r>
              <a:rPr lang="en-US" dirty="0">
                <a:hlinkClick r:id="rId3"/>
              </a:rPr>
              <a:t>http://edgyu.excess.org/git-tutorial/2008-07-09/intro-to-git.pdf</a:t>
            </a:r>
            <a:endParaRPr lang="en-US" dirty="0"/>
          </a:p>
        </p:txBody>
      </p:sp>
    </p:spTree>
    <p:extLst>
      <p:ext uri="{BB962C8B-B14F-4D97-AF65-F5344CB8AC3E}">
        <p14:creationId xmlns:p14="http://schemas.microsoft.com/office/powerpoint/2010/main" val="56280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rot="16200000" flipH="1">
            <a:off x="795999" y="4314658"/>
            <a:ext cx="4343520" cy="43294"/>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3924240" y="4314658"/>
            <a:ext cx="4343520" cy="43294"/>
          </a:xfrm>
          <a:prstGeom prst="line">
            <a:avLst/>
          </a:prstGeom>
          <a:ln w="25400">
            <a:solidFill>
              <a:srgbClr val="6ECD88"/>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a:off x="7052481" y="4314657"/>
            <a:ext cx="4343520" cy="43294"/>
          </a:xfrm>
          <a:prstGeom prst="line">
            <a:avLst/>
          </a:prstGeom>
          <a:ln w="25400">
            <a:solidFill>
              <a:srgbClr val="D26457"/>
            </a:solidFill>
          </a:ln>
        </p:spPr>
        <p:style>
          <a:lnRef idx="2">
            <a:schemeClr val="accent1"/>
          </a:lnRef>
          <a:fillRef idx="0">
            <a:schemeClr val="accent1"/>
          </a:fillRef>
          <a:effectRef idx="1">
            <a:schemeClr val="accent1"/>
          </a:effectRef>
          <a:fontRef idx="minor">
            <a:schemeClr val="tx1"/>
          </a:fontRef>
        </p:style>
      </p:cxnSp>
      <p:sp>
        <p:nvSpPr>
          <p:cNvPr id="5" name="Left Arrow 4"/>
          <p:cNvSpPr/>
          <p:nvPr/>
        </p:nvSpPr>
        <p:spPr>
          <a:xfrm flipH="1">
            <a:off x="2989406" y="3673819"/>
            <a:ext cx="3084945" cy="848772"/>
          </a:xfrm>
          <a:prstGeom prst="lef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cs typeface="Comic Sans MS"/>
              </a:rPr>
              <a:t>add (stage) files</a:t>
            </a:r>
          </a:p>
        </p:txBody>
      </p:sp>
      <p:sp>
        <p:nvSpPr>
          <p:cNvPr id="6" name="Rounded Rectangle 5"/>
          <p:cNvSpPr/>
          <p:nvPr/>
        </p:nvSpPr>
        <p:spPr>
          <a:xfrm>
            <a:off x="2065522" y="1331534"/>
            <a:ext cx="1760612" cy="833011"/>
          </a:xfrm>
          <a:prstGeom prst="round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Working directory</a:t>
            </a:r>
          </a:p>
        </p:txBody>
      </p:sp>
      <p:sp>
        <p:nvSpPr>
          <p:cNvPr id="7" name="Rounded Rectangle 6"/>
          <p:cNvSpPr/>
          <p:nvPr/>
        </p:nvSpPr>
        <p:spPr>
          <a:xfrm>
            <a:off x="8111127" y="1335712"/>
            <a:ext cx="2226228" cy="833011"/>
          </a:xfrm>
          <a:prstGeom prst="roundRect">
            <a:avLst/>
          </a:prstGeom>
          <a:solidFill>
            <a:srgbClr val="D2645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Repository</a:t>
            </a:r>
            <a:br>
              <a:rPr lang="en-US" sz="2400" dirty="0">
                <a:solidFill>
                  <a:schemeClr val="tx1"/>
                </a:solidFill>
                <a:cs typeface="Comic Sans MS"/>
              </a:rPr>
            </a:br>
            <a:r>
              <a:rPr lang="en-US" sz="2400" dirty="0">
                <a:solidFill>
                  <a:schemeClr val="tx1"/>
                </a:solidFill>
                <a:cs typeface="Comic Sans MS"/>
              </a:rPr>
              <a:t>(.</a:t>
            </a:r>
            <a:r>
              <a:rPr lang="en-US" sz="2400" dirty="0" err="1">
                <a:solidFill>
                  <a:schemeClr val="tx1"/>
                </a:solidFill>
                <a:cs typeface="Comic Sans MS"/>
              </a:rPr>
              <a:t>git</a:t>
            </a:r>
            <a:r>
              <a:rPr lang="en-US" sz="2400" dirty="0">
                <a:solidFill>
                  <a:schemeClr val="tx1"/>
                </a:solidFill>
                <a:cs typeface="Comic Sans MS"/>
              </a:rPr>
              <a:t> directory)</a:t>
            </a:r>
          </a:p>
        </p:txBody>
      </p:sp>
      <p:sp>
        <p:nvSpPr>
          <p:cNvPr id="8" name="Rounded Rectangle 7"/>
          <p:cNvSpPr/>
          <p:nvPr/>
        </p:nvSpPr>
        <p:spPr>
          <a:xfrm>
            <a:off x="5022210" y="1331534"/>
            <a:ext cx="2104282" cy="833011"/>
          </a:xfrm>
          <a:prstGeom prst="roundRect">
            <a:avLst/>
          </a:prstGeom>
          <a:solidFill>
            <a:srgbClr val="6ECD8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Index</a:t>
            </a:r>
            <a:br>
              <a:rPr lang="en-US" sz="2400" dirty="0">
                <a:solidFill>
                  <a:schemeClr val="tx1"/>
                </a:solidFill>
                <a:cs typeface="Comic Sans MS"/>
              </a:rPr>
            </a:br>
            <a:r>
              <a:rPr lang="en-US" sz="2400" dirty="0">
                <a:solidFill>
                  <a:schemeClr val="tx1"/>
                </a:solidFill>
                <a:cs typeface="Comic Sans MS"/>
              </a:rPr>
              <a:t> (staging area)</a:t>
            </a:r>
          </a:p>
        </p:txBody>
      </p:sp>
      <p:sp>
        <p:nvSpPr>
          <p:cNvPr id="13" name="Right Arrow 12"/>
          <p:cNvSpPr/>
          <p:nvPr/>
        </p:nvSpPr>
        <p:spPr>
          <a:xfrm flipH="1">
            <a:off x="2946111" y="2435386"/>
            <a:ext cx="6256481" cy="854722"/>
          </a:xfrm>
          <a:prstGeom prst="rightArrow">
            <a:avLst/>
          </a:prstGeom>
          <a:solidFill>
            <a:srgbClr val="C0504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cs typeface="Comic Sans MS"/>
              </a:rPr>
              <a:t>Checkout the project (optional, most of the time)</a:t>
            </a:r>
            <a:endParaRPr lang="en-US" sz="2400" dirty="0">
              <a:solidFill>
                <a:srgbClr val="000000"/>
              </a:solidFill>
              <a:cs typeface="Comic Sans MS"/>
            </a:endParaRPr>
          </a:p>
        </p:txBody>
      </p:sp>
      <p:sp>
        <p:nvSpPr>
          <p:cNvPr id="15" name="Left Arrow 14"/>
          <p:cNvSpPr/>
          <p:nvPr/>
        </p:nvSpPr>
        <p:spPr>
          <a:xfrm flipH="1">
            <a:off x="6117645" y="4906303"/>
            <a:ext cx="3084946" cy="822527"/>
          </a:xfrm>
          <a:prstGeom prst="leftArrow">
            <a:avLst/>
          </a:prstGeom>
          <a:solidFill>
            <a:srgbClr val="6ECD8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cs typeface="Comic Sans MS"/>
              </a:rPr>
              <a:t>commit</a:t>
            </a:r>
          </a:p>
        </p:txBody>
      </p:sp>
      <p:sp>
        <p:nvSpPr>
          <p:cNvPr id="4" name="Content Placeholder 3">
            <a:extLst>
              <a:ext uri="{FF2B5EF4-FFF2-40B4-BE49-F238E27FC236}">
                <a16:creationId xmlns:a16="http://schemas.microsoft.com/office/drawing/2014/main" id="{137A70F3-B7DE-5249-BE7E-15A70DB32FB7}"/>
              </a:ext>
            </a:extLst>
          </p:cNvPr>
          <p:cNvSpPr>
            <a:spLocks noGrp="1"/>
          </p:cNvSpPr>
          <p:nvPr>
            <p:ph sz="half" idx="1"/>
          </p:nvPr>
        </p:nvSpPr>
        <p:spPr/>
        <p:txBody>
          <a:bodyPr/>
          <a:lstStyle/>
          <a:p>
            <a:r>
              <a:rPr lang="en-US" dirty="0"/>
              <a:t>Local Operations</a:t>
            </a:r>
          </a:p>
        </p:txBody>
      </p:sp>
      <p:sp>
        <p:nvSpPr>
          <p:cNvPr id="17" name="Content Placeholder 16">
            <a:extLst>
              <a:ext uri="{FF2B5EF4-FFF2-40B4-BE49-F238E27FC236}">
                <a16:creationId xmlns:a16="http://schemas.microsoft.com/office/drawing/2014/main" id="{DA51E54B-4316-8748-9431-D547C0C4AA70}"/>
              </a:ext>
            </a:extLst>
          </p:cNvPr>
          <p:cNvSpPr>
            <a:spLocks noGrp="1"/>
          </p:cNvSpPr>
          <p:nvPr>
            <p:ph sz="half" idx="10"/>
          </p:nvPr>
        </p:nvSpPr>
        <p:spPr/>
        <p:txBody>
          <a:bodyPr/>
          <a:lstStyle/>
          <a:p>
            <a:endParaRPr lang="en-US"/>
          </a:p>
        </p:txBody>
      </p:sp>
      <p:sp>
        <p:nvSpPr>
          <p:cNvPr id="14" name="TextBox 13">
            <a:extLst>
              <a:ext uri="{FF2B5EF4-FFF2-40B4-BE49-F238E27FC236}">
                <a16:creationId xmlns:a16="http://schemas.microsoft.com/office/drawing/2014/main" id="{DC866B53-D104-544D-A605-E5B0CEE38657}"/>
              </a:ext>
            </a:extLst>
          </p:cNvPr>
          <p:cNvSpPr txBox="1"/>
          <p:nvPr/>
        </p:nvSpPr>
        <p:spPr>
          <a:xfrm rot="16200000">
            <a:off x="1551075" y="3867372"/>
            <a:ext cx="2285113" cy="461665"/>
          </a:xfrm>
          <a:prstGeom prst="rect">
            <a:avLst/>
          </a:prstGeom>
          <a:noFill/>
        </p:spPr>
        <p:txBody>
          <a:bodyPr wrap="none" rtlCol="0">
            <a:spAutoFit/>
          </a:bodyPr>
          <a:lstStyle/>
          <a:p>
            <a:r>
              <a:rPr lang="en-US" sz="2400" dirty="0"/>
              <a:t>modify local files</a:t>
            </a:r>
          </a:p>
        </p:txBody>
      </p:sp>
    </p:spTree>
    <p:extLst>
      <p:ext uri="{BB962C8B-B14F-4D97-AF65-F5344CB8AC3E}">
        <p14:creationId xmlns:p14="http://schemas.microsoft.com/office/powerpoint/2010/main" val="64647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workflow.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035300" y="1532810"/>
            <a:ext cx="6121400" cy="5168900"/>
          </a:xfrm>
          <a:prstGeom prst="rect">
            <a:avLst/>
          </a:prstGeom>
        </p:spPr>
      </p:pic>
      <p:sp>
        <p:nvSpPr>
          <p:cNvPr id="2" name="Content Placeholder 1">
            <a:extLst>
              <a:ext uri="{FF2B5EF4-FFF2-40B4-BE49-F238E27FC236}">
                <a16:creationId xmlns:a16="http://schemas.microsoft.com/office/drawing/2014/main" id="{0EAC1D68-84BC-854D-A192-F74E89C45E55}"/>
              </a:ext>
            </a:extLst>
          </p:cNvPr>
          <p:cNvSpPr>
            <a:spLocks noGrp="1"/>
          </p:cNvSpPr>
          <p:nvPr>
            <p:ph sz="half" idx="1"/>
          </p:nvPr>
        </p:nvSpPr>
        <p:spPr/>
        <p:txBody>
          <a:bodyPr/>
          <a:lstStyle/>
          <a:p>
            <a:r>
              <a:rPr lang="en-US" dirty="0"/>
              <a:t>Git transport commands</a:t>
            </a:r>
          </a:p>
        </p:txBody>
      </p:sp>
      <p:sp>
        <p:nvSpPr>
          <p:cNvPr id="3" name="Content Placeholder 2">
            <a:extLst>
              <a:ext uri="{FF2B5EF4-FFF2-40B4-BE49-F238E27FC236}">
                <a16:creationId xmlns:a16="http://schemas.microsoft.com/office/drawing/2014/main" id="{B4F8AD49-82C0-BB4D-A22F-52B38AC4CA66}"/>
              </a:ext>
            </a:extLst>
          </p:cNvPr>
          <p:cNvSpPr>
            <a:spLocks noGrp="1"/>
          </p:cNvSpPr>
          <p:nvPr>
            <p:ph sz="half" idx="10"/>
          </p:nvPr>
        </p:nvSpPr>
        <p:spPr/>
        <p:txBody>
          <a:bodyPr/>
          <a:lstStyle/>
          <a:p>
            <a:r>
              <a:rPr lang="en-US" dirty="0">
                <a:hlinkClick r:id="rId4"/>
              </a:rPr>
              <a:t>http://osteele.com/images/2008/git-transport.png</a:t>
            </a:r>
            <a:endParaRPr lang="en-US" dirty="0"/>
          </a:p>
        </p:txBody>
      </p:sp>
      <p:sp>
        <p:nvSpPr>
          <p:cNvPr id="14" name="Freeform 13">
            <a:extLst>
              <a:ext uri="{FF2B5EF4-FFF2-40B4-BE49-F238E27FC236}">
                <a16:creationId xmlns:a16="http://schemas.microsoft.com/office/drawing/2014/main" id="{E82459EB-2779-6042-B83A-3B43D6DF6FFA}"/>
              </a:ext>
            </a:extLst>
          </p:cNvPr>
          <p:cNvSpPr/>
          <p:nvPr/>
        </p:nvSpPr>
        <p:spPr>
          <a:xfrm>
            <a:off x="7866345" y="1773932"/>
            <a:ext cx="2718148" cy="1545465"/>
          </a:xfrm>
          <a:custGeom>
            <a:avLst/>
            <a:gdLst>
              <a:gd name="connsiteX0" fmla="*/ 2718148 w 2718148"/>
              <a:gd name="connsiteY0" fmla="*/ 1545465 h 1545465"/>
              <a:gd name="connsiteX1" fmla="*/ 1778696 w 2718148"/>
              <a:gd name="connsiteY1" fmla="*/ 17290 h 1545465"/>
              <a:gd name="connsiteX2" fmla="*/ 0 w 2718148"/>
              <a:gd name="connsiteY2" fmla="*/ 856534 h 1545465"/>
            </a:gdLst>
            <a:ahLst/>
            <a:cxnLst>
              <a:cxn ang="0">
                <a:pos x="connsiteX0" y="connsiteY0"/>
              </a:cxn>
              <a:cxn ang="0">
                <a:pos x="connsiteX1" y="connsiteY1"/>
              </a:cxn>
              <a:cxn ang="0">
                <a:pos x="connsiteX2" y="connsiteY2"/>
              </a:cxn>
            </a:cxnLst>
            <a:rect l="l" t="t" r="r" b="b"/>
            <a:pathLst>
              <a:path w="2718148" h="1545465">
                <a:moveTo>
                  <a:pt x="2718148" y="1545465"/>
                </a:moveTo>
                <a:cubicBezTo>
                  <a:pt x="2474934" y="838788"/>
                  <a:pt x="2231721" y="132112"/>
                  <a:pt x="1778696" y="17290"/>
                </a:cubicBezTo>
                <a:cubicBezTo>
                  <a:pt x="1325671" y="-97532"/>
                  <a:pt x="662835" y="379501"/>
                  <a:pt x="0" y="856534"/>
                </a:cubicBezTo>
              </a:path>
            </a:pathLst>
          </a:custGeom>
          <a:noFill/>
          <a:ln w="31750">
            <a:solidFill>
              <a:schemeClr val="accent4"/>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83F59498-01B9-4149-9B3E-7B775F929D80}"/>
              </a:ext>
            </a:extLst>
          </p:cNvPr>
          <p:cNvSpPr/>
          <p:nvPr/>
        </p:nvSpPr>
        <p:spPr>
          <a:xfrm flipV="1">
            <a:off x="8730046" y="3649084"/>
            <a:ext cx="1866378" cy="806947"/>
          </a:xfrm>
          <a:custGeom>
            <a:avLst/>
            <a:gdLst>
              <a:gd name="connsiteX0" fmla="*/ 2718148 w 2718148"/>
              <a:gd name="connsiteY0" fmla="*/ 1545465 h 1545465"/>
              <a:gd name="connsiteX1" fmla="*/ 1778696 w 2718148"/>
              <a:gd name="connsiteY1" fmla="*/ 17290 h 1545465"/>
              <a:gd name="connsiteX2" fmla="*/ 0 w 2718148"/>
              <a:gd name="connsiteY2" fmla="*/ 856534 h 1545465"/>
              <a:gd name="connsiteX0" fmla="*/ 2718148 w 2718148"/>
              <a:gd name="connsiteY0" fmla="*/ 1018639 h 1018639"/>
              <a:gd name="connsiteX1" fmla="*/ 2079321 w 2718148"/>
              <a:gd name="connsiteY1" fmla="*/ 115596 h 1018639"/>
              <a:gd name="connsiteX2" fmla="*/ 0 w 2718148"/>
              <a:gd name="connsiteY2" fmla="*/ 329708 h 1018639"/>
              <a:gd name="connsiteX0" fmla="*/ 1866378 w 1866378"/>
              <a:gd name="connsiteY0" fmla="*/ 1051707 h 1051707"/>
              <a:gd name="connsiteX1" fmla="*/ 1227551 w 1866378"/>
              <a:gd name="connsiteY1" fmla="*/ 148664 h 1051707"/>
              <a:gd name="connsiteX2" fmla="*/ 0 w 1866378"/>
              <a:gd name="connsiteY2" fmla="*/ 303240 h 1051707"/>
              <a:gd name="connsiteX0" fmla="*/ 1866378 w 1866378"/>
              <a:gd name="connsiteY0" fmla="*/ 984192 h 984192"/>
              <a:gd name="connsiteX1" fmla="*/ 1227551 w 1866378"/>
              <a:gd name="connsiteY1" fmla="*/ 81149 h 984192"/>
              <a:gd name="connsiteX2" fmla="*/ 0 w 1866378"/>
              <a:gd name="connsiteY2" fmla="*/ 235725 h 984192"/>
              <a:gd name="connsiteX0" fmla="*/ 1866378 w 1866378"/>
              <a:gd name="connsiteY0" fmla="*/ 958858 h 958858"/>
              <a:gd name="connsiteX1" fmla="*/ 1227551 w 1866378"/>
              <a:gd name="connsiteY1" fmla="*/ 55815 h 958858"/>
              <a:gd name="connsiteX2" fmla="*/ 0 w 1866378"/>
              <a:gd name="connsiteY2" fmla="*/ 210391 h 958858"/>
            </a:gdLst>
            <a:ahLst/>
            <a:cxnLst>
              <a:cxn ang="0">
                <a:pos x="connsiteX0" y="connsiteY0"/>
              </a:cxn>
              <a:cxn ang="0">
                <a:pos x="connsiteX1" y="connsiteY1"/>
              </a:cxn>
              <a:cxn ang="0">
                <a:pos x="connsiteX2" y="connsiteY2"/>
              </a:cxn>
            </a:cxnLst>
            <a:rect l="l" t="t" r="r" b="b"/>
            <a:pathLst>
              <a:path w="1866378" h="958858">
                <a:moveTo>
                  <a:pt x="1866378" y="958858"/>
                </a:moveTo>
                <a:cubicBezTo>
                  <a:pt x="1623164" y="252181"/>
                  <a:pt x="1375776" y="121022"/>
                  <a:pt x="1227551" y="55815"/>
                </a:cubicBezTo>
                <a:cubicBezTo>
                  <a:pt x="1079326" y="-9392"/>
                  <a:pt x="337158" y="-73149"/>
                  <a:pt x="0" y="210391"/>
                </a:cubicBezTo>
              </a:path>
            </a:pathLst>
          </a:custGeom>
          <a:noFill/>
          <a:ln w="31750">
            <a:solidFill>
              <a:schemeClr val="accent4"/>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23820D5-0EC3-384C-B163-57801FEF3FF7}"/>
              </a:ext>
            </a:extLst>
          </p:cNvPr>
          <p:cNvSpPr txBox="1"/>
          <p:nvPr/>
        </p:nvSpPr>
        <p:spPr>
          <a:xfrm>
            <a:off x="10289289" y="3330352"/>
            <a:ext cx="614271" cy="307777"/>
          </a:xfrm>
          <a:prstGeom prst="rect">
            <a:avLst/>
          </a:prstGeom>
          <a:solidFill>
            <a:srgbClr val="FEF6B5"/>
          </a:solidFill>
          <a:ln w="3175">
            <a:solidFill>
              <a:schemeClr val="tx1"/>
            </a:solidFill>
          </a:ln>
        </p:spPr>
        <p:txBody>
          <a:bodyPr wrap="none" rtlCol="0">
            <a:spAutoFit/>
          </a:bodyPr>
          <a:lstStyle/>
          <a:p>
            <a:r>
              <a:rPr lang="en-US" sz="1400" dirty="0">
                <a:latin typeface="Courier New" panose="02070309020205020404" pitchFamily="49" charset="0"/>
                <a:cs typeface="Courier New" panose="02070309020205020404" pitchFamily="49" charset="0"/>
              </a:rPr>
              <a:t>sync</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915469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3441</TotalTime>
  <Words>774</Words>
  <Application>Microsoft Macintosh PowerPoint</Application>
  <PresentationFormat>Widescreen</PresentationFormat>
  <Paragraphs>132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Gill Sans MT</vt:lpstr>
      <vt:lpstr>1_Custom Design</vt:lpstr>
      <vt:lpstr>CIS 4930/6930-002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Theodore Baker</dc:creator>
  <cp:lastModifiedBy>Rosen, Paul</cp:lastModifiedBy>
  <cp:revision>46</cp:revision>
  <dcterms:created xsi:type="dcterms:W3CDTF">2010-02-24T15:05:09Z</dcterms:created>
  <dcterms:modified xsi:type="dcterms:W3CDTF">2019-01-08T20:37:32Z</dcterms:modified>
</cp:coreProperties>
</file>