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9" r:id="rId5"/>
    <p:sldId id="261" r:id="rId6"/>
    <p:sldId id="266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CA3F8C-5AF5-46E4-8555-CBCA76FCE2F8}" type="doc">
      <dgm:prSet loTypeId="urn:microsoft.com/office/officeart/2005/8/layout/chevron1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1BAF874-70DE-4512-822E-BA95E5BCF811}">
      <dgm:prSet/>
      <dgm:spPr/>
      <dgm:t>
        <a:bodyPr/>
        <a:lstStyle/>
        <a:p>
          <a:r>
            <a:rPr lang="en-US"/>
            <a:t>Establish a measurement unit </a:t>
          </a:r>
        </a:p>
      </dgm:t>
    </dgm:pt>
    <dgm:pt modelId="{95F46FB0-B349-4871-B9FB-55578F75D235}" type="parTrans" cxnId="{1831BC8A-0718-4D8C-9E8B-619F194CFC9E}">
      <dgm:prSet/>
      <dgm:spPr/>
      <dgm:t>
        <a:bodyPr/>
        <a:lstStyle/>
        <a:p>
          <a:endParaRPr lang="en-US"/>
        </a:p>
      </dgm:t>
    </dgm:pt>
    <dgm:pt modelId="{E22B2C3B-8641-4623-848C-67B09FDD70B9}" type="sibTrans" cxnId="{1831BC8A-0718-4D8C-9E8B-619F194CFC9E}">
      <dgm:prSet/>
      <dgm:spPr/>
      <dgm:t>
        <a:bodyPr/>
        <a:lstStyle/>
        <a:p>
          <a:endParaRPr lang="en-US"/>
        </a:p>
      </dgm:t>
    </dgm:pt>
    <dgm:pt modelId="{C1187FCB-6866-4EEA-B11E-07E66178E869}">
      <dgm:prSet/>
      <dgm:spPr/>
      <dgm:t>
        <a:bodyPr/>
        <a:lstStyle/>
        <a:p>
          <a:r>
            <a:rPr lang="en-US" dirty="0"/>
            <a:t>Find the just-noticeable difference (JND) of the visual channel and each JND equals 1 bit</a:t>
          </a:r>
        </a:p>
      </dgm:t>
    </dgm:pt>
    <dgm:pt modelId="{8D1BCED3-CCEB-4377-9B5A-DA966107E4F2}" type="parTrans" cxnId="{E4AABF44-B2E2-439E-92B6-E56094BBA016}">
      <dgm:prSet/>
      <dgm:spPr/>
      <dgm:t>
        <a:bodyPr/>
        <a:lstStyle/>
        <a:p>
          <a:endParaRPr lang="en-US"/>
        </a:p>
      </dgm:t>
    </dgm:pt>
    <dgm:pt modelId="{574FFE00-E2C3-4308-834E-64415149B66E}" type="sibTrans" cxnId="{E4AABF44-B2E2-439E-92B6-E56094BBA016}">
      <dgm:prSet/>
      <dgm:spPr/>
      <dgm:t>
        <a:bodyPr/>
        <a:lstStyle/>
        <a:p>
          <a:endParaRPr lang="en-US"/>
        </a:p>
      </dgm:t>
    </dgm:pt>
    <dgm:pt modelId="{37CD5217-CA9F-45B5-A167-C7E9DFEE06BF}">
      <dgm:prSet/>
      <dgm:spPr/>
      <dgm:t>
        <a:bodyPr/>
        <a:lstStyle/>
        <a:p>
          <a:r>
            <a:rPr lang="en-US"/>
            <a:t>Proposed five methods to measure the distance between two glyphs</a:t>
          </a:r>
        </a:p>
      </dgm:t>
    </dgm:pt>
    <dgm:pt modelId="{A81FECC5-2B00-4D05-BAA9-8DB533DDCB54}" type="parTrans" cxnId="{5AAEA07A-8E76-4370-A38D-18D27DBF302F}">
      <dgm:prSet/>
      <dgm:spPr/>
      <dgm:t>
        <a:bodyPr/>
        <a:lstStyle/>
        <a:p>
          <a:endParaRPr lang="en-US"/>
        </a:p>
      </dgm:t>
    </dgm:pt>
    <dgm:pt modelId="{A46AF6E2-79E3-4F42-8ECE-16EE6DBA0861}" type="sibTrans" cxnId="{5AAEA07A-8E76-4370-A38D-18D27DBF302F}">
      <dgm:prSet/>
      <dgm:spPr/>
      <dgm:t>
        <a:bodyPr/>
        <a:lstStyle/>
        <a:p>
          <a:endParaRPr lang="en-US"/>
        </a:p>
      </dgm:t>
    </dgm:pt>
    <dgm:pt modelId="{A4D32B24-63C5-4306-90BB-6517B43C5F97}">
      <dgm:prSet/>
      <dgm:spPr/>
      <dgm:t>
        <a:bodyPr/>
        <a:lstStyle/>
        <a:p>
          <a:r>
            <a:rPr lang="en-US" i="1"/>
            <a:t>Estimation by expert designers</a:t>
          </a:r>
          <a:r>
            <a:rPr lang="en-US"/>
            <a:t> </a:t>
          </a:r>
        </a:p>
      </dgm:t>
    </dgm:pt>
    <dgm:pt modelId="{639C16B2-CE94-4F68-B7EA-B71329B76F80}" type="parTrans" cxnId="{5AC67161-1666-48CD-97CB-69EF10879FA8}">
      <dgm:prSet/>
      <dgm:spPr/>
      <dgm:t>
        <a:bodyPr/>
        <a:lstStyle/>
        <a:p>
          <a:endParaRPr lang="en-US"/>
        </a:p>
      </dgm:t>
    </dgm:pt>
    <dgm:pt modelId="{65D72C57-1A4F-4552-98CC-64C218E984F7}" type="sibTrans" cxnId="{5AC67161-1666-48CD-97CB-69EF10879FA8}">
      <dgm:prSet/>
      <dgm:spPr/>
      <dgm:t>
        <a:bodyPr/>
        <a:lstStyle/>
        <a:p>
          <a:endParaRPr lang="en-US"/>
        </a:p>
      </dgm:t>
    </dgm:pt>
    <dgm:pt modelId="{35857484-67FA-4E39-BA73-F5C28B411AF0}">
      <dgm:prSet/>
      <dgm:spPr/>
      <dgm:t>
        <a:bodyPr/>
        <a:lstStyle/>
        <a:p>
          <a:r>
            <a:rPr lang="en-US" i="1"/>
            <a:t>Crush tests</a:t>
          </a:r>
          <a:r>
            <a:rPr lang="en-US"/>
            <a:t> </a:t>
          </a:r>
        </a:p>
      </dgm:t>
    </dgm:pt>
    <dgm:pt modelId="{3DB0551C-AB85-4099-919A-5CE5F7C2DB70}" type="parTrans" cxnId="{DF99C150-E20D-4B06-ACF9-8EA1280EF7C0}">
      <dgm:prSet/>
      <dgm:spPr/>
      <dgm:t>
        <a:bodyPr/>
        <a:lstStyle/>
        <a:p>
          <a:endParaRPr lang="en-US"/>
        </a:p>
      </dgm:t>
    </dgm:pt>
    <dgm:pt modelId="{25A18590-CC68-47EC-8ABA-F743C74F2F10}" type="sibTrans" cxnId="{DF99C150-E20D-4B06-ACF9-8EA1280EF7C0}">
      <dgm:prSet/>
      <dgm:spPr/>
      <dgm:t>
        <a:bodyPr/>
        <a:lstStyle/>
        <a:p>
          <a:endParaRPr lang="en-US"/>
        </a:p>
      </dgm:t>
    </dgm:pt>
    <dgm:pt modelId="{FBA7BEE2-F484-49A9-AD55-CD0EF0E52502}">
      <dgm:prSet/>
      <dgm:spPr/>
      <dgm:t>
        <a:bodyPr/>
        <a:lstStyle/>
        <a:p>
          <a:r>
            <a:rPr lang="en-US" i="1"/>
            <a:t>Task-based evaluation</a:t>
          </a:r>
          <a:r>
            <a:rPr lang="en-US"/>
            <a:t> </a:t>
          </a:r>
        </a:p>
      </dgm:t>
    </dgm:pt>
    <dgm:pt modelId="{58039E7B-2AD8-4E6E-B633-0ED294B9F90F}" type="parTrans" cxnId="{CE6F37C3-DD0E-4011-9487-2851E568A1F3}">
      <dgm:prSet/>
      <dgm:spPr/>
      <dgm:t>
        <a:bodyPr/>
        <a:lstStyle/>
        <a:p>
          <a:endParaRPr lang="en-US"/>
        </a:p>
      </dgm:t>
    </dgm:pt>
    <dgm:pt modelId="{09D6E748-B92C-486A-A20E-9D9096F2773B}" type="sibTrans" cxnId="{CE6F37C3-DD0E-4011-9487-2851E568A1F3}">
      <dgm:prSet/>
      <dgm:spPr/>
      <dgm:t>
        <a:bodyPr/>
        <a:lstStyle/>
        <a:p>
          <a:endParaRPr lang="en-US"/>
        </a:p>
      </dgm:t>
    </dgm:pt>
    <dgm:pt modelId="{08A31D49-04CA-4345-897B-AC6A18C5304B}">
      <dgm:prSet/>
      <dgm:spPr/>
      <dgm:t>
        <a:bodyPr/>
        <a:lstStyle/>
        <a:p>
          <a:r>
            <a:rPr lang="en-US" i="1"/>
            <a:t>User-centric estimation</a:t>
          </a:r>
          <a:endParaRPr lang="en-US"/>
        </a:p>
      </dgm:t>
    </dgm:pt>
    <dgm:pt modelId="{E8CE6AB3-F647-4060-998A-A22504EF37F4}" type="parTrans" cxnId="{58B40A08-25C5-4619-9F62-96DD5539D4BE}">
      <dgm:prSet/>
      <dgm:spPr/>
      <dgm:t>
        <a:bodyPr/>
        <a:lstStyle/>
        <a:p>
          <a:endParaRPr lang="en-US"/>
        </a:p>
      </dgm:t>
    </dgm:pt>
    <dgm:pt modelId="{D09EF4EB-3572-4673-A9B2-FABDE8964BEF}" type="sibTrans" cxnId="{58B40A08-25C5-4619-9F62-96DD5539D4BE}">
      <dgm:prSet/>
      <dgm:spPr/>
      <dgm:t>
        <a:bodyPr/>
        <a:lstStyle/>
        <a:p>
          <a:endParaRPr lang="en-US"/>
        </a:p>
      </dgm:t>
    </dgm:pt>
    <dgm:pt modelId="{3085EF75-E409-494F-81FC-91ADB13485DE}">
      <dgm:prSet/>
      <dgm:spPr/>
      <dgm:t>
        <a:bodyPr/>
        <a:lstStyle/>
        <a:p>
          <a:r>
            <a:rPr lang="en-US" i="1" dirty="0"/>
            <a:t>Computer-based similarity measures</a:t>
          </a:r>
          <a:r>
            <a:rPr lang="en-US" dirty="0"/>
            <a:t> </a:t>
          </a:r>
          <a:br>
            <a:rPr lang="en-US" dirty="0"/>
          </a:br>
          <a:r>
            <a:rPr lang="en-US" dirty="0"/>
            <a:t/>
          </a:r>
          <a:br>
            <a:rPr lang="en-US" dirty="0"/>
          </a:br>
          <a:r>
            <a:rPr lang="en-US" dirty="0"/>
            <a:t/>
          </a:r>
          <a:br>
            <a:rPr lang="en-US" dirty="0"/>
          </a:br>
          <a:r>
            <a:rPr lang="en-US" dirty="0"/>
            <a:t/>
          </a:r>
          <a:br>
            <a:rPr lang="en-US" dirty="0"/>
          </a:br>
          <a:r>
            <a:rPr lang="en-US" dirty="0"/>
            <a:t/>
          </a:r>
          <a:br>
            <a:rPr lang="en-US" dirty="0"/>
          </a:br>
          <a:endParaRPr lang="en-US" dirty="0"/>
        </a:p>
      </dgm:t>
    </dgm:pt>
    <dgm:pt modelId="{6356757A-D1A3-4ED1-AA42-6E1231516218}" type="parTrans" cxnId="{B74E76D7-5A40-48B8-B1D6-DA65A55D55C2}">
      <dgm:prSet/>
      <dgm:spPr/>
      <dgm:t>
        <a:bodyPr/>
        <a:lstStyle/>
        <a:p>
          <a:endParaRPr lang="en-US"/>
        </a:p>
      </dgm:t>
    </dgm:pt>
    <dgm:pt modelId="{8DFB4C36-72CA-417E-9935-F05C9053F8D3}" type="sibTrans" cxnId="{B74E76D7-5A40-48B8-B1D6-DA65A55D55C2}">
      <dgm:prSet/>
      <dgm:spPr/>
      <dgm:t>
        <a:bodyPr/>
        <a:lstStyle/>
        <a:p>
          <a:endParaRPr lang="en-US"/>
        </a:p>
      </dgm:t>
    </dgm:pt>
    <dgm:pt modelId="{E2C09408-9B4E-4244-9859-B6FB96CA1940}">
      <dgm:prSet/>
      <dgm:spPr/>
      <dgm:t>
        <a:bodyPr/>
        <a:lstStyle/>
        <a:p>
          <a:endParaRPr lang="en-US" dirty="0"/>
        </a:p>
      </dgm:t>
    </dgm:pt>
    <dgm:pt modelId="{233C94B6-7963-416B-898C-6E50E6A6525A}" type="parTrans" cxnId="{7A31B01A-9648-485D-B3EB-9DC984432103}">
      <dgm:prSet/>
      <dgm:spPr/>
      <dgm:t>
        <a:bodyPr/>
        <a:lstStyle/>
        <a:p>
          <a:endParaRPr lang="en-US"/>
        </a:p>
      </dgm:t>
    </dgm:pt>
    <dgm:pt modelId="{74F30A86-3453-4BE6-810A-F5C1FBF1A3BF}" type="sibTrans" cxnId="{7A31B01A-9648-485D-B3EB-9DC984432103}">
      <dgm:prSet/>
      <dgm:spPr/>
      <dgm:t>
        <a:bodyPr/>
        <a:lstStyle/>
        <a:p>
          <a:endParaRPr lang="en-US"/>
        </a:p>
      </dgm:t>
    </dgm:pt>
    <dgm:pt modelId="{D80036A9-0B20-4A7D-9857-775DF96EAA1E}">
      <dgm:prSet/>
      <dgm:spPr/>
      <dgm:t>
        <a:bodyPr/>
        <a:lstStyle/>
        <a:p>
          <a:r>
            <a:rPr lang="en-US" dirty="0"/>
            <a:t>Uniformly sample the visual channel’s space, while ensuring every pair of samples differ by at least the JND of this channel</a:t>
          </a:r>
        </a:p>
      </dgm:t>
    </dgm:pt>
    <dgm:pt modelId="{EC9B2CA4-A81E-4DC6-AD5C-9B189862FF7C}" type="parTrans" cxnId="{706946C0-8675-4CAF-A764-445BD845DC47}">
      <dgm:prSet/>
      <dgm:spPr/>
      <dgm:t>
        <a:bodyPr/>
        <a:lstStyle/>
        <a:p>
          <a:endParaRPr lang="en-US"/>
        </a:p>
      </dgm:t>
    </dgm:pt>
    <dgm:pt modelId="{5642DB8B-45EF-4AF7-9007-E32A5ED5F54B}" type="sibTrans" cxnId="{706946C0-8675-4CAF-A764-445BD845DC47}">
      <dgm:prSet/>
      <dgm:spPr/>
      <dgm:t>
        <a:bodyPr/>
        <a:lstStyle/>
        <a:p>
          <a:endParaRPr lang="en-US"/>
        </a:p>
      </dgm:t>
    </dgm:pt>
    <dgm:pt modelId="{A8EA7CDD-7875-4000-867E-9D1607DFB151}">
      <dgm:prSet/>
      <dgm:spPr/>
      <dgm:t>
        <a:bodyPr/>
        <a:lstStyle/>
        <a:p>
          <a:r>
            <a:rPr lang="en-US" dirty="0"/>
            <a:t>Organize those samples into a network</a:t>
          </a:r>
        </a:p>
      </dgm:t>
    </dgm:pt>
    <dgm:pt modelId="{2AF34C27-0EE9-41FB-8129-917180B8DCF0}" type="parTrans" cxnId="{3F5BAB24-334E-41BE-BF66-8620C1994B02}">
      <dgm:prSet/>
      <dgm:spPr/>
      <dgm:t>
        <a:bodyPr/>
        <a:lstStyle/>
        <a:p>
          <a:endParaRPr lang="en-US"/>
        </a:p>
      </dgm:t>
    </dgm:pt>
    <dgm:pt modelId="{04942055-A615-45DC-BE2D-7CD0F15C820D}" type="sibTrans" cxnId="{3F5BAB24-334E-41BE-BF66-8620C1994B02}">
      <dgm:prSet/>
      <dgm:spPr/>
      <dgm:t>
        <a:bodyPr/>
        <a:lstStyle/>
        <a:p>
          <a:endParaRPr lang="en-US"/>
        </a:p>
      </dgm:t>
    </dgm:pt>
    <dgm:pt modelId="{6DCA5DA6-081A-4278-914C-C5B8A83BF1A3}" type="pres">
      <dgm:prSet presAssocID="{EBCA3F8C-5AF5-46E4-8555-CBCA76FCE2F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13FF85-F591-4CF5-8726-70A0EC5938C8}" type="pres">
      <dgm:prSet presAssocID="{91BAF874-70DE-4512-822E-BA95E5BCF811}" presName="composite" presStyleCnt="0"/>
      <dgm:spPr/>
    </dgm:pt>
    <dgm:pt modelId="{C63C9A5F-8DF9-41F9-ACD8-E7BA5816A4D7}" type="pres">
      <dgm:prSet presAssocID="{91BAF874-70DE-4512-822E-BA95E5BCF811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B2369F-8E48-4A73-9E2E-FA21D0B22881}" type="pres">
      <dgm:prSet presAssocID="{91BAF874-70DE-4512-822E-BA95E5BCF811}" presName="desTx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2F74D2-3256-4C5C-AA54-024DCF1B12BE}" type="pres">
      <dgm:prSet presAssocID="{E22B2C3B-8641-4623-848C-67B09FDD70B9}" presName="space" presStyleCnt="0"/>
      <dgm:spPr/>
    </dgm:pt>
    <dgm:pt modelId="{21E20661-2CB1-4C8F-A1FB-2AE9EB87E0F8}" type="pres">
      <dgm:prSet presAssocID="{37CD5217-CA9F-45B5-A167-C7E9DFEE06BF}" presName="composite" presStyleCnt="0"/>
      <dgm:spPr/>
    </dgm:pt>
    <dgm:pt modelId="{7921E0B0-B8B1-4C28-ABA3-377B164FA2C9}" type="pres">
      <dgm:prSet presAssocID="{37CD5217-CA9F-45B5-A167-C7E9DFEE06BF}" presName="parTx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CD2ABA-2D3C-4178-8E24-2BF7EDF585BF}" type="pres">
      <dgm:prSet presAssocID="{37CD5217-CA9F-45B5-A167-C7E9DFEE06BF}" presName="desTx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6E7277-737A-4C92-8CD3-F7C5A6235381}" type="presOf" srcId="{E2C09408-9B4E-4244-9859-B6FB96CA1940}" destId="{9CB2369F-8E48-4A73-9E2E-FA21D0B22881}" srcOrd="0" destOrd="3" presId="urn:microsoft.com/office/officeart/2005/8/layout/chevron1"/>
    <dgm:cxn modelId="{E0406D7B-C39D-44FC-B566-7EDA7C517890}" type="presOf" srcId="{EBCA3F8C-5AF5-46E4-8555-CBCA76FCE2F8}" destId="{6DCA5DA6-081A-4278-914C-C5B8A83BF1A3}" srcOrd="0" destOrd="0" presId="urn:microsoft.com/office/officeart/2005/8/layout/chevron1"/>
    <dgm:cxn modelId="{E4AABF44-B2E2-439E-92B6-E56094BBA016}" srcId="{91BAF874-70DE-4512-822E-BA95E5BCF811}" destId="{C1187FCB-6866-4EEA-B11E-07E66178E869}" srcOrd="0" destOrd="0" parTransId="{8D1BCED3-CCEB-4377-9B5A-DA966107E4F2}" sibTransId="{574FFE00-E2C3-4308-834E-64415149B66E}"/>
    <dgm:cxn modelId="{58B40A08-25C5-4619-9F62-96DD5539D4BE}" srcId="{37CD5217-CA9F-45B5-A167-C7E9DFEE06BF}" destId="{08A31D49-04CA-4345-897B-AC6A18C5304B}" srcOrd="3" destOrd="0" parTransId="{E8CE6AB3-F647-4060-998A-A22504EF37F4}" sibTransId="{D09EF4EB-3572-4673-A9B2-FABDE8964BEF}"/>
    <dgm:cxn modelId="{706946C0-8675-4CAF-A764-445BD845DC47}" srcId="{91BAF874-70DE-4512-822E-BA95E5BCF811}" destId="{D80036A9-0B20-4A7D-9857-775DF96EAA1E}" srcOrd="1" destOrd="0" parTransId="{EC9B2CA4-A81E-4DC6-AD5C-9B189862FF7C}" sibTransId="{5642DB8B-45EF-4AF7-9007-E32A5ED5F54B}"/>
    <dgm:cxn modelId="{40538771-BDE9-48CF-9AF4-0A6DF83217BD}" type="presOf" srcId="{FBA7BEE2-F484-49A9-AD55-CD0EF0E52502}" destId="{2FCD2ABA-2D3C-4178-8E24-2BF7EDF585BF}" srcOrd="0" destOrd="2" presId="urn:microsoft.com/office/officeart/2005/8/layout/chevron1"/>
    <dgm:cxn modelId="{E9A53D57-61B1-42CE-96C3-7A8C8769C745}" type="presOf" srcId="{3085EF75-E409-494F-81FC-91ADB13485DE}" destId="{2FCD2ABA-2D3C-4178-8E24-2BF7EDF585BF}" srcOrd="0" destOrd="4" presId="urn:microsoft.com/office/officeart/2005/8/layout/chevron1"/>
    <dgm:cxn modelId="{5C1FC13C-ED39-484C-B2AA-9583EAA8EFCD}" type="presOf" srcId="{37CD5217-CA9F-45B5-A167-C7E9DFEE06BF}" destId="{7921E0B0-B8B1-4C28-ABA3-377B164FA2C9}" srcOrd="0" destOrd="0" presId="urn:microsoft.com/office/officeart/2005/8/layout/chevron1"/>
    <dgm:cxn modelId="{7A31B01A-9648-485D-B3EB-9DC984432103}" srcId="{91BAF874-70DE-4512-822E-BA95E5BCF811}" destId="{E2C09408-9B4E-4244-9859-B6FB96CA1940}" srcOrd="3" destOrd="0" parTransId="{233C94B6-7963-416B-898C-6E50E6A6525A}" sibTransId="{74F30A86-3453-4BE6-810A-F5C1FBF1A3BF}"/>
    <dgm:cxn modelId="{4407CAFB-3A20-4B0C-A260-1C2E8391CB87}" type="presOf" srcId="{A4D32B24-63C5-4306-90BB-6517B43C5F97}" destId="{2FCD2ABA-2D3C-4178-8E24-2BF7EDF585BF}" srcOrd="0" destOrd="0" presId="urn:microsoft.com/office/officeart/2005/8/layout/chevron1"/>
    <dgm:cxn modelId="{AC494223-020F-44C9-AE02-154CC184423F}" type="presOf" srcId="{35857484-67FA-4E39-BA73-F5C28B411AF0}" destId="{2FCD2ABA-2D3C-4178-8E24-2BF7EDF585BF}" srcOrd="0" destOrd="1" presId="urn:microsoft.com/office/officeart/2005/8/layout/chevron1"/>
    <dgm:cxn modelId="{1831BC8A-0718-4D8C-9E8B-619F194CFC9E}" srcId="{EBCA3F8C-5AF5-46E4-8555-CBCA76FCE2F8}" destId="{91BAF874-70DE-4512-822E-BA95E5BCF811}" srcOrd="0" destOrd="0" parTransId="{95F46FB0-B349-4871-B9FB-55578F75D235}" sibTransId="{E22B2C3B-8641-4623-848C-67B09FDD70B9}"/>
    <dgm:cxn modelId="{DF99C150-E20D-4B06-ACF9-8EA1280EF7C0}" srcId="{37CD5217-CA9F-45B5-A167-C7E9DFEE06BF}" destId="{35857484-67FA-4E39-BA73-F5C28B411AF0}" srcOrd="1" destOrd="0" parTransId="{3DB0551C-AB85-4099-919A-5CE5F7C2DB70}" sibTransId="{25A18590-CC68-47EC-8ABA-F743C74F2F10}"/>
    <dgm:cxn modelId="{3F5BAB24-334E-41BE-BF66-8620C1994B02}" srcId="{91BAF874-70DE-4512-822E-BA95E5BCF811}" destId="{A8EA7CDD-7875-4000-867E-9D1607DFB151}" srcOrd="2" destOrd="0" parTransId="{2AF34C27-0EE9-41FB-8129-917180B8DCF0}" sibTransId="{04942055-A615-45DC-BE2D-7CD0F15C820D}"/>
    <dgm:cxn modelId="{9387F34A-CA7A-4C98-9410-9D0AD8810B22}" type="presOf" srcId="{D80036A9-0B20-4A7D-9857-775DF96EAA1E}" destId="{9CB2369F-8E48-4A73-9E2E-FA21D0B22881}" srcOrd="0" destOrd="1" presId="urn:microsoft.com/office/officeart/2005/8/layout/chevron1"/>
    <dgm:cxn modelId="{5AC67161-1666-48CD-97CB-69EF10879FA8}" srcId="{37CD5217-CA9F-45B5-A167-C7E9DFEE06BF}" destId="{A4D32B24-63C5-4306-90BB-6517B43C5F97}" srcOrd="0" destOrd="0" parTransId="{639C16B2-CE94-4F68-B7EA-B71329B76F80}" sibTransId="{65D72C57-1A4F-4552-98CC-64C218E984F7}"/>
    <dgm:cxn modelId="{B74E76D7-5A40-48B8-B1D6-DA65A55D55C2}" srcId="{37CD5217-CA9F-45B5-A167-C7E9DFEE06BF}" destId="{3085EF75-E409-494F-81FC-91ADB13485DE}" srcOrd="4" destOrd="0" parTransId="{6356757A-D1A3-4ED1-AA42-6E1231516218}" sibTransId="{8DFB4C36-72CA-417E-9935-F05C9053F8D3}"/>
    <dgm:cxn modelId="{9BFE5B5F-25FF-4014-A68B-71BB4B7C6E91}" type="presOf" srcId="{A8EA7CDD-7875-4000-867E-9D1607DFB151}" destId="{9CB2369F-8E48-4A73-9E2E-FA21D0B22881}" srcOrd="0" destOrd="2" presId="urn:microsoft.com/office/officeart/2005/8/layout/chevron1"/>
    <dgm:cxn modelId="{DC1B51AA-9195-4961-848C-93E055B4E064}" type="presOf" srcId="{08A31D49-04CA-4345-897B-AC6A18C5304B}" destId="{2FCD2ABA-2D3C-4178-8E24-2BF7EDF585BF}" srcOrd="0" destOrd="3" presId="urn:microsoft.com/office/officeart/2005/8/layout/chevron1"/>
    <dgm:cxn modelId="{46B3815C-3450-4485-AEB2-456DEAA7C44A}" type="presOf" srcId="{C1187FCB-6866-4EEA-B11E-07E66178E869}" destId="{9CB2369F-8E48-4A73-9E2E-FA21D0B22881}" srcOrd="0" destOrd="0" presId="urn:microsoft.com/office/officeart/2005/8/layout/chevron1"/>
    <dgm:cxn modelId="{A614D21A-3401-4B2B-9F54-D23628AF297B}" type="presOf" srcId="{91BAF874-70DE-4512-822E-BA95E5BCF811}" destId="{C63C9A5F-8DF9-41F9-ACD8-E7BA5816A4D7}" srcOrd="0" destOrd="0" presId="urn:microsoft.com/office/officeart/2005/8/layout/chevron1"/>
    <dgm:cxn modelId="{5AAEA07A-8E76-4370-A38D-18D27DBF302F}" srcId="{EBCA3F8C-5AF5-46E4-8555-CBCA76FCE2F8}" destId="{37CD5217-CA9F-45B5-A167-C7E9DFEE06BF}" srcOrd="1" destOrd="0" parTransId="{A81FECC5-2B00-4D05-BAA9-8DB533DDCB54}" sibTransId="{A46AF6E2-79E3-4F42-8ECE-16EE6DBA0861}"/>
    <dgm:cxn modelId="{CE6F37C3-DD0E-4011-9487-2851E568A1F3}" srcId="{37CD5217-CA9F-45B5-A167-C7E9DFEE06BF}" destId="{FBA7BEE2-F484-49A9-AD55-CD0EF0E52502}" srcOrd="2" destOrd="0" parTransId="{58039E7B-2AD8-4E6E-B633-0ED294B9F90F}" sibTransId="{09D6E748-B92C-486A-A20E-9D9096F2773B}"/>
    <dgm:cxn modelId="{3C715D8E-3DDB-425C-9B4C-C00522F6BC89}" type="presParOf" srcId="{6DCA5DA6-081A-4278-914C-C5B8A83BF1A3}" destId="{B313FF85-F591-4CF5-8726-70A0EC5938C8}" srcOrd="0" destOrd="0" presId="urn:microsoft.com/office/officeart/2005/8/layout/chevron1"/>
    <dgm:cxn modelId="{11F8421B-B8E3-44E0-BF33-FDC0FFBD6E56}" type="presParOf" srcId="{B313FF85-F591-4CF5-8726-70A0EC5938C8}" destId="{C63C9A5F-8DF9-41F9-ACD8-E7BA5816A4D7}" srcOrd="0" destOrd="0" presId="urn:microsoft.com/office/officeart/2005/8/layout/chevron1"/>
    <dgm:cxn modelId="{0467BF3F-DE59-4603-AEA4-7B07305AABBB}" type="presParOf" srcId="{B313FF85-F591-4CF5-8726-70A0EC5938C8}" destId="{9CB2369F-8E48-4A73-9E2E-FA21D0B22881}" srcOrd="1" destOrd="0" presId="urn:microsoft.com/office/officeart/2005/8/layout/chevron1"/>
    <dgm:cxn modelId="{44B29D67-BC6A-449E-9DB3-A2A9B557A974}" type="presParOf" srcId="{6DCA5DA6-081A-4278-914C-C5B8A83BF1A3}" destId="{942F74D2-3256-4C5C-AA54-024DCF1B12BE}" srcOrd="1" destOrd="0" presId="urn:microsoft.com/office/officeart/2005/8/layout/chevron1"/>
    <dgm:cxn modelId="{E22B4997-B43B-47A6-A3CC-939380DA30EC}" type="presParOf" srcId="{6DCA5DA6-081A-4278-914C-C5B8A83BF1A3}" destId="{21E20661-2CB1-4C8F-A1FB-2AE9EB87E0F8}" srcOrd="2" destOrd="0" presId="urn:microsoft.com/office/officeart/2005/8/layout/chevron1"/>
    <dgm:cxn modelId="{5DADC2FE-CFB5-4B8F-BDAE-6B43249FCEA6}" type="presParOf" srcId="{21E20661-2CB1-4C8F-A1FB-2AE9EB87E0F8}" destId="{7921E0B0-B8B1-4C28-ABA3-377B164FA2C9}" srcOrd="0" destOrd="0" presId="urn:microsoft.com/office/officeart/2005/8/layout/chevron1"/>
    <dgm:cxn modelId="{9DE5A61B-AD0C-43F6-8167-79779F1ECC9A}" type="presParOf" srcId="{21E20661-2CB1-4C8F-A1FB-2AE9EB87E0F8}" destId="{2FCD2ABA-2D3C-4178-8E24-2BF7EDF585BF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CE36EE-764C-482C-9295-60A641818C09}" type="doc">
      <dgm:prSet loTypeId="urn:microsoft.com/office/officeart/2005/8/layout/vProcess5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5B763DE6-8741-4250-9D73-7647952BB26A}">
      <dgm:prSet/>
      <dgm:spPr/>
      <dgm:t>
        <a:bodyPr/>
        <a:lstStyle/>
        <a:p>
          <a:r>
            <a:rPr lang="en-US" dirty="0"/>
            <a:t>Two proof-of-concept experiments based on user-centric estimation and computer-based similarity measures</a:t>
          </a:r>
        </a:p>
      </dgm:t>
    </dgm:pt>
    <dgm:pt modelId="{0E967D42-53EB-448D-95F3-B1E64C315A42}" type="parTrans" cxnId="{C6FD8143-7765-47EA-8F07-A66BA563C5AF}">
      <dgm:prSet/>
      <dgm:spPr/>
      <dgm:t>
        <a:bodyPr/>
        <a:lstStyle/>
        <a:p>
          <a:endParaRPr lang="en-US"/>
        </a:p>
      </dgm:t>
    </dgm:pt>
    <dgm:pt modelId="{434FA1D1-4923-4AF0-97A4-099D8BDB3F41}" type="sibTrans" cxnId="{C6FD8143-7765-47EA-8F07-A66BA563C5AF}">
      <dgm:prSet/>
      <dgm:spPr/>
      <dgm:t>
        <a:bodyPr/>
        <a:lstStyle/>
        <a:p>
          <a:endParaRPr lang="en-US"/>
        </a:p>
      </dgm:t>
    </dgm:pt>
    <dgm:pt modelId="{8039FE6A-481F-41DA-9A9A-6688EB5474A8}">
      <dgm:prSet/>
      <dgm:spPr/>
      <dgm:t>
        <a:bodyPr/>
        <a:lstStyle/>
        <a:p>
          <a:r>
            <a:rPr lang="en-US" sz="1600" dirty="0"/>
            <a:t>User centric estimation</a:t>
          </a:r>
        </a:p>
      </dgm:t>
    </dgm:pt>
    <dgm:pt modelId="{9DC7403E-B70E-495C-975F-50B0F6EAC7FF}" type="parTrans" cxnId="{D017A0C7-7A02-4666-B47D-9358D4520798}">
      <dgm:prSet/>
      <dgm:spPr/>
      <dgm:t>
        <a:bodyPr/>
        <a:lstStyle/>
        <a:p>
          <a:endParaRPr lang="en-US"/>
        </a:p>
      </dgm:t>
    </dgm:pt>
    <dgm:pt modelId="{91348BCF-9060-46C8-A413-FD2B44F24992}" type="sibTrans" cxnId="{D017A0C7-7A02-4666-B47D-9358D4520798}">
      <dgm:prSet/>
      <dgm:spPr/>
      <dgm:t>
        <a:bodyPr/>
        <a:lstStyle/>
        <a:p>
          <a:endParaRPr lang="en-US"/>
        </a:p>
      </dgm:t>
    </dgm:pt>
    <dgm:pt modelId="{177C793D-66B3-4345-9FE9-3ED6B8DEC15F}">
      <dgm:prSet custT="1"/>
      <dgm:spPr/>
      <dgm:t>
        <a:bodyPr/>
        <a:lstStyle/>
        <a:p>
          <a:r>
            <a:rPr lang="en-US" sz="1400" dirty="0"/>
            <a:t>20 participants to rate how well they could differentiate 104 pairs of glyphs, on an integer scale between 0 and 10.</a:t>
          </a:r>
        </a:p>
      </dgm:t>
    </dgm:pt>
    <dgm:pt modelId="{9A2B59F2-5511-44F4-A011-90BAC0F023B9}" type="parTrans" cxnId="{E72E1998-1A1D-4273-B638-132B072E2406}">
      <dgm:prSet/>
      <dgm:spPr/>
      <dgm:t>
        <a:bodyPr/>
        <a:lstStyle/>
        <a:p>
          <a:endParaRPr lang="en-US"/>
        </a:p>
      </dgm:t>
    </dgm:pt>
    <dgm:pt modelId="{1E29FC29-B2E1-49D9-B75E-887054C3D640}" type="sibTrans" cxnId="{E72E1998-1A1D-4273-B638-132B072E2406}">
      <dgm:prSet/>
      <dgm:spPr/>
      <dgm:t>
        <a:bodyPr/>
        <a:lstStyle/>
        <a:p>
          <a:endParaRPr lang="en-US"/>
        </a:p>
      </dgm:t>
    </dgm:pt>
    <dgm:pt modelId="{A214D7A0-1BC5-4A0B-A8EE-0381A54971ED}">
      <dgm:prSet custT="1"/>
      <dgm:spPr/>
      <dgm:t>
        <a:bodyPr/>
        <a:lstStyle/>
        <a:p>
          <a:r>
            <a:rPr lang="en-US" sz="1400" dirty="0"/>
            <a:t>Divide 104 stimuli pairs into three main groups: 8 reference pairs, 48 primitive pairs, and 48 application-specific pairs</a:t>
          </a:r>
        </a:p>
      </dgm:t>
    </dgm:pt>
    <dgm:pt modelId="{29774001-2AEF-48C8-B558-75ED2015BE5C}" type="parTrans" cxnId="{9B5A7582-E415-4244-8018-0F022C442D1F}">
      <dgm:prSet/>
      <dgm:spPr/>
      <dgm:t>
        <a:bodyPr/>
        <a:lstStyle/>
        <a:p>
          <a:endParaRPr lang="en-US"/>
        </a:p>
      </dgm:t>
    </dgm:pt>
    <dgm:pt modelId="{4B4FADCF-9A38-4297-8F03-21D7C024B1DA}" type="sibTrans" cxnId="{9B5A7582-E415-4244-8018-0F022C442D1F}">
      <dgm:prSet/>
      <dgm:spPr/>
      <dgm:t>
        <a:bodyPr/>
        <a:lstStyle/>
        <a:p>
          <a:endParaRPr lang="en-US"/>
        </a:p>
      </dgm:t>
    </dgm:pt>
    <dgm:pt modelId="{B8A2C70B-5927-40F1-BD70-B016F06CBF8B}">
      <dgm:prSet/>
      <dgm:spPr/>
      <dgm:t>
        <a:bodyPr/>
        <a:lstStyle/>
        <a:p>
          <a:r>
            <a:rPr lang="en-US"/>
            <a:t>Computer-based metric</a:t>
          </a:r>
        </a:p>
      </dgm:t>
    </dgm:pt>
    <dgm:pt modelId="{24F9D598-C5B7-44BF-A0FF-2B30CC1C95AB}" type="parTrans" cxnId="{97B14D23-BE43-459C-BC8A-E4F11C5A9987}">
      <dgm:prSet/>
      <dgm:spPr/>
      <dgm:t>
        <a:bodyPr/>
        <a:lstStyle/>
        <a:p>
          <a:endParaRPr lang="en-US"/>
        </a:p>
      </dgm:t>
    </dgm:pt>
    <dgm:pt modelId="{A4BF5D32-8BEE-4A46-B46B-F379225B9ACD}" type="sibTrans" cxnId="{97B14D23-BE43-459C-BC8A-E4F11C5A9987}">
      <dgm:prSet/>
      <dgm:spPr/>
      <dgm:t>
        <a:bodyPr/>
        <a:lstStyle/>
        <a:p>
          <a:endParaRPr lang="en-US"/>
        </a:p>
      </dgm:t>
    </dgm:pt>
    <dgm:pt modelId="{48311738-36B1-4BDB-A1DC-055123CE9948}">
      <dgm:prSet/>
      <dgm:spPr/>
      <dgm:t>
        <a:bodyPr/>
        <a:lstStyle/>
        <a:p>
          <a:r>
            <a:rPr lang="en-US"/>
            <a:t>A metric is developed based on weighted invariant image moments</a:t>
          </a:r>
        </a:p>
      </dgm:t>
    </dgm:pt>
    <dgm:pt modelId="{6B3C03EF-7DAC-410B-A933-CFAF6E079E7D}" type="parTrans" cxnId="{BF46EEE7-A924-4EF8-B6CF-D3F6B5E85D4B}">
      <dgm:prSet/>
      <dgm:spPr/>
      <dgm:t>
        <a:bodyPr/>
        <a:lstStyle/>
        <a:p>
          <a:endParaRPr lang="en-US"/>
        </a:p>
      </dgm:t>
    </dgm:pt>
    <dgm:pt modelId="{C0DB9745-F7F0-414A-893B-A8D7B5D29C6E}" type="sibTrans" cxnId="{BF46EEE7-A924-4EF8-B6CF-D3F6B5E85D4B}">
      <dgm:prSet/>
      <dgm:spPr/>
      <dgm:t>
        <a:bodyPr/>
        <a:lstStyle/>
        <a:p>
          <a:endParaRPr lang="en-US"/>
        </a:p>
      </dgm:t>
    </dgm:pt>
    <dgm:pt modelId="{BE4C8BF1-F221-41AA-98A1-C0E3E1F8EB92}" type="pres">
      <dgm:prSet presAssocID="{9CCE36EE-764C-482C-9295-60A641818C0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FC8759-71FA-4195-ABF0-2AA722C8697B}" type="pres">
      <dgm:prSet presAssocID="{9CCE36EE-764C-482C-9295-60A641818C09}" presName="dummyMaxCanvas" presStyleCnt="0">
        <dgm:presLayoutVars/>
      </dgm:prSet>
      <dgm:spPr/>
    </dgm:pt>
    <dgm:pt modelId="{F5C0A927-3657-4161-8E0B-ED79702CA5FF}" type="pres">
      <dgm:prSet presAssocID="{9CCE36EE-764C-482C-9295-60A641818C09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80DA5A-C939-4D50-A50D-4FE7C64B02CF}" type="pres">
      <dgm:prSet presAssocID="{9CCE36EE-764C-482C-9295-60A641818C09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880E43-EDD6-45DF-B507-D5B0BCC8FB16}" type="pres">
      <dgm:prSet presAssocID="{9CCE36EE-764C-482C-9295-60A641818C09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52F33F-F80D-4CCA-8F33-509BC61BCE34}" type="pres">
      <dgm:prSet presAssocID="{9CCE36EE-764C-482C-9295-60A641818C09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AA576-E02B-44FC-B72E-CCB774507CE0}" type="pres">
      <dgm:prSet presAssocID="{9CCE36EE-764C-482C-9295-60A641818C09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07B39C-2D94-4D61-8D78-4AD5DCBD1BD0}" type="pres">
      <dgm:prSet presAssocID="{9CCE36EE-764C-482C-9295-60A641818C09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E4CC9-3943-41B8-A18E-FBC96613A127}" type="pres">
      <dgm:prSet presAssocID="{9CCE36EE-764C-482C-9295-60A641818C09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32970D-868F-49F3-9AFF-3AE4A12A9661}" type="pres">
      <dgm:prSet presAssocID="{9CCE36EE-764C-482C-9295-60A641818C09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A75E88-E127-420A-80EC-93D5F1012AE2}" type="presOf" srcId="{B8A2C70B-5927-40F1-BD70-B016F06CBF8B}" destId="{B432970D-868F-49F3-9AFF-3AE4A12A9661}" srcOrd="1" destOrd="0" presId="urn:microsoft.com/office/officeart/2005/8/layout/vProcess5"/>
    <dgm:cxn modelId="{5FD76BCC-740D-40B8-A3EB-154742ED98D1}" type="presOf" srcId="{8039FE6A-481F-41DA-9A9A-6688EB5474A8}" destId="{B380DA5A-C939-4D50-A50D-4FE7C64B02CF}" srcOrd="0" destOrd="0" presId="urn:microsoft.com/office/officeart/2005/8/layout/vProcess5"/>
    <dgm:cxn modelId="{9B5A7582-E415-4244-8018-0F022C442D1F}" srcId="{8039FE6A-481F-41DA-9A9A-6688EB5474A8}" destId="{A214D7A0-1BC5-4A0B-A8EE-0381A54971ED}" srcOrd="1" destOrd="0" parTransId="{29774001-2AEF-48C8-B558-75ED2015BE5C}" sibTransId="{4B4FADCF-9A38-4297-8F03-21D7C024B1DA}"/>
    <dgm:cxn modelId="{92793BF8-C6B9-4B43-AD3D-B50206AD36F0}" type="presOf" srcId="{177C793D-66B3-4345-9FE9-3ED6B8DEC15F}" destId="{D89E4CC9-3943-41B8-A18E-FBC96613A127}" srcOrd="1" destOrd="1" presId="urn:microsoft.com/office/officeart/2005/8/layout/vProcess5"/>
    <dgm:cxn modelId="{A50E5ED8-3104-4A11-80D2-E57478132B85}" type="presOf" srcId="{5B763DE6-8741-4250-9D73-7647952BB26A}" destId="{1B07B39C-2D94-4D61-8D78-4AD5DCBD1BD0}" srcOrd="1" destOrd="0" presId="urn:microsoft.com/office/officeart/2005/8/layout/vProcess5"/>
    <dgm:cxn modelId="{C6FD8143-7765-47EA-8F07-A66BA563C5AF}" srcId="{9CCE36EE-764C-482C-9295-60A641818C09}" destId="{5B763DE6-8741-4250-9D73-7647952BB26A}" srcOrd="0" destOrd="0" parTransId="{0E967D42-53EB-448D-95F3-B1E64C315A42}" sibTransId="{434FA1D1-4923-4AF0-97A4-099D8BDB3F41}"/>
    <dgm:cxn modelId="{0894FC49-61E6-4927-A1F0-9235819FCF8D}" type="presOf" srcId="{A214D7A0-1BC5-4A0B-A8EE-0381A54971ED}" destId="{D89E4CC9-3943-41B8-A18E-FBC96613A127}" srcOrd="1" destOrd="2" presId="urn:microsoft.com/office/officeart/2005/8/layout/vProcess5"/>
    <dgm:cxn modelId="{BF46EEE7-A924-4EF8-B6CF-D3F6B5E85D4B}" srcId="{B8A2C70B-5927-40F1-BD70-B016F06CBF8B}" destId="{48311738-36B1-4BDB-A1DC-055123CE9948}" srcOrd="0" destOrd="0" parTransId="{6B3C03EF-7DAC-410B-A933-CFAF6E079E7D}" sibTransId="{C0DB9745-F7F0-414A-893B-A8D7B5D29C6E}"/>
    <dgm:cxn modelId="{5E8C46AC-381B-4EF6-A055-52055739C505}" type="presOf" srcId="{434FA1D1-4923-4AF0-97A4-099D8BDB3F41}" destId="{1552F33F-F80D-4CCA-8F33-509BC61BCE34}" srcOrd="0" destOrd="0" presId="urn:microsoft.com/office/officeart/2005/8/layout/vProcess5"/>
    <dgm:cxn modelId="{B4F40916-DB72-4EF5-9BC1-A2B7CB08BE06}" type="presOf" srcId="{8039FE6A-481F-41DA-9A9A-6688EB5474A8}" destId="{D89E4CC9-3943-41B8-A18E-FBC96613A127}" srcOrd="1" destOrd="0" presId="urn:microsoft.com/office/officeart/2005/8/layout/vProcess5"/>
    <dgm:cxn modelId="{61C8592A-077E-44F0-BCA9-3B9D0D13C20A}" type="presOf" srcId="{9CCE36EE-764C-482C-9295-60A641818C09}" destId="{BE4C8BF1-F221-41AA-98A1-C0E3E1F8EB92}" srcOrd="0" destOrd="0" presId="urn:microsoft.com/office/officeart/2005/8/layout/vProcess5"/>
    <dgm:cxn modelId="{1786C7C1-1C82-46DE-8DC5-D103C390B1FC}" type="presOf" srcId="{177C793D-66B3-4345-9FE9-3ED6B8DEC15F}" destId="{B380DA5A-C939-4D50-A50D-4FE7C64B02CF}" srcOrd="0" destOrd="1" presId="urn:microsoft.com/office/officeart/2005/8/layout/vProcess5"/>
    <dgm:cxn modelId="{AAC57B96-76B8-46B0-AA8D-080F70484D69}" type="presOf" srcId="{B8A2C70B-5927-40F1-BD70-B016F06CBF8B}" destId="{78880E43-EDD6-45DF-B507-D5B0BCC8FB16}" srcOrd="0" destOrd="0" presId="urn:microsoft.com/office/officeart/2005/8/layout/vProcess5"/>
    <dgm:cxn modelId="{97B14D23-BE43-459C-BC8A-E4F11C5A9987}" srcId="{9CCE36EE-764C-482C-9295-60A641818C09}" destId="{B8A2C70B-5927-40F1-BD70-B016F06CBF8B}" srcOrd="2" destOrd="0" parTransId="{24F9D598-C5B7-44BF-A0FF-2B30CC1C95AB}" sibTransId="{A4BF5D32-8BEE-4A46-B46B-F379225B9ACD}"/>
    <dgm:cxn modelId="{D017A0C7-7A02-4666-B47D-9358D4520798}" srcId="{9CCE36EE-764C-482C-9295-60A641818C09}" destId="{8039FE6A-481F-41DA-9A9A-6688EB5474A8}" srcOrd="1" destOrd="0" parTransId="{9DC7403E-B70E-495C-975F-50B0F6EAC7FF}" sibTransId="{91348BCF-9060-46C8-A413-FD2B44F24992}"/>
    <dgm:cxn modelId="{E72E1998-1A1D-4273-B638-132B072E2406}" srcId="{8039FE6A-481F-41DA-9A9A-6688EB5474A8}" destId="{177C793D-66B3-4345-9FE9-3ED6B8DEC15F}" srcOrd="0" destOrd="0" parTransId="{9A2B59F2-5511-44F4-A011-90BAC0F023B9}" sibTransId="{1E29FC29-B2E1-49D9-B75E-887054C3D640}"/>
    <dgm:cxn modelId="{13664960-9CAA-46F8-8D49-D46B7FBF50E0}" type="presOf" srcId="{5B763DE6-8741-4250-9D73-7647952BB26A}" destId="{F5C0A927-3657-4161-8E0B-ED79702CA5FF}" srcOrd="0" destOrd="0" presId="urn:microsoft.com/office/officeart/2005/8/layout/vProcess5"/>
    <dgm:cxn modelId="{C2116225-6F2E-4A96-A950-3FEBA11FA647}" type="presOf" srcId="{48311738-36B1-4BDB-A1DC-055123CE9948}" destId="{B432970D-868F-49F3-9AFF-3AE4A12A9661}" srcOrd="1" destOrd="1" presId="urn:microsoft.com/office/officeart/2005/8/layout/vProcess5"/>
    <dgm:cxn modelId="{33033312-97EC-4769-A601-18CB18BF400F}" type="presOf" srcId="{91348BCF-9060-46C8-A413-FD2B44F24992}" destId="{752AA576-E02B-44FC-B72E-CCB774507CE0}" srcOrd="0" destOrd="0" presId="urn:microsoft.com/office/officeart/2005/8/layout/vProcess5"/>
    <dgm:cxn modelId="{7BC1BB14-385F-418D-9AA8-DD4566349FB2}" type="presOf" srcId="{48311738-36B1-4BDB-A1DC-055123CE9948}" destId="{78880E43-EDD6-45DF-B507-D5B0BCC8FB16}" srcOrd="0" destOrd="1" presId="urn:microsoft.com/office/officeart/2005/8/layout/vProcess5"/>
    <dgm:cxn modelId="{B9476816-8904-428F-8D39-2F16159430F1}" type="presOf" srcId="{A214D7A0-1BC5-4A0B-A8EE-0381A54971ED}" destId="{B380DA5A-C939-4D50-A50D-4FE7C64B02CF}" srcOrd="0" destOrd="2" presId="urn:microsoft.com/office/officeart/2005/8/layout/vProcess5"/>
    <dgm:cxn modelId="{FD5A53FE-E79C-4EEE-8E8B-0624CACADC62}" type="presParOf" srcId="{BE4C8BF1-F221-41AA-98A1-C0E3E1F8EB92}" destId="{D5FC8759-71FA-4195-ABF0-2AA722C8697B}" srcOrd="0" destOrd="0" presId="urn:microsoft.com/office/officeart/2005/8/layout/vProcess5"/>
    <dgm:cxn modelId="{4710CDE5-CC1C-4F76-8328-C018B34DFCDA}" type="presParOf" srcId="{BE4C8BF1-F221-41AA-98A1-C0E3E1F8EB92}" destId="{F5C0A927-3657-4161-8E0B-ED79702CA5FF}" srcOrd="1" destOrd="0" presId="urn:microsoft.com/office/officeart/2005/8/layout/vProcess5"/>
    <dgm:cxn modelId="{FA10E88B-9021-47D0-ABB6-AA69E576B4ED}" type="presParOf" srcId="{BE4C8BF1-F221-41AA-98A1-C0E3E1F8EB92}" destId="{B380DA5A-C939-4D50-A50D-4FE7C64B02CF}" srcOrd="2" destOrd="0" presId="urn:microsoft.com/office/officeart/2005/8/layout/vProcess5"/>
    <dgm:cxn modelId="{800385DC-CB7D-4C3F-91AD-FFE53F2A3790}" type="presParOf" srcId="{BE4C8BF1-F221-41AA-98A1-C0E3E1F8EB92}" destId="{78880E43-EDD6-45DF-B507-D5B0BCC8FB16}" srcOrd="3" destOrd="0" presId="urn:microsoft.com/office/officeart/2005/8/layout/vProcess5"/>
    <dgm:cxn modelId="{CA262D90-FED1-4F8B-9AA3-0FC2130C69C6}" type="presParOf" srcId="{BE4C8BF1-F221-41AA-98A1-C0E3E1F8EB92}" destId="{1552F33F-F80D-4CCA-8F33-509BC61BCE34}" srcOrd="4" destOrd="0" presId="urn:microsoft.com/office/officeart/2005/8/layout/vProcess5"/>
    <dgm:cxn modelId="{1C1D6CCD-8753-4EAA-A2D5-F5D9B5F89D7B}" type="presParOf" srcId="{BE4C8BF1-F221-41AA-98A1-C0E3E1F8EB92}" destId="{752AA576-E02B-44FC-B72E-CCB774507CE0}" srcOrd="5" destOrd="0" presId="urn:microsoft.com/office/officeart/2005/8/layout/vProcess5"/>
    <dgm:cxn modelId="{B28D6AC8-7B3B-46DB-B1A3-8B0DEBC373A1}" type="presParOf" srcId="{BE4C8BF1-F221-41AA-98A1-C0E3E1F8EB92}" destId="{1B07B39C-2D94-4D61-8D78-4AD5DCBD1BD0}" srcOrd="6" destOrd="0" presId="urn:microsoft.com/office/officeart/2005/8/layout/vProcess5"/>
    <dgm:cxn modelId="{D89CD442-2D67-49BD-AF78-36DA4FB42E8E}" type="presParOf" srcId="{BE4C8BF1-F221-41AA-98A1-C0E3E1F8EB92}" destId="{D89E4CC9-3943-41B8-A18E-FBC96613A127}" srcOrd="7" destOrd="0" presId="urn:microsoft.com/office/officeart/2005/8/layout/vProcess5"/>
    <dgm:cxn modelId="{8E0A17B6-596B-4852-AC13-CA796937FCC6}" type="presParOf" srcId="{BE4C8BF1-F221-41AA-98A1-C0E3E1F8EB92}" destId="{B432970D-868F-49F3-9AFF-3AE4A12A966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A75FF9-3B8B-4B04-AD66-B203A001E0BD}" type="doc">
      <dgm:prSet loTypeId="urn:microsoft.com/office/officeart/2005/8/layout/process4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E4C0347-32DD-480A-8625-D5EC7A42A90D}">
      <dgm:prSet/>
      <dgm:spPr/>
      <dgm:t>
        <a:bodyPr/>
        <a:lstStyle/>
        <a:p>
          <a:r>
            <a:rPr lang="en-US"/>
            <a:t>Designing File-System Event Glyphs </a:t>
          </a:r>
        </a:p>
      </dgm:t>
    </dgm:pt>
    <dgm:pt modelId="{DE66C718-4B2E-4283-AD28-D00824DB3F15}" type="parTrans" cxnId="{892E1416-9E1D-4ED4-9191-1F21901EE9BB}">
      <dgm:prSet/>
      <dgm:spPr/>
      <dgm:t>
        <a:bodyPr/>
        <a:lstStyle/>
        <a:p>
          <a:endParaRPr lang="en-US"/>
        </a:p>
      </dgm:t>
    </dgm:pt>
    <dgm:pt modelId="{0A125C25-C044-456E-AA39-D01B8ECED7E9}" type="sibTrans" cxnId="{892E1416-9E1D-4ED4-9191-1F21901EE9BB}">
      <dgm:prSet/>
      <dgm:spPr/>
      <dgm:t>
        <a:bodyPr/>
        <a:lstStyle/>
        <a:p>
          <a:endParaRPr lang="en-US"/>
        </a:p>
      </dgm:t>
    </dgm:pt>
    <dgm:pt modelId="{41D87F67-AD7A-469B-B3B3-A22E746B20EA}">
      <dgm:prSet/>
      <dgm:spPr/>
      <dgm:t>
        <a:bodyPr/>
        <a:lstStyle/>
        <a:p>
          <a:r>
            <a:rPr lang="en-US"/>
            <a:t>Initial design</a:t>
          </a:r>
        </a:p>
      </dgm:t>
    </dgm:pt>
    <dgm:pt modelId="{5ABEE942-3DE7-4DB4-A71F-2E0B3B7B87B2}" type="parTrans" cxnId="{F57DD281-01F1-4665-BC3F-7FFF030324C7}">
      <dgm:prSet/>
      <dgm:spPr/>
      <dgm:t>
        <a:bodyPr/>
        <a:lstStyle/>
        <a:p>
          <a:endParaRPr lang="en-US"/>
        </a:p>
      </dgm:t>
    </dgm:pt>
    <dgm:pt modelId="{2E17DF88-35FB-4CD1-B258-5740AB5D0A49}" type="sibTrans" cxnId="{F57DD281-01F1-4665-BC3F-7FFF030324C7}">
      <dgm:prSet/>
      <dgm:spPr/>
      <dgm:t>
        <a:bodyPr/>
        <a:lstStyle/>
        <a:p>
          <a:endParaRPr lang="en-US"/>
        </a:p>
      </dgm:t>
    </dgm:pt>
    <dgm:pt modelId="{208F49B4-31F7-412C-AC03-87830A15A39A}">
      <dgm:prSet/>
      <dgm:spPr/>
      <dgm:t>
        <a:bodyPr/>
        <a:lstStyle/>
        <a:p>
          <a:r>
            <a:rPr lang="en-US"/>
            <a:t>Expert Evaluation, Crush Test, Human-Centric Estimation, and Computer-Based Similarity Measures are used to test and improve the Glyphs </a:t>
          </a:r>
        </a:p>
      </dgm:t>
    </dgm:pt>
    <dgm:pt modelId="{F7C4A97F-0A84-4A0C-A7B1-1A8EE5FBDA68}" type="parTrans" cxnId="{0539D748-1686-48DB-A771-DEDD7CD40DEC}">
      <dgm:prSet/>
      <dgm:spPr/>
      <dgm:t>
        <a:bodyPr/>
        <a:lstStyle/>
        <a:p>
          <a:endParaRPr lang="en-US"/>
        </a:p>
      </dgm:t>
    </dgm:pt>
    <dgm:pt modelId="{852B5F20-F387-4FF7-AF54-7852EC63A7C3}" type="sibTrans" cxnId="{0539D748-1686-48DB-A771-DEDD7CD40DEC}">
      <dgm:prSet/>
      <dgm:spPr/>
      <dgm:t>
        <a:bodyPr/>
        <a:lstStyle/>
        <a:p>
          <a:endParaRPr lang="en-US"/>
        </a:p>
      </dgm:t>
    </dgm:pt>
    <dgm:pt modelId="{B967BBAF-230F-4F67-BD25-66B38069B423}">
      <dgm:prSet/>
      <dgm:spPr/>
      <dgm:t>
        <a:bodyPr/>
        <a:lstStyle/>
        <a:p>
          <a:r>
            <a:rPr lang="en-US"/>
            <a:t>Evaluating Event Glyphs </a:t>
          </a:r>
        </a:p>
      </dgm:t>
    </dgm:pt>
    <dgm:pt modelId="{EC0DBF93-FC9B-4B40-B13C-3A558667EA38}" type="parTrans" cxnId="{A8949464-68E1-45BD-A0F5-10F3D2B5E6D1}">
      <dgm:prSet/>
      <dgm:spPr/>
      <dgm:t>
        <a:bodyPr/>
        <a:lstStyle/>
        <a:p>
          <a:endParaRPr lang="en-US"/>
        </a:p>
      </dgm:t>
    </dgm:pt>
    <dgm:pt modelId="{D833B51B-42AF-48B9-803B-9B5ECA72973F}" type="sibTrans" cxnId="{A8949464-68E1-45BD-A0F5-10F3D2B5E6D1}">
      <dgm:prSet/>
      <dgm:spPr/>
      <dgm:t>
        <a:bodyPr/>
        <a:lstStyle/>
        <a:p>
          <a:endParaRPr lang="en-US"/>
        </a:p>
      </dgm:t>
    </dgm:pt>
    <dgm:pt modelId="{056B050A-1918-4F5A-A372-D748E294F5EE}">
      <dgm:prSet/>
      <dgm:spPr/>
      <dgm:t>
        <a:bodyPr/>
        <a:lstStyle/>
        <a:p>
          <a:r>
            <a:rPr lang="en-US" dirty="0"/>
            <a:t>Results from human-Centric Estimation, and Computer-Based Similarity Measures are used to compare with the results from 104 stimuli pairs</a:t>
          </a:r>
        </a:p>
      </dgm:t>
    </dgm:pt>
    <dgm:pt modelId="{067C4172-078A-485B-8478-DC0B948F0E95}" type="parTrans" cxnId="{1079F078-6662-4193-B4F6-119518DA0758}">
      <dgm:prSet/>
      <dgm:spPr/>
      <dgm:t>
        <a:bodyPr/>
        <a:lstStyle/>
        <a:p>
          <a:endParaRPr lang="en-US"/>
        </a:p>
      </dgm:t>
    </dgm:pt>
    <dgm:pt modelId="{D929B57F-7065-42C1-801E-2A0F98C73D35}" type="sibTrans" cxnId="{1079F078-6662-4193-B4F6-119518DA0758}">
      <dgm:prSet/>
      <dgm:spPr/>
      <dgm:t>
        <a:bodyPr/>
        <a:lstStyle/>
        <a:p>
          <a:endParaRPr lang="en-US"/>
        </a:p>
      </dgm:t>
    </dgm:pt>
    <dgm:pt modelId="{9B28C52E-923E-41CC-AD11-98A1FDA46CBD}">
      <dgm:prSet/>
      <dgm:spPr/>
      <dgm:t>
        <a:bodyPr/>
        <a:lstStyle/>
        <a:p>
          <a:r>
            <a:rPr lang="en-US" dirty="0"/>
            <a:t>Application for visualizing Dropbox activity log </a:t>
          </a:r>
        </a:p>
      </dgm:t>
    </dgm:pt>
    <dgm:pt modelId="{58E8A2CC-C9BC-4A67-9198-98DA25299327}" type="parTrans" cxnId="{1B607095-337A-46E4-9CCA-6CF59505125F}">
      <dgm:prSet/>
      <dgm:spPr/>
      <dgm:t>
        <a:bodyPr/>
        <a:lstStyle/>
        <a:p>
          <a:endParaRPr lang="en-US"/>
        </a:p>
      </dgm:t>
    </dgm:pt>
    <dgm:pt modelId="{46AC1FED-A984-4C4C-8A71-486667C5E7AF}" type="sibTrans" cxnId="{1B607095-337A-46E4-9CCA-6CF59505125F}">
      <dgm:prSet/>
      <dgm:spPr/>
      <dgm:t>
        <a:bodyPr/>
        <a:lstStyle/>
        <a:p>
          <a:endParaRPr lang="en-US"/>
        </a:p>
      </dgm:t>
    </dgm:pt>
    <dgm:pt modelId="{ECEC7C81-ADE3-4972-94B9-E876B8BFDC2B}" type="pres">
      <dgm:prSet presAssocID="{88A75FF9-3B8B-4B04-AD66-B203A001E0B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E2079F-A7A1-4859-A722-9BE5F8936DBD}" type="pres">
      <dgm:prSet presAssocID="{9B28C52E-923E-41CC-AD11-98A1FDA46CBD}" presName="boxAndChildren" presStyleCnt="0"/>
      <dgm:spPr/>
    </dgm:pt>
    <dgm:pt modelId="{735EE79E-22C6-4B94-B44A-1CCC375C3271}" type="pres">
      <dgm:prSet presAssocID="{9B28C52E-923E-41CC-AD11-98A1FDA46CBD}" presName="parentTextBox" presStyleLbl="node1" presStyleIdx="0" presStyleCnt="3"/>
      <dgm:spPr/>
      <dgm:t>
        <a:bodyPr/>
        <a:lstStyle/>
        <a:p>
          <a:endParaRPr lang="en-US"/>
        </a:p>
      </dgm:t>
    </dgm:pt>
    <dgm:pt modelId="{25CF2908-7EDA-4B27-BA51-00704CB2B0FA}" type="pres">
      <dgm:prSet presAssocID="{D833B51B-42AF-48B9-803B-9B5ECA72973F}" presName="sp" presStyleCnt="0"/>
      <dgm:spPr/>
    </dgm:pt>
    <dgm:pt modelId="{182719D1-503E-4C5B-AC14-486510139460}" type="pres">
      <dgm:prSet presAssocID="{B967BBAF-230F-4F67-BD25-66B38069B423}" presName="arrowAndChildren" presStyleCnt="0"/>
      <dgm:spPr/>
    </dgm:pt>
    <dgm:pt modelId="{CF912AD9-47FA-4F77-9B0D-E2791D4D8D80}" type="pres">
      <dgm:prSet presAssocID="{B967BBAF-230F-4F67-BD25-66B38069B423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471E5AED-4460-44E5-801B-B0906E21BD7D}" type="pres">
      <dgm:prSet presAssocID="{B967BBAF-230F-4F67-BD25-66B38069B423}" presName="arrow" presStyleLbl="node1" presStyleIdx="1" presStyleCnt="3"/>
      <dgm:spPr/>
      <dgm:t>
        <a:bodyPr/>
        <a:lstStyle/>
        <a:p>
          <a:endParaRPr lang="en-US"/>
        </a:p>
      </dgm:t>
    </dgm:pt>
    <dgm:pt modelId="{C6AA8C36-7E50-4185-A14C-F3014E9AE294}" type="pres">
      <dgm:prSet presAssocID="{B967BBAF-230F-4F67-BD25-66B38069B423}" presName="descendantArrow" presStyleCnt="0"/>
      <dgm:spPr/>
    </dgm:pt>
    <dgm:pt modelId="{0039C0DC-B2FD-4E0C-BC5F-64E6F4E9A329}" type="pres">
      <dgm:prSet presAssocID="{056B050A-1918-4F5A-A372-D748E294F5EE}" presName="childTextArrow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4130AF-7ED7-4485-A75F-F2ED7F2CCF40}" type="pres">
      <dgm:prSet presAssocID="{0A125C25-C044-456E-AA39-D01B8ECED7E9}" presName="sp" presStyleCnt="0"/>
      <dgm:spPr/>
    </dgm:pt>
    <dgm:pt modelId="{B859CBA6-1592-466C-B620-9E782E74DBE6}" type="pres">
      <dgm:prSet presAssocID="{8E4C0347-32DD-480A-8625-D5EC7A42A90D}" presName="arrowAndChildren" presStyleCnt="0"/>
      <dgm:spPr/>
    </dgm:pt>
    <dgm:pt modelId="{97A9F247-F355-4293-B4E0-56A22E853122}" type="pres">
      <dgm:prSet presAssocID="{8E4C0347-32DD-480A-8625-D5EC7A42A90D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D499C05E-E493-48CE-962E-4874645AD47C}" type="pres">
      <dgm:prSet presAssocID="{8E4C0347-32DD-480A-8625-D5EC7A42A90D}" presName="arrow" presStyleLbl="node1" presStyleIdx="2" presStyleCnt="3"/>
      <dgm:spPr/>
      <dgm:t>
        <a:bodyPr/>
        <a:lstStyle/>
        <a:p>
          <a:endParaRPr lang="en-US"/>
        </a:p>
      </dgm:t>
    </dgm:pt>
    <dgm:pt modelId="{AEE9C7D4-763D-430B-A020-7136004C3025}" type="pres">
      <dgm:prSet presAssocID="{8E4C0347-32DD-480A-8625-D5EC7A42A90D}" presName="descendantArrow" presStyleCnt="0"/>
      <dgm:spPr/>
    </dgm:pt>
    <dgm:pt modelId="{5B1AB0FE-0D23-4A80-8839-C9D1C2F57195}" type="pres">
      <dgm:prSet presAssocID="{41D87F67-AD7A-469B-B3B3-A22E746B20EA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6282A4-AAFC-4B38-AC31-95D652D5874C}" type="pres">
      <dgm:prSet presAssocID="{208F49B4-31F7-412C-AC03-87830A15A39A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39D748-1686-48DB-A771-DEDD7CD40DEC}" srcId="{8E4C0347-32DD-480A-8625-D5EC7A42A90D}" destId="{208F49B4-31F7-412C-AC03-87830A15A39A}" srcOrd="1" destOrd="0" parTransId="{F7C4A97F-0A84-4A0C-A7B1-1A8EE5FBDA68}" sibTransId="{852B5F20-F387-4FF7-AF54-7852EC63A7C3}"/>
    <dgm:cxn modelId="{CBECF12F-FE1F-4C5A-826D-D5E2724139ED}" type="presOf" srcId="{208F49B4-31F7-412C-AC03-87830A15A39A}" destId="{546282A4-AAFC-4B38-AC31-95D652D5874C}" srcOrd="0" destOrd="0" presId="urn:microsoft.com/office/officeart/2005/8/layout/process4"/>
    <dgm:cxn modelId="{BFD864B5-3BC0-4056-A857-9A07B3784F0C}" type="presOf" srcId="{8E4C0347-32DD-480A-8625-D5EC7A42A90D}" destId="{D499C05E-E493-48CE-962E-4874645AD47C}" srcOrd="1" destOrd="0" presId="urn:microsoft.com/office/officeart/2005/8/layout/process4"/>
    <dgm:cxn modelId="{1B607095-337A-46E4-9CCA-6CF59505125F}" srcId="{88A75FF9-3B8B-4B04-AD66-B203A001E0BD}" destId="{9B28C52E-923E-41CC-AD11-98A1FDA46CBD}" srcOrd="2" destOrd="0" parTransId="{58E8A2CC-C9BC-4A67-9198-98DA25299327}" sibTransId="{46AC1FED-A984-4C4C-8A71-486667C5E7AF}"/>
    <dgm:cxn modelId="{E8F170DD-E326-412C-887A-26A28E02E58D}" type="presOf" srcId="{88A75FF9-3B8B-4B04-AD66-B203A001E0BD}" destId="{ECEC7C81-ADE3-4972-94B9-E876B8BFDC2B}" srcOrd="0" destOrd="0" presId="urn:microsoft.com/office/officeart/2005/8/layout/process4"/>
    <dgm:cxn modelId="{01ABB656-6EEC-4022-978E-11B0C5324E89}" type="presOf" srcId="{056B050A-1918-4F5A-A372-D748E294F5EE}" destId="{0039C0DC-B2FD-4E0C-BC5F-64E6F4E9A329}" srcOrd="0" destOrd="0" presId="urn:microsoft.com/office/officeart/2005/8/layout/process4"/>
    <dgm:cxn modelId="{F57DD281-01F1-4665-BC3F-7FFF030324C7}" srcId="{8E4C0347-32DD-480A-8625-D5EC7A42A90D}" destId="{41D87F67-AD7A-469B-B3B3-A22E746B20EA}" srcOrd="0" destOrd="0" parTransId="{5ABEE942-3DE7-4DB4-A71F-2E0B3B7B87B2}" sibTransId="{2E17DF88-35FB-4CD1-B258-5740AB5D0A49}"/>
    <dgm:cxn modelId="{EAD8C802-BB39-471C-9BD6-04CD5893056B}" type="presOf" srcId="{B967BBAF-230F-4F67-BD25-66B38069B423}" destId="{471E5AED-4460-44E5-801B-B0906E21BD7D}" srcOrd="1" destOrd="0" presId="urn:microsoft.com/office/officeart/2005/8/layout/process4"/>
    <dgm:cxn modelId="{892E1416-9E1D-4ED4-9191-1F21901EE9BB}" srcId="{88A75FF9-3B8B-4B04-AD66-B203A001E0BD}" destId="{8E4C0347-32DD-480A-8625-D5EC7A42A90D}" srcOrd="0" destOrd="0" parTransId="{DE66C718-4B2E-4283-AD28-D00824DB3F15}" sibTransId="{0A125C25-C044-456E-AA39-D01B8ECED7E9}"/>
    <dgm:cxn modelId="{05A9378E-02D5-4C82-A934-E7E48C8C026C}" type="presOf" srcId="{9B28C52E-923E-41CC-AD11-98A1FDA46CBD}" destId="{735EE79E-22C6-4B94-B44A-1CCC375C3271}" srcOrd="0" destOrd="0" presId="urn:microsoft.com/office/officeart/2005/8/layout/process4"/>
    <dgm:cxn modelId="{F507E4E3-A5DE-4D32-ACC8-E8F56E431446}" type="presOf" srcId="{B967BBAF-230F-4F67-BD25-66B38069B423}" destId="{CF912AD9-47FA-4F77-9B0D-E2791D4D8D80}" srcOrd="0" destOrd="0" presId="urn:microsoft.com/office/officeart/2005/8/layout/process4"/>
    <dgm:cxn modelId="{39564876-5967-44DB-9C24-CF04F835C7FD}" type="presOf" srcId="{8E4C0347-32DD-480A-8625-D5EC7A42A90D}" destId="{97A9F247-F355-4293-B4E0-56A22E853122}" srcOrd="0" destOrd="0" presId="urn:microsoft.com/office/officeart/2005/8/layout/process4"/>
    <dgm:cxn modelId="{1079F078-6662-4193-B4F6-119518DA0758}" srcId="{B967BBAF-230F-4F67-BD25-66B38069B423}" destId="{056B050A-1918-4F5A-A372-D748E294F5EE}" srcOrd="0" destOrd="0" parTransId="{067C4172-078A-485B-8478-DC0B948F0E95}" sibTransId="{D929B57F-7065-42C1-801E-2A0F98C73D35}"/>
    <dgm:cxn modelId="{C87BBF44-FA93-424E-B01C-A04B74D02549}" type="presOf" srcId="{41D87F67-AD7A-469B-B3B3-A22E746B20EA}" destId="{5B1AB0FE-0D23-4A80-8839-C9D1C2F57195}" srcOrd="0" destOrd="0" presId="urn:microsoft.com/office/officeart/2005/8/layout/process4"/>
    <dgm:cxn modelId="{A8949464-68E1-45BD-A0F5-10F3D2B5E6D1}" srcId="{88A75FF9-3B8B-4B04-AD66-B203A001E0BD}" destId="{B967BBAF-230F-4F67-BD25-66B38069B423}" srcOrd="1" destOrd="0" parTransId="{EC0DBF93-FC9B-4B40-B13C-3A558667EA38}" sibTransId="{D833B51B-42AF-48B9-803B-9B5ECA72973F}"/>
    <dgm:cxn modelId="{BD279570-B840-49C0-B183-2BAF852B0CB0}" type="presParOf" srcId="{ECEC7C81-ADE3-4972-94B9-E876B8BFDC2B}" destId="{B8E2079F-A7A1-4859-A722-9BE5F8936DBD}" srcOrd="0" destOrd="0" presId="urn:microsoft.com/office/officeart/2005/8/layout/process4"/>
    <dgm:cxn modelId="{6F4F73FD-4855-49F4-8B41-1418A65AD9A1}" type="presParOf" srcId="{B8E2079F-A7A1-4859-A722-9BE5F8936DBD}" destId="{735EE79E-22C6-4B94-B44A-1CCC375C3271}" srcOrd="0" destOrd="0" presId="urn:microsoft.com/office/officeart/2005/8/layout/process4"/>
    <dgm:cxn modelId="{AC25F754-C0B0-4F95-BECF-7903A0159F26}" type="presParOf" srcId="{ECEC7C81-ADE3-4972-94B9-E876B8BFDC2B}" destId="{25CF2908-7EDA-4B27-BA51-00704CB2B0FA}" srcOrd="1" destOrd="0" presId="urn:microsoft.com/office/officeart/2005/8/layout/process4"/>
    <dgm:cxn modelId="{A50500EC-C19D-4FB7-A033-61B869956628}" type="presParOf" srcId="{ECEC7C81-ADE3-4972-94B9-E876B8BFDC2B}" destId="{182719D1-503E-4C5B-AC14-486510139460}" srcOrd="2" destOrd="0" presId="urn:microsoft.com/office/officeart/2005/8/layout/process4"/>
    <dgm:cxn modelId="{B25A684F-98C8-4A1B-B09F-71A643F36A9D}" type="presParOf" srcId="{182719D1-503E-4C5B-AC14-486510139460}" destId="{CF912AD9-47FA-4F77-9B0D-E2791D4D8D80}" srcOrd="0" destOrd="0" presId="urn:microsoft.com/office/officeart/2005/8/layout/process4"/>
    <dgm:cxn modelId="{AA58039D-5A20-4927-B67E-BEB1378884BE}" type="presParOf" srcId="{182719D1-503E-4C5B-AC14-486510139460}" destId="{471E5AED-4460-44E5-801B-B0906E21BD7D}" srcOrd="1" destOrd="0" presId="urn:microsoft.com/office/officeart/2005/8/layout/process4"/>
    <dgm:cxn modelId="{EC80FA18-3C83-47A0-BA50-B8CA03FFEEE5}" type="presParOf" srcId="{182719D1-503E-4C5B-AC14-486510139460}" destId="{C6AA8C36-7E50-4185-A14C-F3014E9AE294}" srcOrd="2" destOrd="0" presId="urn:microsoft.com/office/officeart/2005/8/layout/process4"/>
    <dgm:cxn modelId="{A3CCB97A-88EB-43FD-91A7-E01CB07A0839}" type="presParOf" srcId="{C6AA8C36-7E50-4185-A14C-F3014E9AE294}" destId="{0039C0DC-B2FD-4E0C-BC5F-64E6F4E9A329}" srcOrd="0" destOrd="0" presId="urn:microsoft.com/office/officeart/2005/8/layout/process4"/>
    <dgm:cxn modelId="{BA123517-5870-4777-901E-32C6218785EE}" type="presParOf" srcId="{ECEC7C81-ADE3-4972-94B9-E876B8BFDC2B}" destId="{204130AF-7ED7-4485-A75F-F2ED7F2CCF40}" srcOrd="3" destOrd="0" presId="urn:microsoft.com/office/officeart/2005/8/layout/process4"/>
    <dgm:cxn modelId="{2CD1393C-F027-47BE-9FAA-5B270F9572B2}" type="presParOf" srcId="{ECEC7C81-ADE3-4972-94B9-E876B8BFDC2B}" destId="{B859CBA6-1592-466C-B620-9E782E74DBE6}" srcOrd="4" destOrd="0" presId="urn:microsoft.com/office/officeart/2005/8/layout/process4"/>
    <dgm:cxn modelId="{3CCEAE0C-4AD8-40EA-89CF-C6A43F5E682E}" type="presParOf" srcId="{B859CBA6-1592-466C-B620-9E782E74DBE6}" destId="{97A9F247-F355-4293-B4E0-56A22E853122}" srcOrd="0" destOrd="0" presId="urn:microsoft.com/office/officeart/2005/8/layout/process4"/>
    <dgm:cxn modelId="{861F29DD-F0DC-4031-8846-7AA1FF373455}" type="presParOf" srcId="{B859CBA6-1592-466C-B620-9E782E74DBE6}" destId="{D499C05E-E493-48CE-962E-4874645AD47C}" srcOrd="1" destOrd="0" presId="urn:microsoft.com/office/officeart/2005/8/layout/process4"/>
    <dgm:cxn modelId="{2F96C619-182D-4BBB-BFC7-1D34AFD58099}" type="presParOf" srcId="{B859CBA6-1592-466C-B620-9E782E74DBE6}" destId="{AEE9C7D4-763D-430B-A020-7136004C3025}" srcOrd="2" destOrd="0" presId="urn:microsoft.com/office/officeart/2005/8/layout/process4"/>
    <dgm:cxn modelId="{A3C617DB-AC88-4665-BB0B-90D6A298A46B}" type="presParOf" srcId="{AEE9C7D4-763D-430B-A020-7136004C3025}" destId="{5B1AB0FE-0D23-4A80-8839-C9D1C2F57195}" srcOrd="0" destOrd="0" presId="urn:microsoft.com/office/officeart/2005/8/layout/process4"/>
    <dgm:cxn modelId="{69EC5CD2-EC91-4B13-B19D-62CABB50586E}" type="presParOf" srcId="{AEE9C7D4-763D-430B-A020-7136004C3025}" destId="{546282A4-AAFC-4B38-AC31-95D652D5874C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3C9A5F-8DF9-41F9-ACD8-E7BA5816A4D7}">
      <dsp:nvSpPr>
        <dsp:cNvPr id="0" name=""/>
        <dsp:cNvSpPr/>
      </dsp:nvSpPr>
      <dsp:spPr>
        <a:xfrm>
          <a:off x="955" y="663187"/>
          <a:ext cx="3151869" cy="91800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Establish a measurement unit </a:t>
          </a:r>
        </a:p>
      </dsp:txBody>
      <dsp:txXfrm>
        <a:off x="459955" y="663187"/>
        <a:ext cx="2233869" cy="918000"/>
      </dsp:txXfrm>
    </dsp:sp>
    <dsp:sp modelId="{9CB2369F-8E48-4A73-9E2E-FA21D0B22881}">
      <dsp:nvSpPr>
        <dsp:cNvPr id="0" name=""/>
        <dsp:cNvSpPr/>
      </dsp:nvSpPr>
      <dsp:spPr>
        <a:xfrm>
          <a:off x="955" y="1695937"/>
          <a:ext cx="2521495" cy="321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Find the just-noticeable difference (JND) of the visual channel and each JND equals 1 bit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Uniformly sample the visual channel’s space, while ensuring every pair of samples differ by at least the JND of this channel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Organize those samples into a network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700" kern="1200" dirty="0"/>
        </a:p>
      </dsp:txBody>
      <dsp:txXfrm>
        <a:off x="955" y="1695937"/>
        <a:ext cx="2521495" cy="3213000"/>
      </dsp:txXfrm>
    </dsp:sp>
    <dsp:sp modelId="{7921E0B0-B8B1-4C28-ABA3-377B164FA2C9}">
      <dsp:nvSpPr>
        <dsp:cNvPr id="0" name=""/>
        <dsp:cNvSpPr/>
      </dsp:nvSpPr>
      <dsp:spPr>
        <a:xfrm>
          <a:off x="2936825" y="663187"/>
          <a:ext cx="3151869" cy="918000"/>
        </a:xfrm>
        <a:prstGeom prst="chevron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Proposed five methods to measure the distance between two glyphs</a:t>
          </a:r>
        </a:p>
      </dsp:txBody>
      <dsp:txXfrm>
        <a:off x="3395825" y="663187"/>
        <a:ext cx="2233869" cy="918000"/>
      </dsp:txXfrm>
    </dsp:sp>
    <dsp:sp modelId="{2FCD2ABA-2D3C-4178-8E24-2BF7EDF585BF}">
      <dsp:nvSpPr>
        <dsp:cNvPr id="0" name=""/>
        <dsp:cNvSpPr/>
      </dsp:nvSpPr>
      <dsp:spPr>
        <a:xfrm>
          <a:off x="2936825" y="1695937"/>
          <a:ext cx="2521495" cy="321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i="1" kern="1200"/>
            <a:t>Estimation by expert designers</a:t>
          </a:r>
          <a:r>
            <a:rPr lang="en-US" sz="1700" kern="1200"/>
            <a:t>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i="1" kern="1200"/>
            <a:t>Crush tests</a:t>
          </a:r>
          <a:r>
            <a:rPr lang="en-US" sz="1700" kern="1200"/>
            <a:t>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i="1" kern="1200"/>
            <a:t>Task-based evaluation</a:t>
          </a:r>
          <a:r>
            <a:rPr lang="en-US" sz="1700" kern="1200"/>
            <a:t>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i="1" kern="1200"/>
            <a:t>User-centric estimation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i="1" kern="1200" dirty="0"/>
            <a:t>Computer-based similarity measures</a:t>
          </a:r>
          <a:r>
            <a:rPr lang="en-US" sz="1700" kern="1200" dirty="0"/>
            <a:t> </a:t>
          </a:r>
          <a:br>
            <a:rPr lang="en-US" sz="1700" kern="1200" dirty="0"/>
          </a:br>
          <a:r>
            <a:rPr lang="en-US" sz="1700" kern="1200" dirty="0"/>
            <a:t/>
          </a:r>
          <a:br>
            <a:rPr lang="en-US" sz="1700" kern="1200" dirty="0"/>
          </a:br>
          <a:r>
            <a:rPr lang="en-US" sz="1700" kern="1200" dirty="0"/>
            <a:t/>
          </a:r>
          <a:br>
            <a:rPr lang="en-US" sz="1700" kern="1200" dirty="0"/>
          </a:br>
          <a:r>
            <a:rPr lang="en-US" sz="1700" kern="1200" dirty="0"/>
            <a:t/>
          </a:r>
          <a:br>
            <a:rPr lang="en-US" sz="1700" kern="1200" dirty="0"/>
          </a:br>
          <a:r>
            <a:rPr lang="en-US" sz="1700" kern="1200" dirty="0"/>
            <a:t/>
          </a:r>
          <a:br>
            <a:rPr lang="en-US" sz="1700" kern="1200" dirty="0"/>
          </a:br>
          <a:endParaRPr lang="en-US" sz="1700" kern="1200" dirty="0"/>
        </a:p>
      </dsp:txBody>
      <dsp:txXfrm>
        <a:off x="2936825" y="1695937"/>
        <a:ext cx="2521495" cy="3213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0A927-3657-4161-8E0B-ED79702CA5FF}">
      <dsp:nvSpPr>
        <dsp:cNvPr id="0" name=""/>
        <dsp:cNvSpPr/>
      </dsp:nvSpPr>
      <dsp:spPr>
        <a:xfrm>
          <a:off x="0" y="0"/>
          <a:ext cx="5176202" cy="16716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Two proof-of-concept experiments based on user-centric estimation and computer-based similarity measures</a:t>
          </a:r>
        </a:p>
      </dsp:txBody>
      <dsp:txXfrm>
        <a:off x="48961" y="48961"/>
        <a:ext cx="3372374" cy="1573715"/>
      </dsp:txXfrm>
    </dsp:sp>
    <dsp:sp modelId="{B380DA5A-C939-4D50-A50D-4FE7C64B02CF}">
      <dsp:nvSpPr>
        <dsp:cNvPr id="0" name=""/>
        <dsp:cNvSpPr/>
      </dsp:nvSpPr>
      <dsp:spPr>
        <a:xfrm>
          <a:off x="456723" y="1950243"/>
          <a:ext cx="5176202" cy="16716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User centric estimation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20 participants to rate how well they could differentiate 104 pairs of glyphs, on an integer scale between 0 and 10.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Divide 104 stimuli pairs into three main groups: 8 reference pairs, 48 primitive pairs, and 48 application-specific pairs</a:t>
          </a:r>
        </a:p>
      </dsp:txBody>
      <dsp:txXfrm>
        <a:off x="505684" y="1999204"/>
        <a:ext cx="3534992" cy="1573715"/>
      </dsp:txXfrm>
    </dsp:sp>
    <dsp:sp modelId="{78880E43-EDD6-45DF-B507-D5B0BCC8FB16}">
      <dsp:nvSpPr>
        <dsp:cNvPr id="0" name=""/>
        <dsp:cNvSpPr/>
      </dsp:nvSpPr>
      <dsp:spPr>
        <a:xfrm>
          <a:off x="913447" y="3900487"/>
          <a:ext cx="5176202" cy="16716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Computer-based metric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/>
            <a:t>A metric is developed based on weighted invariant image moments</a:t>
          </a:r>
        </a:p>
      </dsp:txBody>
      <dsp:txXfrm>
        <a:off x="962408" y="3949448"/>
        <a:ext cx="3534992" cy="1573715"/>
      </dsp:txXfrm>
    </dsp:sp>
    <dsp:sp modelId="{1552F33F-F80D-4CCA-8F33-509BC61BCE34}">
      <dsp:nvSpPr>
        <dsp:cNvPr id="0" name=""/>
        <dsp:cNvSpPr/>
      </dsp:nvSpPr>
      <dsp:spPr>
        <a:xfrm>
          <a:off x="4089638" y="1267658"/>
          <a:ext cx="1086564" cy="108656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334115" y="1267658"/>
        <a:ext cx="597610" cy="817639"/>
      </dsp:txXfrm>
    </dsp:sp>
    <dsp:sp modelId="{752AA576-E02B-44FC-B72E-CCB774507CE0}">
      <dsp:nvSpPr>
        <dsp:cNvPr id="0" name=""/>
        <dsp:cNvSpPr/>
      </dsp:nvSpPr>
      <dsp:spPr>
        <a:xfrm>
          <a:off x="4546361" y="3206757"/>
          <a:ext cx="1086564" cy="108656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790838" y="3206757"/>
        <a:ext cx="597610" cy="8176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5EE79E-22C6-4B94-B44A-1CCC375C3271}">
      <dsp:nvSpPr>
        <dsp:cNvPr id="0" name=""/>
        <dsp:cNvSpPr/>
      </dsp:nvSpPr>
      <dsp:spPr>
        <a:xfrm>
          <a:off x="0" y="4194433"/>
          <a:ext cx="6089650" cy="13767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Application for visualizing Dropbox activity log </a:t>
          </a:r>
        </a:p>
      </dsp:txBody>
      <dsp:txXfrm>
        <a:off x="0" y="4194433"/>
        <a:ext cx="6089650" cy="1376706"/>
      </dsp:txXfrm>
    </dsp:sp>
    <dsp:sp modelId="{471E5AED-4460-44E5-801B-B0906E21BD7D}">
      <dsp:nvSpPr>
        <dsp:cNvPr id="0" name=""/>
        <dsp:cNvSpPr/>
      </dsp:nvSpPr>
      <dsp:spPr>
        <a:xfrm rot="10800000">
          <a:off x="0" y="2097709"/>
          <a:ext cx="6089650" cy="211737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Evaluating Event Glyphs </a:t>
          </a:r>
        </a:p>
      </dsp:txBody>
      <dsp:txXfrm rot="-10800000">
        <a:off x="0" y="2097709"/>
        <a:ext cx="6089650" cy="743198"/>
      </dsp:txXfrm>
    </dsp:sp>
    <dsp:sp modelId="{0039C0DC-B2FD-4E0C-BC5F-64E6F4E9A329}">
      <dsp:nvSpPr>
        <dsp:cNvPr id="0" name=""/>
        <dsp:cNvSpPr/>
      </dsp:nvSpPr>
      <dsp:spPr>
        <a:xfrm>
          <a:off x="0" y="2840907"/>
          <a:ext cx="6089650" cy="63309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Results from human-Centric Estimation, and Computer-Based Similarity Measures are used to compare with the results from 104 stimuli pairs</a:t>
          </a:r>
        </a:p>
      </dsp:txBody>
      <dsp:txXfrm>
        <a:off x="0" y="2840907"/>
        <a:ext cx="6089650" cy="633095"/>
      </dsp:txXfrm>
    </dsp:sp>
    <dsp:sp modelId="{D499C05E-E493-48CE-962E-4874645AD47C}">
      <dsp:nvSpPr>
        <dsp:cNvPr id="0" name=""/>
        <dsp:cNvSpPr/>
      </dsp:nvSpPr>
      <dsp:spPr>
        <a:xfrm rot="10800000">
          <a:off x="0" y="984"/>
          <a:ext cx="6089650" cy="211737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Designing File-System Event Glyphs </a:t>
          </a:r>
        </a:p>
      </dsp:txBody>
      <dsp:txXfrm rot="-10800000">
        <a:off x="0" y="984"/>
        <a:ext cx="6089650" cy="743198"/>
      </dsp:txXfrm>
    </dsp:sp>
    <dsp:sp modelId="{5B1AB0FE-0D23-4A80-8839-C9D1C2F57195}">
      <dsp:nvSpPr>
        <dsp:cNvPr id="0" name=""/>
        <dsp:cNvSpPr/>
      </dsp:nvSpPr>
      <dsp:spPr>
        <a:xfrm>
          <a:off x="0" y="744183"/>
          <a:ext cx="3044825" cy="63309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Initial design</a:t>
          </a:r>
        </a:p>
      </dsp:txBody>
      <dsp:txXfrm>
        <a:off x="0" y="744183"/>
        <a:ext cx="3044825" cy="633095"/>
      </dsp:txXfrm>
    </dsp:sp>
    <dsp:sp modelId="{546282A4-AAFC-4B38-AC31-95D652D5874C}">
      <dsp:nvSpPr>
        <dsp:cNvPr id="0" name=""/>
        <dsp:cNvSpPr/>
      </dsp:nvSpPr>
      <dsp:spPr>
        <a:xfrm>
          <a:off x="3044825" y="744183"/>
          <a:ext cx="3044825" cy="63309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Expert Evaluation, Crush Test, Human-Centric Estimation, and Computer-Based Similarity Measures are used to test and improve the Glyphs </a:t>
          </a:r>
        </a:p>
      </dsp:txBody>
      <dsp:txXfrm>
        <a:off x="3044825" y="744183"/>
        <a:ext cx="3044825" cy="633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FF7E-6F47-4EF4-BDA7-5BFCD86AFBFE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AE5D-C778-43D7-BF7C-195F7C7E9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4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FF7E-6F47-4EF4-BDA7-5BFCD86AFBFE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AE5D-C778-43D7-BF7C-195F7C7E9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6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FF7E-6F47-4EF4-BDA7-5BFCD86AFBFE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AE5D-C778-43D7-BF7C-195F7C7E9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1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FF7E-6F47-4EF4-BDA7-5BFCD86AFBFE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AE5D-C778-43D7-BF7C-195F7C7E9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FF7E-6F47-4EF4-BDA7-5BFCD86AFBFE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AE5D-C778-43D7-BF7C-195F7C7E9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7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FF7E-6F47-4EF4-BDA7-5BFCD86AFBFE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AE5D-C778-43D7-BF7C-195F7C7E9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8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FF7E-6F47-4EF4-BDA7-5BFCD86AFBFE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AE5D-C778-43D7-BF7C-195F7C7E9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7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FF7E-6F47-4EF4-BDA7-5BFCD86AFBFE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AE5D-C778-43D7-BF7C-195F7C7E9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8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FF7E-6F47-4EF4-BDA7-5BFCD86AFBFE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AE5D-C778-43D7-BF7C-195F7C7E9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5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FF7E-6F47-4EF4-BDA7-5BFCD86AFBFE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AE5D-C778-43D7-BF7C-195F7C7E9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9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FF7E-6F47-4EF4-BDA7-5BFCD86AFBFE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AE5D-C778-43D7-BF7C-195F7C7E9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9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CFF7E-6F47-4EF4-BDA7-5BFCD86AFBFE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7AE5D-C778-43D7-BF7C-195F7C7E9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8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207CC6-EAA1-4BFF-A48A-DECAD89727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1" y="2600325"/>
            <a:ext cx="6405753" cy="2699040"/>
          </a:xfrm>
        </p:spPr>
        <p:txBody>
          <a:bodyPr anchor="t">
            <a:normAutofit/>
          </a:bodyPr>
          <a:lstStyle/>
          <a:p>
            <a:pPr algn="l"/>
            <a:r>
              <a:rPr lang="en-US" sz="4600" b="1" dirty="0"/>
              <a:t>Glyph Visualization:</a:t>
            </a:r>
            <a:br>
              <a:rPr lang="en-US" sz="4600" b="1" dirty="0"/>
            </a:br>
            <a:r>
              <a:rPr lang="en-US" sz="4600" b="1" dirty="0"/>
              <a:t>A Fail-Safe Design Scheme Based on Quasi-Hamming Distances</a:t>
            </a:r>
            <a:r>
              <a:rPr lang="en-US" sz="4600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000"/>
              <a:t>Philip A. Legg, Eamonn Maguire, and Simon Walton and Min Chen</a:t>
            </a:r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F6C23B-35F9-4E6B-A96E-63C225094754}"/>
              </a:ext>
            </a:extLst>
          </p:cNvPr>
          <p:cNvSpPr txBox="1"/>
          <p:nvPr/>
        </p:nvSpPr>
        <p:spPr>
          <a:xfrm>
            <a:off x="4972048" y="5443715"/>
            <a:ext cx="413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 Zhiqiang Wu</a:t>
            </a:r>
          </a:p>
        </p:txBody>
      </p:sp>
    </p:spTree>
    <p:extLst>
      <p:ext uri="{BB962C8B-B14F-4D97-AF65-F5344CB8AC3E}">
        <p14:creationId xmlns:p14="http://schemas.microsoft.com/office/powerpoint/2010/main" val="2732687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33DFFC3-EADB-4BDE-8ED9-CFB3D313E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608" y="1675227"/>
            <a:ext cx="7846783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9A47F-CF63-49BB-AAC0-8353A9854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8203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46C4E63-5F8D-44B8-9860-1D7841E3D2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1004"/>
            <a:ext cx="12188952" cy="6860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101" y="1599492"/>
            <a:ext cx="5510771" cy="33660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600"/>
              <a:t>Hamming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anchor="t">
            <a:normAutofit/>
          </a:bodyPr>
          <a:lstStyle/>
          <a:p>
            <a:r>
              <a:rPr lang="en-US" sz="1400"/>
              <a:t>Definition</a:t>
            </a:r>
          </a:p>
          <a:p>
            <a:pPr lvl="1"/>
            <a:r>
              <a:rPr lang="en-US" sz="1400"/>
              <a:t>In the context of binary encoding, </a:t>
            </a:r>
            <a:r>
              <a:rPr lang="en-US" sz="1400" i="1"/>
              <a:t>Hamming distance </a:t>
            </a:r>
            <a:r>
              <a:rPr lang="en-US" sz="1400"/>
              <a:t>is a measure of the number of bit positions in which two code words differ </a:t>
            </a:r>
          </a:p>
          <a:p>
            <a:r>
              <a:rPr lang="en-US" sz="1400"/>
              <a:t>Principles</a:t>
            </a:r>
          </a:p>
          <a:p>
            <a:pPr lvl="1"/>
            <a:r>
              <a:rPr lang="en-US" sz="1400"/>
              <a:t>A code of </a:t>
            </a:r>
            <a:r>
              <a:rPr lang="en-US" sz="1400" i="1"/>
              <a:t>d </a:t>
            </a:r>
            <a:r>
              <a:rPr lang="en-US" sz="1400"/>
              <a:t>+ 1 minimal Hamming distance can be used to detect </a:t>
            </a:r>
            <a:r>
              <a:rPr lang="en-US" sz="1400" i="1"/>
              <a:t>d </a:t>
            </a:r>
            <a:r>
              <a:rPr lang="en-US" sz="1400"/>
              <a:t>bits of errors during transmission</a:t>
            </a:r>
          </a:p>
          <a:p>
            <a:pPr lvl="1"/>
            <a:r>
              <a:rPr lang="en-US" sz="1400"/>
              <a:t>A code of 2</a:t>
            </a:r>
            <a:r>
              <a:rPr lang="en-US" sz="1400" i="1"/>
              <a:t>d </a:t>
            </a:r>
            <a:r>
              <a:rPr lang="en-US" sz="1400"/>
              <a:t>+ 1 minimal</a:t>
            </a:r>
            <a:br>
              <a:rPr lang="en-US" sz="1400"/>
            </a:br>
            <a:r>
              <a:rPr lang="en-US" sz="1400"/>
              <a:t>Hamming distance can be used to correct </a:t>
            </a:r>
            <a:r>
              <a:rPr lang="en-US" sz="1400" i="1"/>
              <a:t>d </a:t>
            </a:r>
            <a:r>
              <a:rPr lang="en-US" sz="1400"/>
              <a:t>bits of errors during transmission </a:t>
            </a:r>
          </a:p>
        </p:txBody>
      </p:sp>
    </p:spTree>
    <p:extLst>
      <p:ext uri="{BB962C8B-B14F-4D97-AF65-F5344CB8AC3E}">
        <p14:creationId xmlns:p14="http://schemas.microsoft.com/office/powerpoint/2010/main" val="4180990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46C4E63-5F8D-44B8-9860-1D7841E3D2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1004"/>
            <a:ext cx="12188952" cy="6860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101" y="1406321"/>
            <a:ext cx="5510771" cy="3752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300"/>
              <a:t>Quasi-Hamming distance (QHD)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474" y="2051957"/>
            <a:ext cx="4064409" cy="2754086"/>
          </a:xfrm>
        </p:spPr>
        <p:txBody>
          <a:bodyPr anchor="t">
            <a:normAutofit/>
          </a:bodyPr>
          <a:lstStyle/>
          <a:p>
            <a:r>
              <a:rPr lang="en-US" sz="1800" dirty="0"/>
              <a:t>Definition</a:t>
            </a:r>
          </a:p>
          <a:p>
            <a:pPr lvl="1"/>
            <a:r>
              <a:rPr lang="en-US" sz="1800" dirty="0"/>
              <a:t>QHD can be considered a kind of measurement </a:t>
            </a:r>
            <a:br>
              <a:rPr lang="en-US" sz="1800" dirty="0"/>
            </a:br>
            <a:r>
              <a:rPr lang="en-US" sz="1800" dirty="0"/>
              <a:t>of “perceptual distance” between two glyphs 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89025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Measuring QHD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FDB947-A105-4077-903B-81ED388E27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04480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5440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0C7B0-7842-4AD5-A6BB-88CE2E24F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Measuring QHD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3B144C-6AF5-4C7F-BAE8-94FD45890B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449709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290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37CC44-2E2C-4204-9A7B-6E6933EF9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516" y="2453862"/>
            <a:ext cx="4137847" cy="345510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2BD698-A931-4DA8-97C1-5B22B403B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36" y="2453862"/>
            <a:ext cx="6139533" cy="2118137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83FEAA-F07E-4077-A9D0-CFA150A15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Measuring QHD</a:t>
            </a:r>
          </a:p>
        </p:txBody>
      </p:sp>
    </p:spTree>
    <p:extLst>
      <p:ext uri="{BB962C8B-B14F-4D97-AF65-F5344CB8AC3E}">
        <p14:creationId xmlns:p14="http://schemas.microsoft.com/office/powerpoint/2010/main" val="3190234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B9B19-948A-4CB2-8F7D-CE1A2B221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Case Study—Visualizing File-System Events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4CC47D00-E2CC-4E03-8DCD-0B62602F31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3947911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8949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797BD5-6DF8-451B-940F-F63352E49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  <a:b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B4A15F-0DFF-4CB7-BBA6-888B6351B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643149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305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等线</vt:lpstr>
      <vt:lpstr>Arial</vt:lpstr>
      <vt:lpstr>Calibri</vt:lpstr>
      <vt:lpstr>Calibri Light</vt:lpstr>
      <vt:lpstr>Office Theme</vt:lpstr>
      <vt:lpstr>Glyph Visualization: A Fail-Safe Design Scheme Based on Quasi-Hamming Distances </vt:lpstr>
      <vt:lpstr>PowerPoint Presentation</vt:lpstr>
      <vt:lpstr>Hamming Distance</vt:lpstr>
      <vt:lpstr>Quasi-Hamming distance (QHD)</vt:lpstr>
      <vt:lpstr>Measuring QHD</vt:lpstr>
      <vt:lpstr>Measuring QHD</vt:lpstr>
      <vt:lpstr>Measuring QHD</vt:lpstr>
      <vt:lpstr>Case Study—Visualizing File-System Events</vt:lpstr>
      <vt:lpstr>Thank You! </vt:lpstr>
    </vt:vector>
  </TitlesOfParts>
  <Company>University of South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Glyph Visualization: A Fail-Safe Design Scheme Based on Quasi-Hamming Distances </dc:title>
  <dc:creator>Wu, Zhiqiang</dc:creator>
  <cp:lastModifiedBy>Wu, Zhiqiang</cp:lastModifiedBy>
  <cp:revision>22</cp:revision>
  <dcterms:created xsi:type="dcterms:W3CDTF">2018-04-01T15:19:52Z</dcterms:created>
  <dcterms:modified xsi:type="dcterms:W3CDTF">2018-04-02T19:09:01Z</dcterms:modified>
</cp:coreProperties>
</file>