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64" r:id="rId5"/>
    <p:sldId id="260" r:id="rId6"/>
    <p:sldId id="265" r:id="rId7"/>
    <p:sldId id="266" r:id="rId8"/>
    <p:sldId id="267" r:id="rId9"/>
    <p:sldId id="268" r:id="rId10"/>
    <p:sldId id="269" r:id="rId11"/>
    <p:sldId id="271" r:id="rId12"/>
    <p:sldId id="272" r:id="rId13"/>
    <p:sldId id="270" r:id="rId14"/>
    <p:sldId id="261" r:id="rId15"/>
    <p:sldId id="262"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71" autoAdjust="0"/>
    <p:restoredTop sz="94660"/>
  </p:normalViewPr>
  <p:slideViewPr>
    <p:cSldViewPr snapToGrid="0">
      <p:cViewPr>
        <p:scale>
          <a:sx n="79" d="100"/>
          <a:sy n="79" d="100"/>
        </p:scale>
        <p:origin x="86"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F683C-49C1-47BB-8E51-57A02C9E61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E2696C-F2D7-4A92-AF5D-DD7E5338D4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2774DCF-9F9B-4852-A258-165A39E28D8E}"/>
              </a:ext>
            </a:extLst>
          </p:cNvPr>
          <p:cNvSpPr>
            <a:spLocks noGrp="1"/>
          </p:cNvSpPr>
          <p:nvPr>
            <p:ph type="dt" sz="half" idx="10"/>
          </p:nvPr>
        </p:nvSpPr>
        <p:spPr/>
        <p:txBody>
          <a:bodyPr/>
          <a:lstStyle/>
          <a:p>
            <a:fld id="{C6513A91-1909-4DFB-8694-C7D02D90B1CB}" type="datetimeFigureOut">
              <a:rPr lang="en-US" smtClean="0"/>
              <a:t>4/2/2018</a:t>
            </a:fld>
            <a:endParaRPr lang="en-US"/>
          </a:p>
        </p:txBody>
      </p:sp>
      <p:sp>
        <p:nvSpPr>
          <p:cNvPr id="5" name="Footer Placeholder 4">
            <a:extLst>
              <a:ext uri="{FF2B5EF4-FFF2-40B4-BE49-F238E27FC236}">
                <a16:creationId xmlns:a16="http://schemas.microsoft.com/office/drawing/2014/main" id="{32BE548E-7E35-4568-B95E-07331FD8D9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246BD6-E843-4A41-BF6B-0C77F76A22F3}"/>
              </a:ext>
            </a:extLst>
          </p:cNvPr>
          <p:cNvSpPr>
            <a:spLocks noGrp="1"/>
          </p:cNvSpPr>
          <p:nvPr>
            <p:ph type="sldNum" sz="quarter" idx="12"/>
          </p:nvPr>
        </p:nvSpPr>
        <p:spPr/>
        <p:txBody>
          <a:bodyPr/>
          <a:lstStyle/>
          <a:p>
            <a:fld id="{99281531-BA7C-4E55-93EA-CC1E75F978A0}" type="slidenum">
              <a:rPr lang="en-US" smtClean="0"/>
              <a:t>‹#›</a:t>
            </a:fld>
            <a:endParaRPr lang="en-US"/>
          </a:p>
        </p:txBody>
      </p:sp>
    </p:spTree>
    <p:extLst>
      <p:ext uri="{BB962C8B-B14F-4D97-AF65-F5344CB8AC3E}">
        <p14:creationId xmlns:p14="http://schemas.microsoft.com/office/powerpoint/2010/main" val="3259257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0B798-E50A-4010-8E17-B5FFE3D972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8551F60-ACAC-4213-8EB6-03685D8A0BE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C79741-9F48-4219-BE4E-1ED52472E130}"/>
              </a:ext>
            </a:extLst>
          </p:cNvPr>
          <p:cNvSpPr>
            <a:spLocks noGrp="1"/>
          </p:cNvSpPr>
          <p:nvPr>
            <p:ph type="dt" sz="half" idx="10"/>
          </p:nvPr>
        </p:nvSpPr>
        <p:spPr/>
        <p:txBody>
          <a:bodyPr/>
          <a:lstStyle/>
          <a:p>
            <a:fld id="{C6513A91-1909-4DFB-8694-C7D02D90B1CB}" type="datetimeFigureOut">
              <a:rPr lang="en-US" smtClean="0"/>
              <a:t>4/2/2018</a:t>
            </a:fld>
            <a:endParaRPr lang="en-US"/>
          </a:p>
        </p:txBody>
      </p:sp>
      <p:sp>
        <p:nvSpPr>
          <p:cNvPr id="5" name="Footer Placeholder 4">
            <a:extLst>
              <a:ext uri="{FF2B5EF4-FFF2-40B4-BE49-F238E27FC236}">
                <a16:creationId xmlns:a16="http://schemas.microsoft.com/office/drawing/2014/main" id="{1C5B7D23-7DDD-400C-B477-54E3CBB760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E8A9A7-E36F-48E2-A0D4-39FD38D49534}"/>
              </a:ext>
            </a:extLst>
          </p:cNvPr>
          <p:cNvSpPr>
            <a:spLocks noGrp="1"/>
          </p:cNvSpPr>
          <p:nvPr>
            <p:ph type="sldNum" sz="quarter" idx="12"/>
          </p:nvPr>
        </p:nvSpPr>
        <p:spPr/>
        <p:txBody>
          <a:bodyPr/>
          <a:lstStyle/>
          <a:p>
            <a:fld id="{99281531-BA7C-4E55-93EA-CC1E75F978A0}" type="slidenum">
              <a:rPr lang="en-US" smtClean="0"/>
              <a:t>‹#›</a:t>
            </a:fld>
            <a:endParaRPr lang="en-US"/>
          </a:p>
        </p:txBody>
      </p:sp>
    </p:spTree>
    <p:extLst>
      <p:ext uri="{BB962C8B-B14F-4D97-AF65-F5344CB8AC3E}">
        <p14:creationId xmlns:p14="http://schemas.microsoft.com/office/powerpoint/2010/main" val="1318324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27B89C-62AE-4C54-9BED-F32B9DBA349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21FE5A-29E8-43D2-8A59-6F03122B235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0BE16D-F7C9-4006-9954-ED349C3D35B4}"/>
              </a:ext>
            </a:extLst>
          </p:cNvPr>
          <p:cNvSpPr>
            <a:spLocks noGrp="1"/>
          </p:cNvSpPr>
          <p:nvPr>
            <p:ph type="dt" sz="half" idx="10"/>
          </p:nvPr>
        </p:nvSpPr>
        <p:spPr/>
        <p:txBody>
          <a:bodyPr/>
          <a:lstStyle/>
          <a:p>
            <a:fld id="{C6513A91-1909-4DFB-8694-C7D02D90B1CB}" type="datetimeFigureOut">
              <a:rPr lang="en-US" smtClean="0"/>
              <a:t>4/2/2018</a:t>
            </a:fld>
            <a:endParaRPr lang="en-US"/>
          </a:p>
        </p:txBody>
      </p:sp>
      <p:sp>
        <p:nvSpPr>
          <p:cNvPr id="5" name="Footer Placeholder 4">
            <a:extLst>
              <a:ext uri="{FF2B5EF4-FFF2-40B4-BE49-F238E27FC236}">
                <a16:creationId xmlns:a16="http://schemas.microsoft.com/office/drawing/2014/main" id="{4019BF7F-F939-45A2-96C7-A6BD89A7C5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83C5CA-432C-4DE7-BA82-B6DE696E3501}"/>
              </a:ext>
            </a:extLst>
          </p:cNvPr>
          <p:cNvSpPr>
            <a:spLocks noGrp="1"/>
          </p:cNvSpPr>
          <p:nvPr>
            <p:ph type="sldNum" sz="quarter" idx="12"/>
          </p:nvPr>
        </p:nvSpPr>
        <p:spPr/>
        <p:txBody>
          <a:bodyPr/>
          <a:lstStyle/>
          <a:p>
            <a:fld id="{99281531-BA7C-4E55-93EA-CC1E75F978A0}" type="slidenum">
              <a:rPr lang="en-US" smtClean="0"/>
              <a:t>‹#›</a:t>
            </a:fld>
            <a:endParaRPr lang="en-US"/>
          </a:p>
        </p:txBody>
      </p:sp>
    </p:spTree>
    <p:extLst>
      <p:ext uri="{BB962C8B-B14F-4D97-AF65-F5344CB8AC3E}">
        <p14:creationId xmlns:p14="http://schemas.microsoft.com/office/powerpoint/2010/main" val="614147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10BDE-B303-4656-B8CF-89EDA1DC1B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B92541-5596-488A-9C80-C03EB1AF3FF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759FF1-BCF8-4573-ABB2-6A9B1B02A722}"/>
              </a:ext>
            </a:extLst>
          </p:cNvPr>
          <p:cNvSpPr>
            <a:spLocks noGrp="1"/>
          </p:cNvSpPr>
          <p:nvPr>
            <p:ph type="dt" sz="half" idx="10"/>
          </p:nvPr>
        </p:nvSpPr>
        <p:spPr/>
        <p:txBody>
          <a:bodyPr/>
          <a:lstStyle/>
          <a:p>
            <a:fld id="{C6513A91-1909-4DFB-8694-C7D02D90B1CB}" type="datetimeFigureOut">
              <a:rPr lang="en-US" smtClean="0"/>
              <a:t>4/2/2018</a:t>
            </a:fld>
            <a:endParaRPr lang="en-US"/>
          </a:p>
        </p:txBody>
      </p:sp>
      <p:sp>
        <p:nvSpPr>
          <p:cNvPr id="5" name="Footer Placeholder 4">
            <a:extLst>
              <a:ext uri="{FF2B5EF4-FFF2-40B4-BE49-F238E27FC236}">
                <a16:creationId xmlns:a16="http://schemas.microsoft.com/office/drawing/2014/main" id="{9B44D536-7B6E-4451-96AC-E30909B4FB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07D087-2414-4AB1-94B4-91F3AE09500C}"/>
              </a:ext>
            </a:extLst>
          </p:cNvPr>
          <p:cNvSpPr>
            <a:spLocks noGrp="1"/>
          </p:cNvSpPr>
          <p:nvPr>
            <p:ph type="sldNum" sz="quarter" idx="12"/>
          </p:nvPr>
        </p:nvSpPr>
        <p:spPr/>
        <p:txBody>
          <a:bodyPr/>
          <a:lstStyle/>
          <a:p>
            <a:fld id="{99281531-BA7C-4E55-93EA-CC1E75F978A0}" type="slidenum">
              <a:rPr lang="en-US" smtClean="0"/>
              <a:t>‹#›</a:t>
            </a:fld>
            <a:endParaRPr lang="en-US"/>
          </a:p>
        </p:txBody>
      </p:sp>
    </p:spTree>
    <p:extLst>
      <p:ext uri="{BB962C8B-B14F-4D97-AF65-F5344CB8AC3E}">
        <p14:creationId xmlns:p14="http://schemas.microsoft.com/office/powerpoint/2010/main" val="1524829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51528-2202-4B00-A42A-9265A5E3C5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4556838-9A29-4F07-BCBA-7ED48FDEF6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BBDB6B2-9668-4BF9-B0B1-61AD191931C6}"/>
              </a:ext>
            </a:extLst>
          </p:cNvPr>
          <p:cNvSpPr>
            <a:spLocks noGrp="1"/>
          </p:cNvSpPr>
          <p:nvPr>
            <p:ph type="dt" sz="half" idx="10"/>
          </p:nvPr>
        </p:nvSpPr>
        <p:spPr/>
        <p:txBody>
          <a:bodyPr/>
          <a:lstStyle/>
          <a:p>
            <a:fld id="{C6513A91-1909-4DFB-8694-C7D02D90B1CB}" type="datetimeFigureOut">
              <a:rPr lang="en-US" smtClean="0"/>
              <a:t>4/2/2018</a:t>
            </a:fld>
            <a:endParaRPr lang="en-US"/>
          </a:p>
        </p:txBody>
      </p:sp>
      <p:sp>
        <p:nvSpPr>
          <p:cNvPr id="5" name="Footer Placeholder 4">
            <a:extLst>
              <a:ext uri="{FF2B5EF4-FFF2-40B4-BE49-F238E27FC236}">
                <a16:creationId xmlns:a16="http://schemas.microsoft.com/office/drawing/2014/main" id="{E1C5E458-B26A-49D3-A369-796640A628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F88BA5-9A84-4911-9B6E-1A6B3FDE9BBF}"/>
              </a:ext>
            </a:extLst>
          </p:cNvPr>
          <p:cNvSpPr>
            <a:spLocks noGrp="1"/>
          </p:cNvSpPr>
          <p:nvPr>
            <p:ph type="sldNum" sz="quarter" idx="12"/>
          </p:nvPr>
        </p:nvSpPr>
        <p:spPr/>
        <p:txBody>
          <a:bodyPr/>
          <a:lstStyle/>
          <a:p>
            <a:fld id="{99281531-BA7C-4E55-93EA-CC1E75F978A0}" type="slidenum">
              <a:rPr lang="en-US" smtClean="0"/>
              <a:t>‹#›</a:t>
            </a:fld>
            <a:endParaRPr lang="en-US"/>
          </a:p>
        </p:txBody>
      </p:sp>
    </p:spTree>
    <p:extLst>
      <p:ext uri="{BB962C8B-B14F-4D97-AF65-F5344CB8AC3E}">
        <p14:creationId xmlns:p14="http://schemas.microsoft.com/office/powerpoint/2010/main" val="647740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97937-52E0-471E-8990-42B9B5A15C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EF5132-189A-4D67-A6DC-029E8EA5F1B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E0B083-260D-49EE-9FF9-D600C10AFE1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50D4F91-716B-4977-96A4-1291ECCA7AFB}"/>
              </a:ext>
            </a:extLst>
          </p:cNvPr>
          <p:cNvSpPr>
            <a:spLocks noGrp="1"/>
          </p:cNvSpPr>
          <p:nvPr>
            <p:ph type="dt" sz="half" idx="10"/>
          </p:nvPr>
        </p:nvSpPr>
        <p:spPr/>
        <p:txBody>
          <a:bodyPr/>
          <a:lstStyle/>
          <a:p>
            <a:fld id="{C6513A91-1909-4DFB-8694-C7D02D90B1CB}" type="datetimeFigureOut">
              <a:rPr lang="en-US" smtClean="0"/>
              <a:t>4/2/2018</a:t>
            </a:fld>
            <a:endParaRPr lang="en-US"/>
          </a:p>
        </p:txBody>
      </p:sp>
      <p:sp>
        <p:nvSpPr>
          <p:cNvPr id="6" name="Footer Placeholder 5">
            <a:extLst>
              <a:ext uri="{FF2B5EF4-FFF2-40B4-BE49-F238E27FC236}">
                <a16:creationId xmlns:a16="http://schemas.microsoft.com/office/drawing/2014/main" id="{EC8171A9-11D1-416E-AEA9-E1266CDD9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4EBDAA-5395-49A3-90A1-9BDF56BB4868}"/>
              </a:ext>
            </a:extLst>
          </p:cNvPr>
          <p:cNvSpPr>
            <a:spLocks noGrp="1"/>
          </p:cNvSpPr>
          <p:nvPr>
            <p:ph type="sldNum" sz="quarter" idx="12"/>
          </p:nvPr>
        </p:nvSpPr>
        <p:spPr/>
        <p:txBody>
          <a:bodyPr/>
          <a:lstStyle/>
          <a:p>
            <a:fld id="{99281531-BA7C-4E55-93EA-CC1E75F978A0}" type="slidenum">
              <a:rPr lang="en-US" smtClean="0"/>
              <a:t>‹#›</a:t>
            </a:fld>
            <a:endParaRPr lang="en-US"/>
          </a:p>
        </p:txBody>
      </p:sp>
    </p:spTree>
    <p:extLst>
      <p:ext uri="{BB962C8B-B14F-4D97-AF65-F5344CB8AC3E}">
        <p14:creationId xmlns:p14="http://schemas.microsoft.com/office/powerpoint/2010/main" val="777908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EF32E-9971-48CB-A628-1959FF36F15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9A2ABE3-CB4B-432E-BE7D-2FE6FE878C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A65C63A-4573-44B4-828C-0C4B02B6DA6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2237045-91FD-4269-BFD8-6FD1F74987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090A3A1-6F01-4ADA-A12B-E1F37E3F7C3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9E3DF2-7026-43E0-B633-6EFBF5E1D007}"/>
              </a:ext>
            </a:extLst>
          </p:cNvPr>
          <p:cNvSpPr>
            <a:spLocks noGrp="1"/>
          </p:cNvSpPr>
          <p:nvPr>
            <p:ph type="dt" sz="half" idx="10"/>
          </p:nvPr>
        </p:nvSpPr>
        <p:spPr/>
        <p:txBody>
          <a:bodyPr/>
          <a:lstStyle/>
          <a:p>
            <a:fld id="{C6513A91-1909-4DFB-8694-C7D02D90B1CB}" type="datetimeFigureOut">
              <a:rPr lang="en-US" smtClean="0"/>
              <a:t>4/2/2018</a:t>
            </a:fld>
            <a:endParaRPr lang="en-US"/>
          </a:p>
        </p:txBody>
      </p:sp>
      <p:sp>
        <p:nvSpPr>
          <p:cNvPr id="8" name="Footer Placeholder 7">
            <a:extLst>
              <a:ext uri="{FF2B5EF4-FFF2-40B4-BE49-F238E27FC236}">
                <a16:creationId xmlns:a16="http://schemas.microsoft.com/office/drawing/2014/main" id="{BFB32D35-71AC-4865-9A66-C9610085176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E9E0DA-AA2A-492C-9335-13546786C68D}"/>
              </a:ext>
            </a:extLst>
          </p:cNvPr>
          <p:cNvSpPr>
            <a:spLocks noGrp="1"/>
          </p:cNvSpPr>
          <p:nvPr>
            <p:ph type="sldNum" sz="quarter" idx="12"/>
          </p:nvPr>
        </p:nvSpPr>
        <p:spPr/>
        <p:txBody>
          <a:bodyPr/>
          <a:lstStyle/>
          <a:p>
            <a:fld id="{99281531-BA7C-4E55-93EA-CC1E75F978A0}" type="slidenum">
              <a:rPr lang="en-US" smtClean="0"/>
              <a:t>‹#›</a:t>
            </a:fld>
            <a:endParaRPr lang="en-US"/>
          </a:p>
        </p:txBody>
      </p:sp>
    </p:spTree>
    <p:extLst>
      <p:ext uri="{BB962C8B-B14F-4D97-AF65-F5344CB8AC3E}">
        <p14:creationId xmlns:p14="http://schemas.microsoft.com/office/powerpoint/2010/main" val="3683093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186A2-94C5-486F-A3D4-E0DB9F9348D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5B6EC0D-18B3-49B2-8262-7177DD1F57E2}"/>
              </a:ext>
            </a:extLst>
          </p:cNvPr>
          <p:cNvSpPr>
            <a:spLocks noGrp="1"/>
          </p:cNvSpPr>
          <p:nvPr>
            <p:ph type="dt" sz="half" idx="10"/>
          </p:nvPr>
        </p:nvSpPr>
        <p:spPr/>
        <p:txBody>
          <a:bodyPr/>
          <a:lstStyle/>
          <a:p>
            <a:fld id="{C6513A91-1909-4DFB-8694-C7D02D90B1CB}" type="datetimeFigureOut">
              <a:rPr lang="en-US" smtClean="0"/>
              <a:t>4/2/2018</a:t>
            </a:fld>
            <a:endParaRPr lang="en-US"/>
          </a:p>
        </p:txBody>
      </p:sp>
      <p:sp>
        <p:nvSpPr>
          <p:cNvPr id="4" name="Footer Placeholder 3">
            <a:extLst>
              <a:ext uri="{FF2B5EF4-FFF2-40B4-BE49-F238E27FC236}">
                <a16:creationId xmlns:a16="http://schemas.microsoft.com/office/drawing/2014/main" id="{49B578BB-C057-457C-ACC6-472AE639694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3DB0255-A0C5-442F-BC26-9F40A0EA6117}"/>
              </a:ext>
            </a:extLst>
          </p:cNvPr>
          <p:cNvSpPr>
            <a:spLocks noGrp="1"/>
          </p:cNvSpPr>
          <p:nvPr>
            <p:ph type="sldNum" sz="quarter" idx="12"/>
          </p:nvPr>
        </p:nvSpPr>
        <p:spPr/>
        <p:txBody>
          <a:bodyPr/>
          <a:lstStyle/>
          <a:p>
            <a:fld id="{99281531-BA7C-4E55-93EA-CC1E75F978A0}" type="slidenum">
              <a:rPr lang="en-US" smtClean="0"/>
              <a:t>‹#›</a:t>
            </a:fld>
            <a:endParaRPr lang="en-US"/>
          </a:p>
        </p:txBody>
      </p:sp>
    </p:spTree>
    <p:extLst>
      <p:ext uri="{BB962C8B-B14F-4D97-AF65-F5344CB8AC3E}">
        <p14:creationId xmlns:p14="http://schemas.microsoft.com/office/powerpoint/2010/main" val="1676931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B5DBA5-7468-4D0E-8475-D27B98B80401}"/>
              </a:ext>
            </a:extLst>
          </p:cNvPr>
          <p:cNvSpPr>
            <a:spLocks noGrp="1"/>
          </p:cNvSpPr>
          <p:nvPr>
            <p:ph type="dt" sz="half" idx="10"/>
          </p:nvPr>
        </p:nvSpPr>
        <p:spPr/>
        <p:txBody>
          <a:bodyPr/>
          <a:lstStyle/>
          <a:p>
            <a:fld id="{C6513A91-1909-4DFB-8694-C7D02D90B1CB}" type="datetimeFigureOut">
              <a:rPr lang="en-US" smtClean="0"/>
              <a:t>4/2/2018</a:t>
            </a:fld>
            <a:endParaRPr lang="en-US"/>
          </a:p>
        </p:txBody>
      </p:sp>
      <p:sp>
        <p:nvSpPr>
          <p:cNvPr id="3" name="Footer Placeholder 2">
            <a:extLst>
              <a:ext uri="{FF2B5EF4-FFF2-40B4-BE49-F238E27FC236}">
                <a16:creationId xmlns:a16="http://schemas.microsoft.com/office/drawing/2014/main" id="{BF742AC9-D9E4-488F-8645-73AA8EB7902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5F3B306-C0CF-4836-87CE-1E4CFC05C127}"/>
              </a:ext>
            </a:extLst>
          </p:cNvPr>
          <p:cNvSpPr>
            <a:spLocks noGrp="1"/>
          </p:cNvSpPr>
          <p:nvPr>
            <p:ph type="sldNum" sz="quarter" idx="12"/>
          </p:nvPr>
        </p:nvSpPr>
        <p:spPr/>
        <p:txBody>
          <a:bodyPr/>
          <a:lstStyle/>
          <a:p>
            <a:fld id="{99281531-BA7C-4E55-93EA-CC1E75F978A0}" type="slidenum">
              <a:rPr lang="en-US" smtClean="0"/>
              <a:t>‹#›</a:t>
            </a:fld>
            <a:endParaRPr lang="en-US"/>
          </a:p>
        </p:txBody>
      </p:sp>
    </p:spTree>
    <p:extLst>
      <p:ext uri="{BB962C8B-B14F-4D97-AF65-F5344CB8AC3E}">
        <p14:creationId xmlns:p14="http://schemas.microsoft.com/office/powerpoint/2010/main" val="1005879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763D4-C142-4765-BA56-CAC301FBD8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997FAF8-5C59-4307-99CD-DDAD692F80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5B6F36B-8A72-422D-99A7-05CCD33384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A051047-51F7-4DF3-9EAF-EDA16D02FF78}"/>
              </a:ext>
            </a:extLst>
          </p:cNvPr>
          <p:cNvSpPr>
            <a:spLocks noGrp="1"/>
          </p:cNvSpPr>
          <p:nvPr>
            <p:ph type="dt" sz="half" idx="10"/>
          </p:nvPr>
        </p:nvSpPr>
        <p:spPr/>
        <p:txBody>
          <a:bodyPr/>
          <a:lstStyle/>
          <a:p>
            <a:fld id="{C6513A91-1909-4DFB-8694-C7D02D90B1CB}" type="datetimeFigureOut">
              <a:rPr lang="en-US" smtClean="0"/>
              <a:t>4/2/2018</a:t>
            </a:fld>
            <a:endParaRPr lang="en-US"/>
          </a:p>
        </p:txBody>
      </p:sp>
      <p:sp>
        <p:nvSpPr>
          <p:cNvPr id="6" name="Footer Placeholder 5">
            <a:extLst>
              <a:ext uri="{FF2B5EF4-FFF2-40B4-BE49-F238E27FC236}">
                <a16:creationId xmlns:a16="http://schemas.microsoft.com/office/drawing/2014/main" id="{EB60006C-DCFF-4CF5-869D-733D937496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95976D-77E3-40BA-BD5A-292205F9185C}"/>
              </a:ext>
            </a:extLst>
          </p:cNvPr>
          <p:cNvSpPr>
            <a:spLocks noGrp="1"/>
          </p:cNvSpPr>
          <p:nvPr>
            <p:ph type="sldNum" sz="quarter" idx="12"/>
          </p:nvPr>
        </p:nvSpPr>
        <p:spPr/>
        <p:txBody>
          <a:bodyPr/>
          <a:lstStyle/>
          <a:p>
            <a:fld id="{99281531-BA7C-4E55-93EA-CC1E75F978A0}" type="slidenum">
              <a:rPr lang="en-US" smtClean="0"/>
              <a:t>‹#›</a:t>
            </a:fld>
            <a:endParaRPr lang="en-US"/>
          </a:p>
        </p:txBody>
      </p:sp>
    </p:spTree>
    <p:extLst>
      <p:ext uri="{BB962C8B-B14F-4D97-AF65-F5344CB8AC3E}">
        <p14:creationId xmlns:p14="http://schemas.microsoft.com/office/powerpoint/2010/main" val="1809529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8E0E0-3D9A-4974-BA1E-11C8ED2E8D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3F5F97A-F5E2-4D32-80B6-3B46674EEF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544A6B-04C7-4777-8630-FC8408F855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C8833E8-93F8-4AF2-9FEA-89D5FFE66B48}"/>
              </a:ext>
            </a:extLst>
          </p:cNvPr>
          <p:cNvSpPr>
            <a:spLocks noGrp="1"/>
          </p:cNvSpPr>
          <p:nvPr>
            <p:ph type="dt" sz="half" idx="10"/>
          </p:nvPr>
        </p:nvSpPr>
        <p:spPr/>
        <p:txBody>
          <a:bodyPr/>
          <a:lstStyle/>
          <a:p>
            <a:fld id="{C6513A91-1909-4DFB-8694-C7D02D90B1CB}" type="datetimeFigureOut">
              <a:rPr lang="en-US" smtClean="0"/>
              <a:t>4/2/2018</a:t>
            </a:fld>
            <a:endParaRPr lang="en-US"/>
          </a:p>
        </p:txBody>
      </p:sp>
      <p:sp>
        <p:nvSpPr>
          <p:cNvPr id="6" name="Footer Placeholder 5">
            <a:extLst>
              <a:ext uri="{FF2B5EF4-FFF2-40B4-BE49-F238E27FC236}">
                <a16:creationId xmlns:a16="http://schemas.microsoft.com/office/drawing/2014/main" id="{B937F9B0-6147-4074-A750-A3C6A9B613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88C79B-48AD-4F30-AB99-259DADA1E0CF}"/>
              </a:ext>
            </a:extLst>
          </p:cNvPr>
          <p:cNvSpPr>
            <a:spLocks noGrp="1"/>
          </p:cNvSpPr>
          <p:nvPr>
            <p:ph type="sldNum" sz="quarter" idx="12"/>
          </p:nvPr>
        </p:nvSpPr>
        <p:spPr/>
        <p:txBody>
          <a:bodyPr/>
          <a:lstStyle/>
          <a:p>
            <a:fld id="{99281531-BA7C-4E55-93EA-CC1E75F978A0}" type="slidenum">
              <a:rPr lang="en-US" smtClean="0"/>
              <a:t>‹#›</a:t>
            </a:fld>
            <a:endParaRPr lang="en-US"/>
          </a:p>
        </p:txBody>
      </p:sp>
    </p:spTree>
    <p:extLst>
      <p:ext uri="{BB962C8B-B14F-4D97-AF65-F5344CB8AC3E}">
        <p14:creationId xmlns:p14="http://schemas.microsoft.com/office/powerpoint/2010/main" val="844420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5AC181-58B7-44C1-96CC-B65AAFB016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EBEFABF-FE5D-4372-AD4E-CDA0C23A51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904ADF-7C9C-4E42-8857-5E6A95CEE1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513A91-1909-4DFB-8694-C7D02D90B1CB}" type="datetimeFigureOut">
              <a:rPr lang="en-US" smtClean="0"/>
              <a:t>4/2/2018</a:t>
            </a:fld>
            <a:endParaRPr lang="en-US"/>
          </a:p>
        </p:txBody>
      </p:sp>
      <p:sp>
        <p:nvSpPr>
          <p:cNvPr id="5" name="Footer Placeholder 4">
            <a:extLst>
              <a:ext uri="{FF2B5EF4-FFF2-40B4-BE49-F238E27FC236}">
                <a16:creationId xmlns:a16="http://schemas.microsoft.com/office/drawing/2014/main" id="{EDAC877E-F916-47F8-932A-77AB850115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EDAC44F-D95E-4967-B74D-A182F08DCA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281531-BA7C-4E55-93EA-CC1E75F978A0}" type="slidenum">
              <a:rPr lang="en-US" smtClean="0"/>
              <a:t>‹#›</a:t>
            </a:fld>
            <a:endParaRPr lang="en-US"/>
          </a:p>
        </p:txBody>
      </p:sp>
    </p:spTree>
    <p:extLst>
      <p:ext uri="{BB962C8B-B14F-4D97-AF65-F5344CB8AC3E}">
        <p14:creationId xmlns:p14="http://schemas.microsoft.com/office/powerpoint/2010/main" val="24911554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35758-84B8-4342-A0C2-D9172D8E3CBA}"/>
              </a:ext>
            </a:extLst>
          </p:cNvPr>
          <p:cNvSpPr>
            <a:spLocks noGrp="1"/>
          </p:cNvSpPr>
          <p:nvPr>
            <p:ph type="ctrTitle"/>
          </p:nvPr>
        </p:nvSpPr>
        <p:spPr/>
        <p:txBody>
          <a:bodyPr>
            <a:noAutofit/>
          </a:bodyPr>
          <a:lstStyle/>
          <a:p>
            <a:br>
              <a:rPr lang="en-US" sz="4400" b="1" dirty="0"/>
            </a:br>
            <a:r>
              <a:rPr lang="en-US" sz="4400" b="1" dirty="0"/>
              <a:t> Data Visualization Saliency Model: A Tool for Evaluating Abstract Data Visualizations </a:t>
            </a:r>
            <a:br>
              <a:rPr lang="en-US" sz="3200" dirty="0"/>
            </a:br>
            <a:r>
              <a:rPr lang="en-US" sz="2000" dirty="0"/>
              <a:t>Laura E. </a:t>
            </a:r>
            <a:r>
              <a:rPr lang="en-US" sz="2000" dirty="0" err="1"/>
              <a:t>Matzen</a:t>
            </a:r>
            <a:r>
              <a:rPr lang="en-US" sz="2000" dirty="0"/>
              <a:t>, Michael J. </a:t>
            </a:r>
            <a:r>
              <a:rPr lang="en-US" sz="2000" dirty="0" err="1"/>
              <a:t>Haass</a:t>
            </a:r>
            <a:r>
              <a:rPr lang="en-US" sz="2000" dirty="0"/>
              <a:t>, Kristin M. </a:t>
            </a:r>
            <a:r>
              <a:rPr lang="en-US" sz="2000" dirty="0" err="1"/>
              <a:t>Divis</a:t>
            </a:r>
            <a:r>
              <a:rPr lang="en-US" sz="2000" dirty="0"/>
              <a:t>, </a:t>
            </a:r>
            <a:r>
              <a:rPr lang="en-US" sz="2000" dirty="0" err="1"/>
              <a:t>Zhiyuan</a:t>
            </a:r>
            <a:r>
              <a:rPr lang="en-US" sz="2000" dirty="0"/>
              <a:t> Wang, and Andrew T. Wilson </a:t>
            </a:r>
            <a:br>
              <a:rPr lang="en-US" sz="2000" dirty="0"/>
            </a:br>
            <a:endParaRPr lang="en-US" sz="1800" b="1" dirty="0"/>
          </a:p>
        </p:txBody>
      </p:sp>
      <p:sp>
        <p:nvSpPr>
          <p:cNvPr id="3" name="Subtitle 2">
            <a:extLst>
              <a:ext uri="{FF2B5EF4-FFF2-40B4-BE49-F238E27FC236}">
                <a16:creationId xmlns:a16="http://schemas.microsoft.com/office/drawing/2014/main" id="{509DC34E-A999-4B0D-8AE6-06EFBD1075A1}"/>
              </a:ext>
            </a:extLst>
          </p:cNvPr>
          <p:cNvSpPr>
            <a:spLocks noGrp="1"/>
          </p:cNvSpPr>
          <p:nvPr>
            <p:ph type="subTitle" idx="1"/>
          </p:nvPr>
        </p:nvSpPr>
        <p:spPr>
          <a:xfrm>
            <a:off x="1524000" y="4545621"/>
            <a:ext cx="9144000" cy="1655762"/>
          </a:xfrm>
        </p:spPr>
        <p:txBody>
          <a:bodyPr/>
          <a:lstStyle/>
          <a:p>
            <a:r>
              <a:rPr lang="en-US" dirty="0"/>
              <a:t>				Presented by:-</a:t>
            </a:r>
            <a:br>
              <a:rPr lang="en-US" dirty="0"/>
            </a:br>
            <a:r>
              <a:rPr lang="en-US" dirty="0"/>
              <a:t>				Ruby Shrestha</a:t>
            </a:r>
          </a:p>
        </p:txBody>
      </p:sp>
    </p:spTree>
    <p:extLst>
      <p:ext uri="{BB962C8B-B14F-4D97-AF65-F5344CB8AC3E}">
        <p14:creationId xmlns:p14="http://schemas.microsoft.com/office/powerpoint/2010/main" val="637264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F845A-9BEB-4E88-93A5-E428FC3885BC}"/>
              </a:ext>
            </a:extLst>
          </p:cNvPr>
          <p:cNvSpPr>
            <a:spLocks noGrp="1"/>
          </p:cNvSpPr>
          <p:nvPr>
            <p:ph type="title"/>
          </p:nvPr>
        </p:nvSpPr>
        <p:spPr/>
        <p:txBody>
          <a:bodyPr/>
          <a:lstStyle/>
          <a:p>
            <a:r>
              <a:rPr lang="en-US" dirty="0"/>
              <a:t>DVS continued </a:t>
            </a:r>
          </a:p>
        </p:txBody>
      </p:sp>
      <p:sp>
        <p:nvSpPr>
          <p:cNvPr id="3" name="Content Placeholder 2">
            <a:extLst>
              <a:ext uri="{FF2B5EF4-FFF2-40B4-BE49-F238E27FC236}">
                <a16:creationId xmlns:a16="http://schemas.microsoft.com/office/drawing/2014/main" id="{20CD8DC4-9583-41E7-918D-D3A946646972}"/>
              </a:ext>
            </a:extLst>
          </p:cNvPr>
          <p:cNvSpPr>
            <a:spLocks noGrp="1"/>
          </p:cNvSpPr>
          <p:nvPr>
            <p:ph idx="1"/>
          </p:nvPr>
        </p:nvSpPr>
        <p:spPr>
          <a:xfrm>
            <a:off x="838200" y="1417062"/>
            <a:ext cx="10515600" cy="4711363"/>
          </a:xfrm>
        </p:spPr>
        <p:txBody>
          <a:bodyPr/>
          <a:lstStyle/>
          <a:p>
            <a:r>
              <a:rPr lang="en-US" b="1" dirty="0"/>
              <a:t>Text Saliency Map </a:t>
            </a:r>
            <a:endParaRPr lang="en-US" dirty="0"/>
          </a:p>
          <a:p>
            <a:pPr>
              <a:buFont typeface="Wingdings" panose="05000000000000000000" pitchFamily="2" charset="2"/>
              <a:buChar char="Ø"/>
            </a:pPr>
            <a:r>
              <a:rPr lang="en-US" dirty="0"/>
              <a:t> Maximally Stable Extremal Regions (MSER) as candidate text regions were extracted</a:t>
            </a:r>
          </a:p>
          <a:p>
            <a:pPr>
              <a:buFont typeface="Wingdings" panose="05000000000000000000" pitchFamily="2" charset="2"/>
              <a:buChar char="Ø"/>
            </a:pPr>
            <a:r>
              <a:rPr lang="en-US" dirty="0"/>
              <a:t>Various text-diagnostic features were applied to filter out the non-text candidates.</a:t>
            </a:r>
          </a:p>
          <a:p>
            <a:pPr>
              <a:buFont typeface="Wingdings" panose="05000000000000000000" pitchFamily="2" charset="2"/>
              <a:buChar char="Ø"/>
            </a:pPr>
            <a:r>
              <a:rPr lang="en-US" dirty="0"/>
              <a:t>To exclude MSER regions that are not text, detected MSER regions went through a filtering process based on simple properties of these regions, such as aspect ratio , Euler number , and solidity . </a:t>
            </a:r>
          </a:p>
          <a:p>
            <a:pPr marL="0" indent="0">
              <a:buNone/>
            </a:pPr>
            <a:endParaRPr lang="en-US" dirty="0"/>
          </a:p>
        </p:txBody>
      </p:sp>
    </p:spTree>
    <p:extLst>
      <p:ext uri="{BB962C8B-B14F-4D97-AF65-F5344CB8AC3E}">
        <p14:creationId xmlns:p14="http://schemas.microsoft.com/office/powerpoint/2010/main" val="2526708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F7177-9591-473E-B462-DD629770E530}"/>
              </a:ext>
            </a:extLst>
          </p:cNvPr>
          <p:cNvSpPr>
            <a:spLocks noGrp="1"/>
          </p:cNvSpPr>
          <p:nvPr>
            <p:ph type="title"/>
          </p:nvPr>
        </p:nvSpPr>
        <p:spPr/>
        <p:txBody>
          <a:bodyPr/>
          <a:lstStyle/>
          <a:p>
            <a:r>
              <a:rPr lang="en-US" dirty="0" err="1"/>
              <a:t>Comparision</a:t>
            </a:r>
            <a:r>
              <a:rPr lang="en-US" dirty="0"/>
              <a:t> of DVS to other models</a:t>
            </a:r>
          </a:p>
        </p:txBody>
      </p:sp>
      <p:sp>
        <p:nvSpPr>
          <p:cNvPr id="3" name="Content Placeholder 2">
            <a:extLst>
              <a:ext uri="{FF2B5EF4-FFF2-40B4-BE49-F238E27FC236}">
                <a16:creationId xmlns:a16="http://schemas.microsoft.com/office/drawing/2014/main" id="{F44A400B-B8AE-42EE-BDB6-8491434B2666}"/>
              </a:ext>
            </a:extLst>
          </p:cNvPr>
          <p:cNvSpPr>
            <a:spLocks noGrp="1"/>
          </p:cNvSpPr>
          <p:nvPr>
            <p:ph idx="1"/>
          </p:nvPr>
        </p:nvSpPr>
        <p:spPr>
          <a:xfrm>
            <a:off x="838200" y="1476680"/>
            <a:ext cx="10515600" cy="4486275"/>
          </a:xfrm>
        </p:spPr>
        <p:txBody>
          <a:bodyPr>
            <a:normAutofit fontScale="92500" lnSpcReduction="10000"/>
          </a:bodyPr>
          <a:lstStyle/>
          <a:p>
            <a:pPr marL="0" indent="0">
              <a:buNone/>
            </a:pPr>
            <a:r>
              <a:rPr lang="en-US" dirty="0"/>
              <a:t>Stimuli used (4 sets 108 images)</a:t>
            </a:r>
          </a:p>
          <a:p>
            <a:r>
              <a:rPr lang="en-US" dirty="0"/>
              <a:t>35 data visualizations from MASSVIS set</a:t>
            </a:r>
          </a:p>
          <a:p>
            <a:r>
              <a:rPr lang="en-US" dirty="0"/>
              <a:t>Line drawings from MIT Saliency Benchmark</a:t>
            </a:r>
          </a:p>
          <a:p>
            <a:pPr lvl="1">
              <a:buFont typeface="Wingdings" panose="05000000000000000000" pitchFamily="2" charset="2"/>
              <a:buChar char="Ø"/>
            </a:pPr>
            <a:r>
              <a:rPr lang="en-US" dirty="0"/>
              <a:t>Have spatial property of natural scenes but have fine details</a:t>
            </a:r>
          </a:p>
          <a:p>
            <a:r>
              <a:rPr lang="en-US" dirty="0"/>
              <a:t>Fractals from MIT Saliency benchmark</a:t>
            </a:r>
          </a:p>
          <a:p>
            <a:pPr lvl="1">
              <a:buFont typeface="Wingdings" panose="05000000000000000000" pitchFamily="2" charset="2"/>
              <a:buChar char="Ø"/>
            </a:pPr>
            <a:r>
              <a:rPr lang="en-US" dirty="0"/>
              <a:t>Have vivid colors, abstract shapes and patterns</a:t>
            </a:r>
          </a:p>
          <a:p>
            <a:r>
              <a:rPr lang="en-US" dirty="0"/>
              <a:t>27 new data visualizations </a:t>
            </a:r>
          </a:p>
          <a:p>
            <a:pPr lvl="1">
              <a:buFont typeface="Wingdings" panose="05000000000000000000" pitchFamily="2" charset="2"/>
              <a:buChar char="Ø"/>
            </a:pPr>
            <a:r>
              <a:rPr lang="en-US" dirty="0"/>
              <a:t>3 of each 9 common vis types</a:t>
            </a:r>
          </a:p>
          <a:p>
            <a:pPr marL="457200" lvl="1" indent="0">
              <a:buNone/>
            </a:pPr>
            <a:endParaRPr lang="en-US" dirty="0"/>
          </a:p>
          <a:p>
            <a:r>
              <a:rPr lang="en-US" dirty="0"/>
              <a:t>Eye tracking data collected from 30 people</a:t>
            </a:r>
          </a:p>
          <a:p>
            <a:r>
              <a:rPr lang="en-US" dirty="0"/>
              <a:t>Each image presented for 5 seconds</a:t>
            </a:r>
          </a:p>
          <a:p>
            <a:pPr marL="457200" lvl="1" indent="0">
              <a:buNone/>
            </a:pPr>
            <a:endParaRPr lang="en-US" dirty="0"/>
          </a:p>
        </p:txBody>
      </p:sp>
    </p:spTree>
    <p:extLst>
      <p:ext uri="{BB962C8B-B14F-4D97-AF65-F5344CB8AC3E}">
        <p14:creationId xmlns:p14="http://schemas.microsoft.com/office/powerpoint/2010/main" val="423974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FBD83-87DA-4427-8ED3-0685674247D3}"/>
              </a:ext>
            </a:extLst>
          </p:cNvPr>
          <p:cNvSpPr>
            <a:spLocks noGrp="1"/>
          </p:cNvSpPr>
          <p:nvPr>
            <p:ph type="title"/>
          </p:nvPr>
        </p:nvSpPr>
        <p:spPr/>
        <p:txBody>
          <a:bodyPr/>
          <a:lstStyle/>
          <a:p>
            <a:r>
              <a:rPr lang="en-US" dirty="0"/>
              <a:t>Metrics of </a:t>
            </a:r>
            <a:r>
              <a:rPr lang="en-US" dirty="0" err="1"/>
              <a:t>comparision</a:t>
            </a:r>
            <a:endParaRPr lang="en-US" dirty="0"/>
          </a:p>
        </p:txBody>
      </p:sp>
      <p:sp>
        <p:nvSpPr>
          <p:cNvPr id="3" name="Content Placeholder 2">
            <a:extLst>
              <a:ext uri="{FF2B5EF4-FFF2-40B4-BE49-F238E27FC236}">
                <a16:creationId xmlns:a16="http://schemas.microsoft.com/office/drawing/2014/main" id="{5E00500B-018D-455E-934E-96BE1B4ADBD3}"/>
              </a:ext>
            </a:extLst>
          </p:cNvPr>
          <p:cNvSpPr>
            <a:spLocks noGrp="1"/>
          </p:cNvSpPr>
          <p:nvPr>
            <p:ph idx="1"/>
          </p:nvPr>
        </p:nvSpPr>
        <p:spPr>
          <a:xfrm>
            <a:off x="692285" y="1533795"/>
            <a:ext cx="10515600" cy="4351338"/>
          </a:xfrm>
        </p:spPr>
        <p:txBody>
          <a:bodyPr/>
          <a:lstStyle/>
          <a:p>
            <a:r>
              <a:rPr lang="en-US" dirty="0"/>
              <a:t>MIT Saliency Benchmark project uses 8 metrics to assess the performance of saliency models by comparing them to human fixations</a:t>
            </a:r>
          </a:p>
          <a:p>
            <a:r>
              <a:rPr lang="en-US" dirty="0"/>
              <a:t>3 location based metrics</a:t>
            </a:r>
          </a:p>
          <a:p>
            <a:r>
              <a:rPr lang="en-US" dirty="0"/>
              <a:t>4  distribution based metrics</a:t>
            </a:r>
          </a:p>
          <a:p>
            <a:r>
              <a:rPr lang="en-US" dirty="0"/>
              <a:t>1 value based metric</a:t>
            </a:r>
          </a:p>
          <a:p>
            <a:endParaRPr lang="en-US" dirty="0"/>
          </a:p>
          <a:p>
            <a:r>
              <a:rPr lang="en-US" dirty="0"/>
              <a:t>These metrics are standard to compare the saliency models to the human fixation data</a:t>
            </a:r>
          </a:p>
        </p:txBody>
      </p:sp>
    </p:spTree>
    <p:extLst>
      <p:ext uri="{BB962C8B-B14F-4D97-AF65-F5344CB8AC3E}">
        <p14:creationId xmlns:p14="http://schemas.microsoft.com/office/powerpoint/2010/main" val="2754397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31531-D9A6-4DAA-8A78-5166FB9B4D7C}"/>
              </a:ext>
            </a:extLst>
          </p:cNvPr>
          <p:cNvSpPr>
            <a:spLocks noGrp="1"/>
          </p:cNvSpPr>
          <p:nvPr>
            <p:ph type="title"/>
          </p:nvPr>
        </p:nvSpPr>
        <p:spPr/>
        <p:txBody>
          <a:bodyPr/>
          <a:lstStyle/>
          <a:p>
            <a:r>
              <a:rPr lang="en-US" dirty="0" err="1"/>
              <a:t>Comparision</a:t>
            </a:r>
            <a:r>
              <a:rPr lang="en-US" dirty="0"/>
              <a:t> of DVS to other models</a:t>
            </a:r>
          </a:p>
        </p:txBody>
      </p:sp>
      <p:pic>
        <p:nvPicPr>
          <p:cNvPr id="4" name="Content Placeholder 3">
            <a:extLst>
              <a:ext uri="{FF2B5EF4-FFF2-40B4-BE49-F238E27FC236}">
                <a16:creationId xmlns:a16="http://schemas.microsoft.com/office/drawing/2014/main" id="{547F3620-16F7-4902-B91E-6B6E5C931F12}"/>
              </a:ext>
            </a:extLst>
          </p:cNvPr>
          <p:cNvPicPr>
            <a:picLocks noGrp="1" noChangeAspect="1"/>
          </p:cNvPicPr>
          <p:nvPr>
            <p:ph idx="1"/>
          </p:nvPr>
        </p:nvPicPr>
        <p:blipFill rotWithShape="1">
          <a:blip r:embed="rId2"/>
          <a:srcRect l="1006" t="10804" r="51341" b="10058"/>
          <a:stretch/>
        </p:blipFill>
        <p:spPr>
          <a:xfrm>
            <a:off x="992731" y="1945533"/>
            <a:ext cx="4396392" cy="3443591"/>
          </a:xfrm>
          <a:prstGeom prst="rect">
            <a:avLst/>
          </a:prstGeom>
        </p:spPr>
      </p:pic>
      <p:sp>
        <p:nvSpPr>
          <p:cNvPr id="5" name="Content Placeholder 2">
            <a:extLst>
              <a:ext uri="{FF2B5EF4-FFF2-40B4-BE49-F238E27FC236}">
                <a16:creationId xmlns:a16="http://schemas.microsoft.com/office/drawing/2014/main" id="{881883FB-9B08-493B-B4AD-3E374C2F9C76}"/>
              </a:ext>
            </a:extLst>
          </p:cNvPr>
          <p:cNvSpPr txBox="1">
            <a:spLocks/>
          </p:cNvSpPr>
          <p:nvPr/>
        </p:nvSpPr>
        <p:spPr>
          <a:xfrm>
            <a:off x="838200" y="1417062"/>
            <a:ext cx="10515600" cy="47113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endParaRPr lang="en-US" dirty="0"/>
          </a:p>
        </p:txBody>
      </p:sp>
      <p:sp>
        <p:nvSpPr>
          <p:cNvPr id="6" name="Content Placeholder 2">
            <a:extLst>
              <a:ext uri="{FF2B5EF4-FFF2-40B4-BE49-F238E27FC236}">
                <a16:creationId xmlns:a16="http://schemas.microsoft.com/office/drawing/2014/main" id="{ADB1BEF8-A6C1-4F50-A62A-5B4932982A39}"/>
              </a:ext>
            </a:extLst>
          </p:cNvPr>
          <p:cNvSpPr txBox="1">
            <a:spLocks/>
          </p:cNvSpPr>
          <p:nvPr/>
        </p:nvSpPr>
        <p:spPr>
          <a:xfrm>
            <a:off x="5671226" y="1569462"/>
            <a:ext cx="5834974" cy="47113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
        <p:nvSpPr>
          <p:cNvPr id="7" name="Content Placeholder 2">
            <a:extLst>
              <a:ext uri="{FF2B5EF4-FFF2-40B4-BE49-F238E27FC236}">
                <a16:creationId xmlns:a16="http://schemas.microsoft.com/office/drawing/2014/main" id="{8E3B2535-A908-4980-92FD-60203510BA27}"/>
              </a:ext>
            </a:extLst>
          </p:cNvPr>
          <p:cNvSpPr txBox="1">
            <a:spLocks/>
          </p:cNvSpPr>
          <p:nvPr/>
        </p:nvSpPr>
        <p:spPr>
          <a:xfrm>
            <a:off x="5671226" y="1476680"/>
            <a:ext cx="5682574" cy="44862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For line drawing and </a:t>
            </a:r>
            <a:r>
              <a:rPr lang="en-US" dirty="0" err="1"/>
              <a:t>factals</a:t>
            </a:r>
            <a:r>
              <a:rPr lang="en-US" dirty="0"/>
              <a:t>, </a:t>
            </a:r>
            <a:r>
              <a:rPr lang="en-US" dirty="0" err="1"/>
              <a:t>eDN</a:t>
            </a:r>
            <a:r>
              <a:rPr lang="en-US" dirty="0"/>
              <a:t> model wins most of the metrics</a:t>
            </a:r>
          </a:p>
          <a:p>
            <a:r>
              <a:rPr lang="en-US" dirty="0"/>
              <a:t>DVS performs significantly better than other models for vis</a:t>
            </a:r>
          </a:p>
          <a:p>
            <a:endParaRPr lang="en-US" dirty="0"/>
          </a:p>
          <a:p>
            <a:endParaRPr lang="en-US" dirty="0"/>
          </a:p>
          <a:p>
            <a:pPr marL="457200" lvl="1" indent="0">
              <a:buFont typeface="Arial" panose="020B0604020202020204" pitchFamily="34" charset="0"/>
              <a:buNone/>
            </a:pPr>
            <a:endParaRPr lang="en-US" dirty="0"/>
          </a:p>
        </p:txBody>
      </p:sp>
    </p:spTree>
    <p:extLst>
      <p:ext uri="{BB962C8B-B14F-4D97-AF65-F5344CB8AC3E}">
        <p14:creationId xmlns:p14="http://schemas.microsoft.com/office/powerpoint/2010/main" val="9156486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92A4F-5EA0-4F5D-B835-CCEB19C7EDA2}"/>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7B98EC19-6F9F-4B90-AE61-5DE247E7F6D6}"/>
              </a:ext>
            </a:extLst>
          </p:cNvPr>
          <p:cNvSpPr>
            <a:spLocks noGrp="1"/>
          </p:cNvSpPr>
          <p:nvPr>
            <p:ph idx="1"/>
          </p:nvPr>
        </p:nvSpPr>
        <p:spPr/>
        <p:txBody>
          <a:bodyPr/>
          <a:lstStyle/>
          <a:p>
            <a:r>
              <a:rPr lang="en-US" dirty="0"/>
              <a:t>DVS model currently applies only to static images. It can be applied to still images representing different phases of an interactive process, but it cannot capture the interactive component itself. </a:t>
            </a:r>
          </a:p>
          <a:p>
            <a:r>
              <a:rPr lang="en-US" dirty="0"/>
              <a:t>does not change the spatial scales used by the </a:t>
            </a:r>
            <a:r>
              <a:rPr lang="en-US" dirty="0" err="1"/>
              <a:t>Itti</a:t>
            </a:r>
            <a:r>
              <a:rPr lang="en-US" dirty="0"/>
              <a:t> model. It resizes and smooths images, resulting in the loss of fine-grained details that are often very important in data visualizations. </a:t>
            </a:r>
          </a:p>
          <a:p>
            <a:r>
              <a:rPr lang="en-US" dirty="0"/>
              <a:t>The DVS model incorporates one aspect of top-down attention by incorporating attention to text. </a:t>
            </a:r>
          </a:p>
        </p:txBody>
      </p:sp>
    </p:spTree>
    <p:extLst>
      <p:ext uri="{BB962C8B-B14F-4D97-AF65-F5344CB8AC3E}">
        <p14:creationId xmlns:p14="http://schemas.microsoft.com/office/powerpoint/2010/main" val="320667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94EF4-FE26-4FFB-B702-C8E4F5F0E900}"/>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46D4845F-07B2-4FDA-AFFE-E4FFBBE84E05}"/>
              </a:ext>
            </a:extLst>
          </p:cNvPr>
          <p:cNvSpPr>
            <a:spLocks noGrp="1"/>
          </p:cNvSpPr>
          <p:nvPr>
            <p:ph idx="1"/>
          </p:nvPr>
        </p:nvSpPr>
        <p:spPr/>
        <p:txBody>
          <a:bodyPr/>
          <a:lstStyle/>
          <a:p>
            <a:r>
              <a:rPr lang="en-US" dirty="0"/>
              <a:t>In future work, motion detection algorithms could be incorporated into the model, enabling it to predict which parts of a dynamic scene will draw the viewer’s attention most strongly </a:t>
            </a:r>
          </a:p>
          <a:p>
            <a:r>
              <a:rPr lang="en-US" dirty="0"/>
              <a:t>In future work, we plan to address these issues by allowing larger input images (limiting the need for resizing) and exploring the effects of changing the scales at which multiresolution differences are calculated. </a:t>
            </a:r>
          </a:p>
          <a:p>
            <a:r>
              <a:rPr lang="en-US" dirty="0"/>
              <a:t>The combination of the modified </a:t>
            </a:r>
            <a:r>
              <a:rPr lang="en-US" dirty="0" err="1"/>
              <a:t>Itti</a:t>
            </a:r>
            <a:r>
              <a:rPr lang="en-US" dirty="0"/>
              <a:t> maps, text saliency maps, and Gestalt-based maps could further improve the model’s performance </a:t>
            </a:r>
          </a:p>
        </p:txBody>
      </p:sp>
    </p:spTree>
    <p:extLst>
      <p:ext uri="{BB962C8B-B14F-4D97-AF65-F5344CB8AC3E}">
        <p14:creationId xmlns:p14="http://schemas.microsoft.com/office/powerpoint/2010/main" val="42870517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03BB6F-F119-4D69-AA59-89E10FEB46C5}"/>
              </a:ext>
            </a:extLst>
          </p:cNvPr>
          <p:cNvSpPr>
            <a:spLocks noGrp="1"/>
          </p:cNvSpPr>
          <p:nvPr>
            <p:ph idx="1"/>
          </p:nvPr>
        </p:nvSpPr>
        <p:spPr>
          <a:xfrm>
            <a:off x="838200" y="651753"/>
            <a:ext cx="10515600" cy="5525210"/>
          </a:xfrm>
        </p:spPr>
        <p:txBody>
          <a:bodyPr>
            <a:normAutofit/>
          </a:bodyPr>
          <a:lstStyle/>
          <a:p>
            <a:pPr marL="0" indent="0">
              <a:buNone/>
            </a:pPr>
            <a:endParaRPr lang="en-US" sz="11500" dirty="0"/>
          </a:p>
          <a:p>
            <a:pPr marL="0" indent="0">
              <a:buNone/>
            </a:pPr>
            <a:r>
              <a:rPr lang="en-US" sz="11500" dirty="0"/>
              <a:t>THANK YOU !!!</a:t>
            </a:r>
          </a:p>
        </p:txBody>
      </p:sp>
    </p:spTree>
    <p:extLst>
      <p:ext uri="{BB962C8B-B14F-4D97-AF65-F5344CB8AC3E}">
        <p14:creationId xmlns:p14="http://schemas.microsoft.com/office/powerpoint/2010/main" val="1956446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CF3C5-457B-4758-9882-B178AAA60A4E}"/>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C1DB88B8-1FD6-411E-96E7-5B9CEDE712D5}"/>
              </a:ext>
            </a:extLst>
          </p:cNvPr>
          <p:cNvSpPr>
            <a:spLocks noGrp="1"/>
          </p:cNvSpPr>
          <p:nvPr>
            <p:ph idx="1"/>
          </p:nvPr>
        </p:nvSpPr>
        <p:spPr>
          <a:xfrm>
            <a:off x="838200" y="1332689"/>
            <a:ext cx="10515600" cy="4844274"/>
          </a:xfrm>
        </p:spPr>
        <p:txBody>
          <a:bodyPr>
            <a:normAutofit lnSpcReduction="10000"/>
          </a:bodyPr>
          <a:lstStyle/>
          <a:p>
            <a:endParaRPr lang="en-US" dirty="0"/>
          </a:p>
          <a:p>
            <a:r>
              <a:rPr lang="en-US" dirty="0"/>
              <a:t>Introduction to saliency models</a:t>
            </a:r>
          </a:p>
          <a:p>
            <a:r>
              <a:rPr lang="en-US" dirty="0"/>
              <a:t>explore why existing saliency models underperform for abstract data visualizations </a:t>
            </a:r>
          </a:p>
          <a:p>
            <a:r>
              <a:rPr lang="en-US" dirty="0"/>
              <a:t>identify features of visualizations that are incompatible with the existing saliency models. </a:t>
            </a:r>
          </a:p>
          <a:p>
            <a:r>
              <a:rPr lang="en-US" dirty="0"/>
              <a:t>outline the features of the Data Visualization Saliency (DVS) model  that addresses these features and incorporates top-down attention </a:t>
            </a:r>
          </a:p>
          <a:p>
            <a:r>
              <a:rPr lang="en-US" dirty="0"/>
              <a:t>compare performance of DVS to a set of existing saliency models.</a:t>
            </a:r>
          </a:p>
          <a:p>
            <a:r>
              <a:rPr lang="en-US" dirty="0"/>
              <a:t>  discuss how the DVS model could be used as an evaluation tool</a:t>
            </a:r>
          </a:p>
          <a:p>
            <a:r>
              <a:rPr lang="en-US" dirty="0"/>
              <a:t>limitations and future work</a:t>
            </a:r>
          </a:p>
        </p:txBody>
      </p:sp>
    </p:spTree>
    <p:extLst>
      <p:ext uri="{BB962C8B-B14F-4D97-AF65-F5344CB8AC3E}">
        <p14:creationId xmlns:p14="http://schemas.microsoft.com/office/powerpoint/2010/main" val="1899777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72C13-5341-4C1F-B122-4381AC726515}"/>
              </a:ext>
            </a:extLst>
          </p:cNvPr>
          <p:cNvSpPr>
            <a:spLocks noGrp="1"/>
          </p:cNvSpPr>
          <p:nvPr>
            <p:ph type="title"/>
          </p:nvPr>
        </p:nvSpPr>
        <p:spPr/>
        <p:txBody>
          <a:bodyPr/>
          <a:lstStyle/>
          <a:p>
            <a:r>
              <a:rPr lang="en-US" dirty="0"/>
              <a:t>Saliency models</a:t>
            </a:r>
          </a:p>
        </p:txBody>
      </p:sp>
      <p:sp>
        <p:nvSpPr>
          <p:cNvPr id="3" name="Content Placeholder 2">
            <a:extLst>
              <a:ext uri="{FF2B5EF4-FFF2-40B4-BE49-F238E27FC236}">
                <a16:creationId xmlns:a16="http://schemas.microsoft.com/office/drawing/2014/main" id="{D57FB593-CCCD-4722-A280-13FCC087EA6C}"/>
              </a:ext>
            </a:extLst>
          </p:cNvPr>
          <p:cNvSpPr>
            <a:spLocks noGrp="1"/>
          </p:cNvSpPr>
          <p:nvPr>
            <p:ph idx="1"/>
          </p:nvPr>
        </p:nvSpPr>
        <p:spPr/>
        <p:txBody>
          <a:bodyPr>
            <a:normAutofit fontScale="92500" lnSpcReduction="10000"/>
          </a:bodyPr>
          <a:lstStyle/>
          <a:p>
            <a:r>
              <a:rPr lang="en-US" dirty="0"/>
              <a:t>Saliency models assess the visual features of an image to predict which areas of that image will draw a viewer’s attention. </a:t>
            </a:r>
          </a:p>
          <a:p>
            <a:r>
              <a:rPr lang="en-US" dirty="0"/>
              <a:t> The models take an input image and generate a saliency map that predicts which regions of the image will be most likely to draw a human viewer’s attention </a:t>
            </a:r>
          </a:p>
          <a:p>
            <a:r>
              <a:rPr lang="en-US" dirty="0"/>
              <a:t>The existing saliency models’ predictions of where viewers will look are based only on the physical properties of the visual stimulus </a:t>
            </a:r>
          </a:p>
          <a:p>
            <a:r>
              <a:rPr lang="en-US" dirty="0"/>
              <a:t> They are models of what is known as </a:t>
            </a:r>
            <a:r>
              <a:rPr lang="en-US" i="1" dirty="0"/>
              <a:t>bottom-up </a:t>
            </a:r>
            <a:r>
              <a:rPr lang="en-US" dirty="0"/>
              <a:t>visual attention. </a:t>
            </a:r>
          </a:p>
          <a:p>
            <a:pPr marL="0" indent="0">
              <a:buNone/>
            </a:pPr>
            <a:endParaRPr lang="en-US" dirty="0"/>
          </a:p>
          <a:p>
            <a:pPr marL="0" indent="0">
              <a:buNone/>
            </a:pPr>
            <a:br>
              <a:rPr lang="en-US" dirty="0"/>
            </a:br>
            <a:endParaRPr lang="en-US" dirty="0"/>
          </a:p>
        </p:txBody>
      </p:sp>
    </p:spTree>
    <p:extLst>
      <p:ext uri="{BB962C8B-B14F-4D97-AF65-F5344CB8AC3E}">
        <p14:creationId xmlns:p14="http://schemas.microsoft.com/office/powerpoint/2010/main" val="1147237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DDBA2-B0F5-4685-B9E7-094747A4BF66}"/>
              </a:ext>
            </a:extLst>
          </p:cNvPr>
          <p:cNvSpPr>
            <a:spLocks noGrp="1"/>
          </p:cNvSpPr>
          <p:nvPr>
            <p:ph type="title"/>
          </p:nvPr>
        </p:nvSpPr>
        <p:spPr/>
        <p:txBody>
          <a:bodyPr/>
          <a:lstStyle/>
          <a:p>
            <a:r>
              <a:rPr lang="en-US" dirty="0"/>
              <a:t>Saliency models : continued</a:t>
            </a:r>
          </a:p>
        </p:txBody>
      </p:sp>
      <p:sp>
        <p:nvSpPr>
          <p:cNvPr id="3" name="Content Placeholder 2">
            <a:extLst>
              <a:ext uri="{FF2B5EF4-FFF2-40B4-BE49-F238E27FC236}">
                <a16:creationId xmlns:a16="http://schemas.microsoft.com/office/drawing/2014/main" id="{BC6D421F-46BB-4E23-B08C-3EFBA28D3B03}"/>
              </a:ext>
            </a:extLst>
          </p:cNvPr>
          <p:cNvSpPr>
            <a:spLocks noGrp="1"/>
          </p:cNvSpPr>
          <p:nvPr>
            <p:ph idx="1"/>
          </p:nvPr>
        </p:nvSpPr>
        <p:spPr/>
        <p:txBody>
          <a:bodyPr/>
          <a:lstStyle/>
          <a:p>
            <a:r>
              <a:rPr lang="en-US" dirty="0"/>
              <a:t>Bottom-up visual processing</a:t>
            </a:r>
          </a:p>
          <a:p>
            <a:pPr>
              <a:buFont typeface="Wingdings" panose="05000000000000000000" pitchFamily="2" charset="2"/>
              <a:buChar char="Ø"/>
            </a:pPr>
            <a:r>
              <a:rPr lang="en-US" sz="2400" dirty="0"/>
              <a:t>drawn to regions of a stimulus that are distinct from things around them in terms of their basic visual features (color, shape, contrast </a:t>
            </a:r>
            <a:r>
              <a:rPr lang="en-US" sz="2400" dirty="0" err="1"/>
              <a:t>etc</a:t>
            </a:r>
            <a:r>
              <a:rPr lang="en-US" sz="2400" dirty="0"/>
              <a:t>)</a:t>
            </a:r>
          </a:p>
          <a:p>
            <a:r>
              <a:rPr lang="en-US" dirty="0"/>
              <a:t>Top-down visual processing </a:t>
            </a:r>
          </a:p>
          <a:p>
            <a:pPr>
              <a:buFont typeface="Wingdings" panose="05000000000000000000" pitchFamily="2" charset="2"/>
              <a:buChar char="Ø"/>
            </a:pPr>
            <a:r>
              <a:rPr lang="en-US" dirty="0"/>
              <a:t> </a:t>
            </a:r>
            <a:r>
              <a:rPr lang="en-US" sz="2400" dirty="0"/>
              <a:t>is allocated voluntarily based on the viewer’s task and prior knowledge </a:t>
            </a:r>
            <a:endParaRPr lang="en-US" dirty="0"/>
          </a:p>
          <a:p>
            <a:r>
              <a:rPr lang="en-US" dirty="0"/>
              <a:t> Regions with high bottom-up saliency may or may not be relevant to the viewer’s task and goals </a:t>
            </a:r>
          </a:p>
          <a:p>
            <a:endParaRPr lang="en-US" dirty="0"/>
          </a:p>
          <a:p>
            <a:endParaRPr lang="en-US" dirty="0"/>
          </a:p>
          <a:p>
            <a:endParaRPr lang="en-US" dirty="0"/>
          </a:p>
        </p:txBody>
      </p:sp>
    </p:spTree>
    <p:extLst>
      <p:ext uri="{BB962C8B-B14F-4D97-AF65-F5344CB8AC3E}">
        <p14:creationId xmlns:p14="http://schemas.microsoft.com/office/powerpoint/2010/main" val="567216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037EEE-D441-45F4-B0FB-755FE12CA0BD}"/>
              </a:ext>
            </a:extLst>
          </p:cNvPr>
          <p:cNvSpPr>
            <a:spLocks noGrp="1"/>
          </p:cNvSpPr>
          <p:nvPr>
            <p:ph idx="1"/>
          </p:nvPr>
        </p:nvSpPr>
        <p:spPr>
          <a:xfrm>
            <a:off x="838200" y="535022"/>
            <a:ext cx="10515600" cy="5641942"/>
          </a:xfrm>
        </p:spPr>
        <p:txBody>
          <a:bodyPr/>
          <a:lstStyle/>
          <a:p>
            <a:r>
              <a:rPr lang="en-US" dirty="0"/>
              <a:t>While these models can accurately predict where viewers will look in a natural scene, they typically do not perform well for abstract data visualizations.</a:t>
            </a:r>
          </a:p>
        </p:txBody>
      </p:sp>
      <p:pic>
        <p:nvPicPr>
          <p:cNvPr id="5" name="Picture 4" descr="A screenshot of a cell phone&#10;&#10;Description generated with very high confidence">
            <a:extLst>
              <a:ext uri="{FF2B5EF4-FFF2-40B4-BE49-F238E27FC236}">
                <a16:creationId xmlns:a16="http://schemas.microsoft.com/office/drawing/2014/main" id="{E3AA60A3-2B56-4C0A-BD63-D7E007072576}"/>
              </a:ext>
            </a:extLst>
          </p:cNvPr>
          <p:cNvPicPr>
            <a:picLocks noChangeAspect="1"/>
          </p:cNvPicPr>
          <p:nvPr/>
        </p:nvPicPr>
        <p:blipFill rotWithShape="1">
          <a:blip r:embed="rId2">
            <a:extLst>
              <a:ext uri="{28A0092B-C50C-407E-A947-70E740481C1C}">
                <a14:useLocalDpi xmlns:a14="http://schemas.microsoft.com/office/drawing/2010/main" val="0"/>
              </a:ext>
            </a:extLst>
          </a:blip>
          <a:srcRect l="8931" t="21736" r="2238" b="7761"/>
          <a:stretch/>
        </p:blipFill>
        <p:spPr>
          <a:xfrm>
            <a:off x="462064" y="1653834"/>
            <a:ext cx="11267872" cy="4941518"/>
          </a:xfrm>
          <a:prstGeom prst="rect">
            <a:avLst/>
          </a:prstGeom>
        </p:spPr>
      </p:pic>
    </p:spTree>
    <p:extLst>
      <p:ext uri="{BB962C8B-B14F-4D97-AF65-F5344CB8AC3E}">
        <p14:creationId xmlns:p14="http://schemas.microsoft.com/office/powerpoint/2010/main" val="1488924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88953-8B6B-4362-8FD1-88E391A72D1E}"/>
              </a:ext>
            </a:extLst>
          </p:cNvPr>
          <p:cNvSpPr>
            <a:spLocks noGrp="1"/>
          </p:cNvSpPr>
          <p:nvPr>
            <p:ph type="title"/>
          </p:nvPr>
        </p:nvSpPr>
        <p:spPr/>
        <p:txBody>
          <a:bodyPr/>
          <a:lstStyle/>
          <a:p>
            <a:r>
              <a:rPr lang="en-US" dirty="0"/>
              <a:t>Why existing models fail for visualization?</a:t>
            </a:r>
          </a:p>
        </p:txBody>
      </p:sp>
      <p:sp>
        <p:nvSpPr>
          <p:cNvPr id="3" name="Content Placeholder 2">
            <a:extLst>
              <a:ext uri="{FF2B5EF4-FFF2-40B4-BE49-F238E27FC236}">
                <a16:creationId xmlns:a16="http://schemas.microsoft.com/office/drawing/2014/main" id="{39379DBC-F457-4F67-9A56-43F95F785FBD}"/>
              </a:ext>
            </a:extLst>
          </p:cNvPr>
          <p:cNvSpPr>
            <a:spLocks noGrp="1"/>
          </p:cNvSpPr>
          <p:nvPr>
            <p:ph idx="1"/>
          </p:nvPr>
        </p:nvSpPr>
        <p:spPr/>
        <p:txBody>
          <a:bodyPr/>
          <a:lstStyle/>
          <a:p>
            <a:pPr marL="514350" indent="-514350">
              <a:buAutoNum type="arabicParenR"/>
            </a:pPr>
            <a:r>
              <a:rPr lang="en-US" b="1" dirty="0"/>
              <a:t>Spatial Scales </a:t>
            </a:r>
          </a:p>
          <a:p>
            <a:pPr>
              <a:buFont typeface="Wingdings" panose="05000000000000000000" pitchFamily="2" charset="2"/>
              <a:buChar char="Ø"/>
            </a:pPr>
            <a:r>
              <a:rPr lang="en-US" b="1" dirty="0"/>
              <a:t> </a:t>
            </a:r>
            <a:r>
              <a:rPr lang="en-US" sz="2400" b="1" dirty="0"/>
              <a:t>The features in visualization are very small compared to the size of the object</a:t>
            </a:r>
          </a:p>
          <a:p>
            <a:pPr>
              <a:buFont typeface="Wingdings" panose="05000000000000000000" pitchFamily="2" charset="2"/>
              <a:buChar char="Ø"/>
            </a:pPr>
            <a:r>
              <a:rPr lang="en-US" sz="2400" b="1" dirty="0"/>
              <a:t>Resizing and smoothing the image may cause the loss of the features</a:t>
            </a:r>
          </a:p>
          <a:p>
            <a:pPr>
              <a:buFont typeface="Wingdings" panose="05000000000000000000" pitchFamily="2" charset="2"/>
              <a:buChar char="Ø"/>
            </a:pPr>
            <a:r>
              <a:rPr lang="en-US" sz="2400" b="1" dirty="0"/>
              <a:t>Central bias is used in some of the models, all the data in visualization is not directed to the center</a:t>
            </a:r>
            <a:endParaRPr lang="en-US" b="1" dirty="0"/>
          </a:p>
          <a:p>
            <a:pPr marL="0" indent="0">
              <a:buNone/>
            </a:pPr>
            <a:endParaRPr lang="en-US" dirty="0"/>
          </a:p>
        </p:txBody>
      </p:sp>
    </p:spTree>
    <p:extLst>
      <p:ext uri="{BB962C8B-B14F-4D97-AF65-F5344CB8AC3E}">
        <p14:creationId xmlns:p14="http://schemas.microsoft.com/office/powerpoint/2010/main" val="2390595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0C71E-B7D6-4379-98C6-895F1C5E49CD}"/>
              </a:ext>
            </a:extLst>
          </p:cNvPr>
          <p:cNvSpPr>
            <a:spLocks noGrp="1"/>
          </p:cNvSpPr>
          <p:nvPr>
            <p:ph type="title"/>
          </p:nvPr>
        </p:nvSpPr>
        <p:spPr/>
        <p:txBody>
          <a:bodyPr/>
          <a:lstStyle/>
          <a:p>
            <a:r>
              <a:rPr lang="en-US" dirty="0"/>
              <a:t>Why existing models fail for visualization?</a:t>
            </a:r>
          </a:p>
        </p:txBody>
      </p:sp>
      <p:sp>
        <p:nvSpPr>
          <p:cNvPr id="3" name="Content Placeholder 2">
            <a:extLst>
              <a:ext uri="{FF2B5EF4-FFF2-40B4-BE49-F238E27FC236}">
                <a16:creationId xmlns:a16="http://schemas.microsoft.com/office/drawing/2014/main" id="{959FE383-2BBB-42D9-8DF0-0EC8C53FCC4A}"/>
              </a:ext>
            </a:extLst>
          </p:cNvPr>
          <p:cNvSpPr>
            <a:spLocks noGrp="1"/>
          </p:cNvSpPr>
          <p:nvPr>
            <p:ph idx="1"/>
          </p:nvPr>
        </p:nvSpPr>
        <p:spPr/>
        <p:txBody>
          <a:bodyPr/>
          <a:lstStyle/>
          <a:p>
            <a:pPr marL="0" indent="0">
              <a:buNone/>
            </a:pPr>
            <a:r>
              <a:rPr lang="en-US" dirty="0"/>
              <a:t>2) Color</a:t>
            </a:r>
          </a:p>
          <a:p>
            <a:pPr>
              <a:buFont typeface="Wingdings" panose="05000000000000000000" pitchFamily="2" charset="2"/>
              <a:buChar char="Ø"/>
            </a:pPr>
            <a:r>
              <a:rPr lang="en-US" dirty="0"/>
              <a:t>Most of the models work in RGB color space which does not correspond well to human perception</a:t>
            </a:r>
          </a:p>
        </p:txBody>
      </p:sp>
    </p:spTree>
    <p:extLst>
      <p:ext uri="{BB962C8B-B14F-4D97-AF65-F5344CB8AC3E}">
        <p14:creationId xmlns:p14="http://schemas.microsoft.com/office/powerpoint/2010/main" val="3156183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76C72-10A4-4D36-87FC-ED51250DF5BB}"/>
              </a:ext>
            </a:extLst>
          </p:cNvPr>
          <p:cNvSpPr>
            <a:spLocks noGrp="1"/>
          </p:cNvSpPr>
          <p:nvPr>
            <p:ph type="title"/>
          </p:nvPr>
        </p:nvSpPr>
        <p:spPr/>
        <p:txBody>
          <a:bodyPr/>
          <a:lstStyle/>
          <a:p>
            <a:r>
              <a:rPr lang="en-US" dirty="0"/>
              <a:t>Why existing models fail for visualization?</a:t>
            </a:r>
          </a:p>
        </p:txBody>
      </p:sp>
      <p:sp>
        <p:nvSpPr>
          <p:cNvPr id="3" name="Content Placeholder 2">
            <a:extLst>
              <a:ext uri="{FF2B5EF4-FFF2-40B4-BE49-F238E27FC236}">
                <a16:creationId xmlns:a16="http://schemas.microsoft.com/office/drawing/2014/main" id="{3EE9D555-056B-43D2-A3D2-FBBC15AA2DA5}"/>
              </a:ext>
            </a:extLst>
          </p:cNvPr>
          <p:cNvSpPr>
            <a:spLocks noGrp="1"/>
          </p:cNvSpPr>
          <p:nvPr>
            <p:ph idx="1"/>
          </p:nvPr>
        </p:nvSpPr>
        <p:spPr/>
        <p:txBody>
          <a:bodyPr/>
          <a:lstStyle/>
          <a:p>
            <a:pPr marL="0" indent="0">
              <a:buNone/>
            </a:pPr>
            <a:r>
              <a:rPr lang="en-US" dirty="0"/>
              <a:t>3) Text</a:t>
            </a:r>
          </a:p>
          <a:p>
            <a:pPr>
              <a:buFont typeface="Wingdings" panose="05000000000000000000" pitchFamily="2" charset="2"/>
              <a:buChar char="Ø"/>
            </a:pPr>
            <a:r>
              <a:rPr lang="en-US" dirty="0"/>
              <a:t> In prior work, it was found that people viewing data visualizations devote a disproportionate amount of attention to regions containing text. </a:t>
            </a:r>
          </a:p>
          <a:p>
            <a:pPr>
              <a:buFont typeface="Wingdings" panose="05000000000000000000" pitchFamily="2" charset="2"/>
              <a:buChar char="Ø"/>
            </a:pPr>
            <a:r>
              <a:rPr lang="en-US" dirty="0"/>
              <a:t>It was also found that in general, literate people’s attention is automatically drawn to text </a:t>
            </a:r>
          </a:p>
          <a:p>
            <a:pPr>
              <a:buFont typeface="Wingdings" panose="05000000000000000000" pitchFamily="2" charset="2"/>
              <a:buChar char="Ø"/>
            </a:pPr>
            <a:r>
              <a:rPr lang="en-US" dirty="0"/>
              <a:t>While text draws attention and needs many </a:t>
            </a:r>
            <a:r>
              <a:rPr lang="en-US" dirty="0" err="1"/>
              <a:t>many</a:t>
            </a:r>
            <a:r>
              <a:rPr lang="en-US" dirty="0"/>
              <a:t> fixations, it is not included as a feature in most saliency models. </a:t>
            </a:r>
          </a:p>
          <a:p>
            <a:pPr marL="0" indent="0">
              <a:buNone/>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marL="0" indent="0">
              <a:buNone/>
            </a:pPr>
            <a:endParaRPr lang="en-US" dirty="0"/>
          </a:p>
        </p:txBody>
      </p:sp>
    </p:spTree>
    <p:extLst>
      <p:ext uri="{BB962C8B-B14F-4D97-AF65-F5344CB8AC3E}">
        <p14:creationId xmlns:p14="http://schemas.microsoft.com/office/powerpoint/2010/main" val="3434618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7468C-CE8B-494E-83E4-A0C9BDD11AEF}"/>
              </a:ext>
            </a:extLst>
          </p:cNvPr>
          <p:cNvSpPr>
            <a:spLocks noGrp="1"/>
          </p:cNvSpPr>
          <p:nvPr>
            <p:ph type="title"/>
          </p:nvPr>
        </p:nvSpPr>
        <p:spPr/>
        <p:txBody>
          <a:bodyPr/>
          <a:lstStyle/>
          <a:p>
            <a:r>
              <a:rPr lang="en-US" b="1" dirty="0"/>
              <a:t>THE DATA VISUALIZATION SALIENCY MODEL </a:t>
            </a:r>
            <a:br>
              <a:rPr lang="en-US" dirty="0"/>
            </a:br>
            <a:r>
              <a:rPr lang="en-US" dirty="0"/>
              <a:t>(DVS Model)</a:t>
            </a:r>
          </a:p>
        </p:txBody>
      </p:sp>
      <p:sp>
        <p:nvSpPr>
          <p:cNvPr id="3" name="Content Placeholder 2">
            <a:extLst>
              <a:ext uri="{FF2B5EF4-FFF2-40B4-BE49-F238E27FC236}">
                <a16:creationId xmlns:a16="http://schemas.microsoft.com/office/drawing/2014/main" id="{DA5316CE-E469-4D33-8408-C107259DB62C}"/>
              </a:ext>
            </a:extLst>
          </p:cNvPr>
          <p:cNvSpPr>
            <a:spLocks noGrp="1"/>
          </p:cNvSpPr>
          <p:nvPr>
            <p:ph idx="1"/>
          </p:nvPr>
        </p:nvSpPr>
        <p:spPr/>
        <p:txBody>
          <a:bodyPr/>
          <a:lstStyle/>
          <a:p>
            <a:r>
              <a:rPr lang="en-US" dirty="0"/>
              <a:t> two primary components are </a:t>
            </a:r>
            <a:r>
              <a:rPr lang="en-US" b="1" dirty="0"/>
              <a:t>a modified version of the </a:t>
            </a:r>
            <a:r>
              <a:rPr lang="en-US" b="1" dirty="0" err="1"/>
              <a:t>Itti</a:t>
            </a:r>
            <a:r>
              <a:rPr lang="en-US" b="1" dirty="0"/>
              <a:t> model</a:t>
            </a:r>
            <a:r>
              <a:rPr lang="en-US" dirty="0"/>
              <a:t> and a </a:t>
            </a:r>
            <a:r>
              <a:rPr lang="en-US" b="1" dirty="0"/>
              <a:t>text recognizer</a:t>
            </a:r>
          </a:p>
          <a:p>
            <a:r>
              <a:rPr lang="en-US" dirty="0"/>
              <a:t>combines the outputs of the modified </a:t>
            </a:r>
            <a:r>
              <a:rPr lang="en-US" dirty="0" err="1"/>
              <a:t>Itti</a:t>
            </a:r>
            <a:r>
              <a:rPr lang="en-US" dirty="0"/>
              <a:t> model and a text map to produce saliency maps that are specialized for data visualizations. </a:t>
            </a:r>
            <a:endParaRPr lang="en-US" b="1" dirty="0"/>
          </a:p>
          <a:p>
            <a:r>
              <a:rPr lang="en-US" dirty="0" err="1"/>
              <a:t>Itti</a:t>
            </a:r>
            <a:r>
              <a:rPr lang="en-US" dirty="0"/>
              <a:t> model used as a starting point as it performed best on abstract visualization compare to other models</a:t>
            </a:r>
          </a:p>
          <a:p>
            <a:r>
              <a:rPr lang="en-US" dirty="0"/>
              <a:t>Color map changed from RGB to CIE LAB</a:t>
            </a:r>
          </a:p>
        </p:txBody>
      </p:sp>
    </p:spTree>
    <p:extLst>
      <p:ext uri="{BB962C8B-B14F-4D97-AF65-F5344CB8AC3E}">
        <p14:creationId xmlns:p14="http://schemas.microsoft.com/office/powerpoint/2010/main" val="8923481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274</TotalTime>
  <Words>879</Words>
  <Application>Microsoft Office PowerPoint</Application>
  <PresentationFormat>Widescreen</PresentationFormat>
  <Paragraphs>84</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Wingdings</vt:lpstr>
      <vt:lpstr>Office Theme</vt:lpstr>
      <vt:lpstr>  Data Visualization Saliency Model: A Tool for Evaluating Abstract Data Visualizations  Laura E. Matzen, Michael J. Haass, Kristin M. Divis, Zhiyuan Wang, and Andrew T. Wilson  </vt:lpstr>
      <vt:lpstr>Outline</vt:lpstr>
      <vt:lpstr>Saliency models</vt:lpstr>
      <vt:lpstr>Saliency models : continued</vt:lpstr>
      <vt:lpstr>PowerPoint Presentation</vt:lpstr>
      <vt:lpstr>Why existing models fail for visualization?</vt:lpstr>
      <vt:lpstr>Why existing models fail for visualization?</vt:lpstr>
      <vt:lpstr>Why existing models fail for visualization?</vt:lpstr>
      <vt:lpstr>THE DATA VISUALIZATION SALIENCY MODEL  (DVS Model)</vt:lpstr>
      <vt:lpstr>DVS continued </vt:lpstr>
      <vt:lpstr>Comparision of DVS to other models</vt:lpstr>
      <vt:lpstr>Metrics of comparision</vt:lpstr>
      <vt:lpstr>Comparision of DVS to other models</vt:lpstr>
      <vt:lpstr>Limitations</vt:lpstr>
      <vt:lpstr>Future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 Saliency Model: A Tool for Evaluating Abstract Data Visualizations  Laura E. Matzen, Michael J. Haass, Kristin M. Divis, Zhiyuan Wang, and Andrew T. Wilson</dc:title>
  <dc:creator>Ruby Shrestha</dc:creator>
  <cp:lastModifiedBy>Ruby Shrestha</cp:lastModifiedBy>
  <cp:revision>22</cp:revision>
  <dcterms:created xsi:type="dcterms:W3CDTF">2018-04-02T14:11:32Z</dcterms:created>
  <dcterms:modified xsi:type="dcterms:W3CDTF">2018-04-02T18:46:19Z</dcterms:modified>
</cp:coreProperties>
</file>