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FA81FC-7235-4A34-900B-F996EBD95EE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C7ECF-A8CA-4997-83B2-5B2DED795EB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AA16D-D664-4901-8B9B-7903127A3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5B49-4E2B-4C85-BC28-B1DCC3E372D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C01A-9B73-44A6-8526-646C1145C9EB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55B8-7011-4A27-82F5-70CC7D47B27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ED9B-B5A4-495D-9CE1-C99DA48F280D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3DF0-D4CB-43FE-BFF9-BF21A7F48882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4BBC-FFE1-4523-9289-1968499F2020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2A63-5C72-466D-A9C6-3CEA4D2074AA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E916-7689-4A0A-8DB8-EB78599B4DC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8593-996D-41BA-96DD-B2D6C2D9E2EC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7BFB-A8F2-48BC-802C-8D4A5A8CF104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EB21-0801-4D97-B0E8-780974114DBC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DBE8-5BC6-43C9-8BF3-6BA870C1EC2D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D9A1-AE0A-4B83-B109-FFCB9772074E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1C3E-DD62-4723-9E53-15E7D941E0B2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08A1-F377-48DF-BF14-64AF35A988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29E9-27F4-425D-B007-1142A9CD9677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4EDF-4F30-45EC-85CE-2AFC68798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117" y="583096"/>
            <a:ext cx="8915399" cy="2842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4900" dirty="0"/>
            </a:br>
            <a:r>
              <a:rPr lang="en-US" sz="4900" b="1" dirty="0"/>
              <a:t>ACTIVIS: Visual Exploration of Industry-Scale Deep Neural Network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A78C2-BC4D-4B8C-B5AB-4BDD4CD1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6116" y="3273288"/>
            <a:ext cx="8915399" cy="2378584"/>
          </a:xfrm>
        </p:spPr>
        <p:txBody>
          <a:bodyPr/>
          <a:lstStyle/>
          <a:p>
            <a:r>
              <a:rPr lang="en-US" b="1" dirty="0"/>
              <a:t>Authors</a:t>
            </a:r>
            <a:r>
              <a:rPr lang="en-US" dirty="0"/>
              <a:t>:</a:t>
            </a:r>
          </a:p>
          <a:p>
            <a:r>
              <a:rPr lang="en-US" dirty="0" err="1"/>
              <a:t>Minsuk</a:t>
            </a:r>
            <a:r>
              <a:rPr lang="en-US" dirty="0"/>
              <a:t> </a:t>
            </a:r>
            <a:r>
              <a:rPr lang="en-US" dirty="0" err="1"/>
              <a:t>Kahng</a:t>
            </a:r>
            <a:r>
              <a:rPr lang="en-US" dirty="0"/>
              <a:t>, Pierre Y. Andrews, Aditya </a:t>
            </a:r>
            <a:r>
              <a:rPr lang="en-US" dirty="0" err="1"/>
              <a:t>Kalro</a:t>
            </a:r>
            <a:r>
              <a:rPr lang="en-US" dirty="0"/>
              <a:t>, and </a:t>
            </a:r>
            <a:r>
              <a:rPr lang="en-US" dirty="0" err="1"/>
              <a:t>Duen</a:t>
            </a:r>
            <a:r>
              <a:rPr lang="en-US" dirty="0"/>
              <a:t> </a:t>
            </a:r>
            <a:r>
              <a:rPr lang="en-US" dirty="0" err="1"/>
              <a:t>Horng</a:t>
            </a:r>
            <a:r>
              <a:rPr lang="en-US" dirty="0"/>
              <a:t> (Polo) Chau </a:t>
            </a:r>
          </a:p>
          <a:p>
            <a:endParaRPr lang="en-US" dirty="0"/>
          </a:p>
          <a:p>
            <a:r>
              <a:rPr lang="en-US" dirty="0"/>
              <a:t>Presented by:</a:t>
            </a:r>
          </a:p>
          <a:p>
            <a:r>
              <a:rPr lang="en-US" dirty="0"/>
              <a:t>SHIVA ALLANI</a:t>
            </a:r>
          </a:p>
          <a:p>
            <a:r>
              <a:rPr lang="en-US" dirty="0"/>
              <a:t>#0580-9575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2816-35A8-4111-8678-CC042ED9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1D754-C63C-4638-A02E-6607E48A2D3C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27AC6-7F87-4516-B16B-223C3CA0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D181F-B527-454B-81A3-1CC1DABC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Data Visualization – Paper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CC1A1-28F3-4F46-906E-35A0D418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60" y="613043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0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20F8-077F-4FCA-8306-A3571208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and visualize multiple layers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C022EE-4B25-4B2D-827F-3898218D0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28593"/>
            <a:ext cx="9058836" cy="3778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A17F-E541-42C5-8FCF-B941C354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5E905-9B61-42B9-A5DF-D511CCD1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53B0-2E82-462B-9BCC-EBFF9D78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B2BB9-052C-4FE3-A350-34847FCCC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60" y="613043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5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5B18-7940-4EC2-8AA6-4DB82EEC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680F1D-0D31-40F2-A08D-82A3ED30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003" y="1294227"/>
            <a:ext cx="10044332" cy="50784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83D6-E219-433B-BA2D-F7A2D58F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B8617-1321-4238-8904-BB85AC19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4BC9-104D-44B1-8189-1FCF6D22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6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5FF-C536-4BDE-BA17-360BBA38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AB14-0CB5-412D-80EA-795BF4C0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Automatic discovery of interesting subsets.</a:t>
            </a:r>
          </a:p>
          <a:p>
            <a:r>
              <a:rPr lang="en-US" b="1" dirty="0"/>
              <a:t>Supporting input- dependent models.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1205-3F3D-480E-ACEB-451E9B91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BFCF-ED80-43AE-BF38-55E4EFDB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4078-FEA6-46F7-B9D0-C0E11BC5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92A2C-FCC4-4036-A159-7F8B96E8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60" y="613043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3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47D3-A744-4C06-B3C7-B79AE2DE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9149-6BB2-4947-ACC0-5B843FE7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         THANK </a:t>
            </a:r>
          </a:p>
          <a:p>
            <a:pPr marL="0" indent="0">
              <a:buNone/>
            </a:pPr>
            <a:r>
              <a:rPr lang="en-US" sz="7200" dirty="0"/>
              <a:t>          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64334-220E-4A63-AACF-99648611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FEB5-6B42-488C-BCE6-7ED757D1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1596-0A8B-48B5-9B40-5320DC5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8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E8B0-3700-4E1B-9EBF-EE6A8D6D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Neural Network Model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9AF08-6A61-4BDB-9A99-B4F2AEC9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9DB1-DA65-40EB-95D9-9853BB0776FB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E665-50CE-4902-B497-0DFD9B99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DC4849-A8A8-457C-A2B3-6511D5C3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4146865-74E0-4C03-8125-6D4891FBD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514" y="1547446"/>
            <a:ext cx="9214338" cy="430471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4D7476-E259-432D-BE25-512130BE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60" y="613043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7EAF-14B7-4CBE-A20D-1D70B531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interpreting the DNN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5213-C373-47C3-9003-AE7D1F3F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Most machine learning models capture nonlinear hidden data structures of data using a huge number of parameters.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Large scale data sets.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consists of different types like text , images and numerical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Complexity of machine learning algorithms.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 it is a high priority that there is need for visualizing tool that is flexible and generalizable.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E879-25F8-47E1-B7A4-A0C72491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34F45-64EB-4B8C-B87F-E615AF6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9194-3C71-48A3-9F30-3428EBE5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70ECC-8309-4FEC-A36A-983FB625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60" y="613043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2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0E5D-103E-41F7-AD20-C84BA00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behind developing 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DA7EC-68BD-4D6C-9681-5216F3C82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engineers, including non-experts of machine learning , to more easily reuse algorithms in different products and manage experiments with ease, Facebook built a unified machine learning platform called </a:t>
            </a:r>
            <a:r>
              <a:rPr lang="en-US" dirty="0" err="1"/>
              <a:t>FBLearner</a:t>
            </a:r>
            <a:r>
              <a:rPr lang="en-US" dirty="0"/>
              <a:t> flow.</a:t>
            </a:r>
          </a:p>
          <a:p>
            <a:r>
              <a:rPr lang="en-US" dirty="0"/>
              <a:t>Users can train a model by picking a relevant workflow from  a collection of existing workflows and specifying several input parameters for the selected workflow.</a:t>
            </a:r>
          </a:p>
          <a:p>
            <a:r>
              <a:rPr lang="en-US" dirty="0"/>
              <a:t>Once the training process is done , the interface provides a high level information to aid result analysis. To help the user interpret the results there is need for effective visualizing tool.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AA88-CB8B-4647-92FD-B2FE4094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6D88-4367-4244-9E7C-74FEFE00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416B-D2E0-4870-A73E-9F248859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98E30-FE80-46D1-BF31-691603AF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60" y="613043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2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7EE5-1494-4F06-8223-439C40B2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ACTIVIS</a:t>
            </a:r>
            <a:br>
              <a:rPr lang="en-US" dirty="0"/>
            </a:br>
            <a:r>
              <a:rPr lang="en-US" dirty="0"/>
              <a:t>What it does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3C29-B9C6-44F2-9985-798FD28BF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ActiVis</a:t>
            </a:r>
            <a:r>
              <a:rPr lang="en-US" dirty="0"/>
              <a:t> supports both interpretation strategies for visualization and comparison of multiple instances and subsets</a:t>
            </a:r>
          </a:p>
          <a:p>
            <a:r>
              <a:rPr lang="en-US" dirty="0"/>
              <a:t>unifies instance- and subset-level inspections.</a:t>
            </a:r>
          </a:p>
          <a:p>
            <a:r>
              <a:rPr lang="en-US" dirty="0"/>
              <a:t>tightly integrates overview of complex models and localized inspection .</a:t>
            </a:r>
          </a:p>
          <a:p>
            <a:r>
              <a:rPr lang="en-US" dirty="0"/>
              <a:t>scales to a variety of industry-scale datasets and models. </a:t>
            </a:r>
          </a:p>
          <a:p>
            <a:r>
              <a:rPr lang="en-US" dirty="0"/>
              <a:t>visualizes how </a:t>
            </a:r>
            <a:r>
              <a:rPr lang="en-US" i="1" dirty="0"/>
              <a:t>neurons </a:t>
            </a:r>
            <a:r>
              <a:rPr lang="en-US" dirty="0"/>
              <a:t>are activated by user-specified instances or instance subsets </a:t>
            </a:r>
            <a:endParaRPr lang="en-US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79B4-D680-46EF-A2AC-259DDE42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5F9FA-6928-4E65-8865-AB26E8F6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C74B-14B0-4616-8297-5A33397BB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61906-92BE-46E5-A91C-C56B5CF4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60" y="613043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66F4-CF42-4F28-975B-89E1BC0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Convolutional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BB1C-4F2D-4472-8124-85621680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our user who is training a word-level </a:t>
            </a:r>
            <a:r>
              <a:rPr lang="en-US" i="1" dirty="0"/>
              <a:t>convolutional neural network </a:t>
            </a:r>
            <a:r>
              <a:rPr lang="en-US" dirty="0"/>
              <a:t>(CNN) model  to classify question sentences into one of six categories (e.g., whether a question asks about </a:t>
            </a:r>
            <a:r>
              <a:rPr lang="en-US" i="1" dirty="0"/>
              <a:t>numeric </a:t>
            </a:r>
            <a:r>
              <a:rPr lang="en-US" dirty="0"/>
              <a:t>values, as in </a:t>
            </a:r>
            <a:r>
              <a:rPr lang="en-US" i="1" dirty="0"/>
              <a:t>“what is the diameter of a golf ball?”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/>
              <a:t>DESC</a:t>
            </a:r>
          </a:p>
          <a:p>
            <a:pPr>
              <a:buFont typeface="+mj-lt"/>
              <a:buAutoNum type="arabicPeriod"/>
            </a:pPr>
            <a:r>
              <a:rPr lang="en-US" dirty="0"/>
              <a:t>NUM</a:t>
            </a:r>
          </a:p>
          <a:p>
            <a:pPr>
              <a:buFont typeface="+mj-lt"/>
              <a:buAutoNum type="arabicPeriod"/>
            </a:pPr>
            <a:r>
              <a:rPr lang="en-US" dirty="0"/>
              <a:t>LOC</a:t>
            </a:r>
          </a:p>
          <a:p>
            <a:pPr>
              <a:buFont typeface="+mj-lt"/>
              <a:buAutoNum type="arabicPeriod"/>
            </a:pPr>
            <a:r>
              <a:rPr lang="en-US" dirty="0"/>
              <a:t>ABBR</a:t>
            </a:r>
          </a:p>
          <a:p>
            <a:pPr>
              <a:buFont typeface="+mj-lt"/>
              <a:buAutoNum type="arabicPeriod"/>
            </a:pPr>
            <a:r>
              <a:rPr lang="en-US" dirty="0"/>
              <a:t>ENTY</a:t>
            </a:r>
          </a:p>
          <a:p>
            <a:pPr>
              <a:buFont typeface="+mj-lt"/>
              <a:buAutoNum type="arabicPeriod"/>
            </a:pPr>
            <a:r>
              <a:rPr lang="en-US" dirty="0"/>
              <a:t>HUM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86B57-9D20-469B-B439-E702E77C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501A-8758-4A03-AC8F-A00E4513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DCA7-14CA-4AE5-8333-7D8F0827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B198C-F68C-4C5E-8D3D-43D8BA76C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860" y="613043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6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0348-12B7-4CF1-AB3C-7827646E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D0BB5A-4A52-4AE4-8939-FAEFB415A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45" y="2066524"/>
            <a:ext cx="10846190" cy="3778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673E1-CF3F-4510-AAA3-F6337176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B142-0205-410B-85D6-9BEE30AD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1E38-9717-49FF-9CEB-578C8D6F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DD409-578E-46C7-BDE9-2A683932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60" y="613043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0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1A5F-FCB5-4EEF-92BA-0B701293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neurons by their average activation values for the LOC(location)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E7D7EB-9207-42A2-B903-BE15555C3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508" y="2133600"/>
            <a:ext cx="7848282" cy="3778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A27F-37F9-4308-BAE1-481CF8F9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A257-621D-4BF0-96DF-E3DEDDA44F61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7987-F3B9-4BA4-807E-7BF0C216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CE64D-EB90-45BE-99F9-DFBF50D7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FD27D0-20E2-426D-8E29-8DC0173A4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60" y="613043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0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BD15ED-6419-49EF-8119-1958F24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Hovering over an instance subset.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5DA7D7-8432-4479-A324-3E322CDC9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575" y="2066524"/>
            <a:ext cx="7852838" cy="3778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00D41-4AB8-4A34-A908-282BFAFD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5B49-4E2B-4C85-BC28-B1DCC3E372D6}" type="datetime1">
              <a:rPr lang="en-US" smtClean="0"/>
              <a:t>4/16/2018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B03F-7F34-4DD6-8E2E-51B95FA8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Data Visualization – Paper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FAB8C-E078-4A9C-A652-0170B24C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2A045A-6983-455E-8F22-ECDC728F4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60" y="6157757"/>
            <a:ext cx="2982351" cy="3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953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1224</TotalTime>
  <Words>458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Wisp</vt:lpstr>
      <vt:lpstr>        ACTIVIS: Visual Exploration of Industry-Scale Deep Neural Network Models </vt:lpstr>
      <vt:lpstr>What is Deep Neural Network Model ?</vt:lpstr>
      <vt:lpstr>Problems in interpreting the DNN </vt:lpstr>
      <vt:lpstr>Motivation behind developing the tool</vt:lpstr>
      <vt:lpstr>ACTIVIS What it does ?</vt:lpstr>
      <vt:lpstr>Example: Convolutional Neural Network</vt:lpstr>
      <vt:lpstr>Example.</vt:lpstr>
      <vt:lpstr>Sorting neurons by their average activation values for the LOC(location)</vt:lpstr>
      <vt:lpstr>Hovering over an instance subset.</vt:lpstr>
      <vt:lpstr>Compare and visualize multiple layers</vt:lpstr>
      <vt:lpstr>RESULT: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ACTIVIS: Visual Exploration of Industry-Scale Deep Neural Network Models</dc:title>
  <dc:creator>Allani, Shiva</dc:creator>
  <cp:lastModifiedBy>Allani, Shiva</cp:lastModifiedBy>
  <cp:revision>17</cp:revision>
  <dcterms:created xsi:type="dcterms:W3CDTF">2018-04-15T05:44:12Z</dcterms:created>
  <dcterms:modified xsi:type="dcterms:W3CDTF">2018-04-16T17:52:52Z</dcterms:modified>
</cp:coreProperties>
</file>