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9" r:id="rId19"/>
    <p:sldId id="285" r:id="rId20"/>
    <p:sldId id="280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6A698-5960-4A75-BF94-5DCE79F4CEB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E7A6-2B56-4FB5-B380-BF5F80EB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BF07-FF37-456C-BE7E-C0B78FE61ED2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4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E275-C000-4F94-A27B-8B4BDE4151AA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DC6D-0CEB-4238-828F-DF06E1621447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5FC2-39C1-4D8F-8B9A-48DBB45D6665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3B6D-EFAA-4979-B3F5-2D12D787AE04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8B64-5F5C-4DC9-9050-A499DE06A35C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3383-E7ED-4F70-874C-0DEFF8F06C85}" type="datetime1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8A35-5836-4676-8B2D-3095E9DD9EE7}" type="datetime1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983C-9E76-42CA-AEBB-25DB4712E86A}" type="datetime1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844974-2415-4C74-914E-079F9A32E6F9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ED14-18D9-4632-B572-E01EAD9A631D}" type="datetime1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C3906-ECFD-4EE4-BE39-6879DBA4119E}" type="datetime1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A43FA3-8B28-436D-B339-3C6DAB173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.pn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C1E-9828-4ED2-BA0B-CB32E4B6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826934"/>
            <a:ext cx="10058400" cy="275075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and Methodological Issues in Evaluating Multidimensional Visualizations for Decision Support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D8159-6669-4D29-96DE-668C8AD26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81169"/>
            <a:ext cx="10058400" cy="1241306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Evanthia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Anastasia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Bezerianos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Pierre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Dragicevic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 Alharbi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2C26F-9BEF-4F59-B3A0-B9FA89CB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2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4DC-19E8-4298-A110-3A3704D9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38" y="2926081"/>
            <a:ext cx="6492240" cy="1033670"/>
          </a:xfrm>
        </p:spPr>
        <p:txBody>
          <a:bodyPr>
            <a:normAutofit/>
          </a:bodyPr>
          <a:lstStyle/>
          <a:p>
            <a:r>
              <a:rPr lang="en-US" sz="4800" dirty="0"/>
              <a:t>Step3: technique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F6526-6A16-4CAB-A021-95497C1D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595E4-4284-4941-9479-B4DD1322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64F-E2C8-4290-9BEB-89B065A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0C1-5258-41F8-93BE-19873229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534"/>
            <a:ext cx="10058400" cy="3833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Keep visualizations comparable:</a:t>
            </a:r>
          </a:p>
          <a:p>
            <a:pPr marL="1401318" lvl="3" indent="-742950">
              <a:buFont typeface="Arial" panose="020B0604020202020204" pitchFamily="34" charset="0"/>
              <a:buChar char="•"/>
            </a:pPr>
            <a:r>
              <a:rPr lang="en-US" sz="3000" dirty="0"/>
              <a:t>Consistent visual design (space, color)</a:t>
            </a:r>
          </a:p>
          <a:p>
            <a:pPr marL="1401318" lvl="3" indent="-742950">
              <a:buFont typeface="Arial" panose="020B0604020202020204" pitchFamily="34" charset="0"/>
              <a:buChar char="•"/>
            </a:pPr>
            <a:r>
              <a:rPr lang="en-US" sz="3000" dirty="0"/>
              <a:t>Consistent interaction design</a:t>
            </a:r>
          </a:p>
          <a:p>
            <a:pPr marL="1401318" lvl="3" indent="-742950">
              <a:buFont typeface="Arial" panose="020B0604020202020204" pitchFamily="34" charset="0"/>
              <a:buChar char="•"/>
            </a:pPr>
            <a:r>
              <a:rPr lang="en-US" sz="3000" dirty="0"/>
              <a:t>Same amount of information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E7E-F8CC-42C0-9ABA-D51DBDEE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C224B-A689-4D6E-A62E-B4319D3A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Goal: evaluating multidimensional visualizations for decision making  </a:t>
            </a:r>
          </a:p>
          <a:p>
            <a:r>
              <a:rPr lang="en-US" sz="3600" dirty="0"/>
              <a:t>Method: compare (PC, SM, and TV) on: </a:t>
            </a:r>
          </a:p>
          <a:p>
            <a:pPr lvl="2"/>
            <a:r>
              <a:rPr lang="en-US" sz="3000" dirty="0"/>
              <a:t>Basic data exploration </a:t>
            </a:r>
            <a:r>
              <a:rPr lang="en-US" sz="3000" dirty="0">
                <a:solidFill>
                  <a:srgbClr val="FF0000"/>
                </a:solidFill>
              </a:rPr>
              <a:t>(analytic tasks)</a:t>
            </a:r>
          </a:p>
          <a:p>
            <a:pPr lvl="2"/>
            <a:r>
              <a:rPr lang="en-US" sz="3000" dirty="0"/>
              <a:t>Decision making  </a:t>
            </a:r>
            <a:r>
              <a:rPr lang="en-US" sz="3000" dirty="0">
                <a:solidFill>
                  <a:srgbClr val="FF0000"/>
                </a:solidFill>
              </a:rPr>
              <a:t>(multi-attribute tasks)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1328D-CB5C-4D9B-A316-7DEAB25C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A14D-9831-4DFA-A633-071E0AF9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4DC-19E8-4298-A110-3A3704D9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38" y="2926081"/>
            <a:ext cx="6492240" cy="1033670"/>
          </a:xfrm>
        </p:spPr>
        <p:txBody>
          <a:bodyPr>
            <a:normAutofit fontScale="85000" lnSpcReduction="10000"/>
          </a:bodyPr>
          <a:lstStyle/>
          <a:p>
            <a:r>
              <a:rPr lang="en-US" sz="4800" dirty="0"/>
              <a:t>Step4: basic data exploration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F1372-3D07-48C7-9930-35090B3D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2F2F5-44CA-412B-AC78-2E28B7DB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22921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Value retrieval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Range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correlation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5CBD5-6821-4211-ACDF-6C445045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E853E-7754-44F2-A82D-6E11DFDC6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4DC-19E8-4298-A110-3A3704D9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38" y="2926081"/>
            <a:ext cx="6492240" cy="1033670"/>
          </a:xfrm>
        </p:spPr>
        <p:txBody>
          <a:bodyPr>
            <a:normAutofit/>
          </a:bodyPr>
          <a:lstStyle/>
          <a:p>
            <a:r>
              <a:rPr lang="en-US" sz="4800" dirty="0"/>
              <a:t>Step5: decision making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09188-54ED-4211-911C-0BE2063A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4EBC8-F5BC-4C1C-A87A-D0694658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Task: Choose a holiday package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AEEF9-91DE-4717-B625-ADAF499B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8" y="2401293"/>
            <a:ext cx="8653691" cy="38788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07390-AE53-4DE7-BBF0-D90864D7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06698-0612-49FB-94D3-7A2DBD16F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Holiday package attributes: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196F7E-9BE2-4BD1-9B0F-D93E6EE5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38868"/>
              </p:ext>
            </p:extLst>
          </p:nvPr>
        </p:nvGraphicFramePr>
        <p:xfrm>
          <a:off x="1017767" y="2655736"/>
          <a:ext cx="10479820" cy="2989690"/>
        </p:xfrm>
        <a:graphic>
          <a:graphicData uri="http://schemas.openxmlformats.org/drawingml/2006/table">
            <a:tbl>
              <a:tblPr/>
              <a:tblGrid>
                <a:gridCol w="2619955">
                  <a:extLst>
                    <a:ext uri="{9D8B030D-6E8A-4147-A177-3AD203B41FA5}">
                      <a16:colId xmlns:a16="http://schemas.microsoft.com/office/drawing/2014/main" val="1064398315"/>
                    </a:ext>
                  </a:extLst>
                </a:gridCol>
                <a:gridCol w="2619955">
                  <a:extLst>
                    <a:ext uri="{9D8B030D-6E8A-4147-A177-3AD203B41FA5}">
                      <a16:colId xmlns:a16="http://schemas.microsoft.com/office/drawing/2014/main" val="4156248076"/>
                    </a:ext>
                  </a:extLst>
                </a:gridCol>
                <a:gridCol w="2619955">
                  <a:extLst>
                    <a:ext uri="{9D8B030D-6E8A-4147-A177-3AD203B41FA5}">
                      <a16:colId xmlns:a16="http://schemas.microsoft.com/office/drawing/2014/main" val="653150124"/>
                    </a:ext>
                  </a:extLst>
                </a:gridCol>
                <a:gridCol w="2619955">
                  <a:extLst>
                    <a:ext uri="{9D8B030D-6E8A-4147-A177-3AD203B41FA5}">
                      <a16:colId xmlns:a16="http://schemas.microsoft.com/office/drawing/2014/main" val="324050953"/>
                    </a:ext>
                  </a:extLst>
                </a:gridCol>
              </a:tblGrid>
              <a:tr h="1494845">
                <a:tc>
                  <a:txBody>
                    <a:bodyPr/>
                    <a:lstStyle/>
                    <a:p>
                      <a:r>
                        <a:rPr lang="en-US" sz="2400" dirty="0"/>
                        <a:t>Price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Hotel quality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Archeological interest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 interest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028801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r>
                        <a:rPr lang="en-US" dirty="0"/>
                        <a:t>Sport activity level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Nightlife interest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Kids friendly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4595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7DBB70-0D58-46E5-B3FA-D58C5D524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085106"/>
            <a:ext cx="1630017" cy="102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BF47C-5306-4110-8951-F766166C0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89" y="2957885"/>
            <a:ext cx="2048036" cy="1153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573C7-E572-407C-95AD-7CA6DA80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43" y="2957885"/>
            <a:ext cx="1741334" cy="1153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0DE9E-FE29-4CF0-906A-F13670126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43" y="2957885"/>
            <a:ext cx="2018837" cy="1153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903054-D05B-4F9C-BCD2-4580B42A1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82" y="4514165"/>
            <a:ext cx="1863732" cy="1109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0FC2B1-A083-477D-B34A-0616009C4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43" y="4479354"/>
            <a:ext cx="2036037" cy="11439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A5DDBC-D3F6-46A5-B34B-8C3F8C80D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43" y="4444933"/>
            <a:ext cx="1741334" cy="11784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134CD-6C50-45A8-BBC7-993E968EB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89" y="4435121"/>
            <a:ext cx="2151653" cy="1210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A739B1-4C94-424C-96C8-E356DEBEE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370" t="34497" r="27863" b="48360"/>
          <a:stretch/>
        </p:blipFill>
        <p:spPr>
          <a:xfrm>
            <a:off x="1017767" y="2432068"/>
            <a:ext cx="10354176" cy="198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B8B60-B6A9-47E3-B9DB-04DE20AA71B8}"/>
              </a:ext>
            </a:extLst>
          </p:cNvPr>
          <p:cNvSpPr txBox="1"/>
          <p:nvPr/>
        </p:nvSpPr>
        <p:spPr>
          <a:xfrm>
            <a:off x="1017767" y="4483291"/>
            <a:ext cx="1035417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prefer a low level of kids friendliness or a high level of kids friendliness?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10AC28-BF80-41FB-9BD4-DDBE4578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17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E47FC5-F74E-4F58-9EB6-4DB6777FBD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0EF28-09E1-4296-85BD-DF663ED05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200772" y="1027260"/>
            <a:ext cx="2210462" cy="1476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B007D-B298-4B0A-B2BB-49189CC81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21"/>
          <a:stretch/>
        </p:blipFill>
        <p:spPr>
          <a:xfrm>
            <a:off x="3145736" y="1081963"/>
            <a:ext cx="2331058" cy="163694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03BDC28-F6E2-4979-A556-040009A4D257}"/>
              </a:ext>
            </a:extLst>
          </p:cNvPr>
          <p:cNvSpPr/>
          <p:nvPr/>
        </p:nvSpPr>
        <p:spPr>
          <a:xfrm>
            <a:off x="2436745" y="1588115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B7DF7F-D4EA-4AA3-832B-D84CB9FA8709}"/>
              </a:ext>
            </a:extLst>
          </p:cNvPr>
          <p:cNvSpPr/>
          <p:nvPr/>
        </p:nvSpPr>
        <p:spPr>
          <a:xfrm>
            <a:off x="5499987" y="1607916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C6C9E9F-13D3-4833-A13B-7EFAB5E0F390}"/>
              </a:ext>
            </a:extLst>
          </p:cNvPr>
          <p:cNvSpPr/>
          <p:nvPr/>
        </p:nvSpPr>
        <p:spPr>
          <a:xfrm>
            <a:off x="8793154" y="1607915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4257B-1B8B-4FC0-A7EB-3E2A5E662259}"/>
              </a:ext>
            </a:extLst>
          </p:cNvPr>
          <p:cNvSpPr txBox="1"/>
          <p:nvPr/>
        </p:nvSpPr>
        <p:spPr>
          <a:xfrm>
            <a:off x="9681046" y="946204"/>
            <a:ext cx="22286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Confidence</a:t>
            </a:r>
          </a:p>
          <a:p>
            <a:r>
              <a:rPr lang="en-US" sz="2400" dirty="0"/>
              <a:t>Satisfaction</a:t>
            </a:r>
          </a:p>
          <a:p>
            <a:r>
              <a:rPr lang="en-US" sz="2400" dirty="0"/>
              <a:t>Easiness</a:t>
            </a:r>
          </a:p>
          <a:p>
            <a:r>
              <a:rPr lang="en-US" sz="2400" dirty="0"/>
              <a:t>attachment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0146E44-80D4-4B6D-AE61-26E48B84AC4D}"/>
              </a:ext>
            </a:extLst>
          </p:cNvPr>
          <p:cNvSpPr/>
          <p:nvPr/>
        </p:nvSpPr>
        <p:spPr>
          <a:xfrm>
            <a:off x="5449295" y="3477045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1F1306F-4983-4303-8039-80CECF1AB610}"/>
              </a:ext>
            </a:extLst>
          </p:cNvPr>
          <p:cNvSpPr/>
          <p:nvPr/>
        </p:nvSpPr>
        <p:spPr>
          <a:xfrm>
            <a:off x="8798122" y="3514809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3F3CB72-97AF-45EC-9C21-2E6F6ECE44A5}"/>
              </a:ext>
            </a:extLst>
          </p:cNvPr>
          <p:cNvSpPr/>
          <p:nvPr/>
        </p:nvSpPr>
        <p:spPr>
          <a:xfrm>
            <a:off x="2445357" y="5411311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6278F37-1CC4-4156-8B12-BB4F6BBCF1A3}"/>
              </a:ext>
            </a:extLst>
          </p:cNvPr>
          <p:cNvSpPr/>
          <p:nvPr/>
        </p:nvSpPr>
        <p:spPr>
          <a:xfrm>
            <a:off x="5449295" y="5411829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59667DE-803E-404D-A071-0EC1C2FC8C59}"/>
              </a:ext>
            </a:extLst>
          </p:cNvPr>
          <p:cNvSpPr/>
          <p:nvPr/>
        </p:nvSpPr>
        <p:spPr>
          <a:xfrm>
            <a:off x="8798122" y="5449593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Content Placeholder 10">
            <a:extLst>
              <a:ext uri="{FF2B5EF4-FFF2-40B4-BE49-F238E27FC236}">
                <a16:creationId xmlns:a16="http://schemas.microsoft.com/office/drawing/2014/main" id="{682E6746-FAD6-4094-984E-466AFEF06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26" r="39554"/>
          <a:stretch/>
        </p:blipFill>
        <p:spPr>
          <a:xfrm>
            <a:off x="3263265" y="2718908"/>
            <a:ext cx="2096000" cy="190453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9AD1C66-15E6-466C-B8C6-4B8A24BA7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78" t="5000" r="-41" b="12323"/>
          <a:stretch/>
        </p:blipFill>
        <p:spPr>
          <a:xfrm>
            <a:off x="3355781" y="4678501"/>
            <a:ext cx="2070321" cy="15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C9EECA-43B8-4C0A-A591-E21A458A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6496551" y="1087416"/>
            <a:ext cx="2210462" cy="14764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1F2E6D-E126-4121-A033-832DCFB20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200772" y="2910722"/>
            <a:ext cx="2210462" cy="147645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7807B8D8-0EDE-4C02-9735-0634D806282B}"/>
              </a:ext>
            </a:extLst>
          </p:cNvPr>
          <p:cNvSpPr/>
          <p:nvPr/>
        </p:nvSpPr>
        <p:spPr>
          <a:xfrm>
            <a:off x="2445357" y="3476527"/>
            <a:ext cx="910424" cy="492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77C01DC-C8A3-4FB4-96B1-EEB45F701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6477254" y="3022812"/>
            <a:ext cx="2210462" cy="14764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53776F-1FB4-4684-B96B-CF9101046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6536967" y="4848216"/>
            <a:ext cx="2210462" cy="14764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D0ED40-0287-487A-9359-73EC3C457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49275" r="15935" b="21159"/>
          <a:stretch/>
        </p:blipFill>
        <p:spPr>
          <a:xfrm>
            <a:off x="184313" y="4673084"/>
            <a:ext cx="2210462" cy="14764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BA5927-3715-4F01-846A-639356B18DBD}"/>
              </a:ext>
            </a:extLst>
          </p:cNvPr>
          <p:cNvSpPr txBox="1"/>
          <p:nvPr/>
        </p:nvSpPr>
        <p:spPr>
          <a:xfrm>
            <a:off x="9720446" y="2864119"/>
            <a:ext cx="22286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Confidence</a:t>
            </a:r>
          </a:p>
          <a:p>
            <a:r>
              <a:rPr lang="en-US" sz="2400" dirty="0"/>
              <a:t>Satisfaction</a:t>
            </a:r>
          </a:p>
          <a:p>
            <a:r>
              <a:rPr lang="en-US" sz="2400" dirty="0"/>
              <a:t>Easiness</a:t>
            </a:r>
          </a:p>
          <a:p>
            <a:r>
              <a:rPr lang="en-US" sz="2400" dirty="0"/>
              <a:t>attachment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6F4F89-7071-468B-8AB7-47AF80A4EF37}"/>
              </a:ext>
            </a:extLst>
          </p:cNvPr>
          <p:cNvSpPr txBox="1"/>
          <p:nvPr/>
        </p:nvSpPr>
        <p:spPr>
          <a:xfrm>
            <a:off x="9720446" y="4683182"/>
            <a:ext cx="22286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Confidence</a:t>
            </a:r>
          </a:p>
          <a:p>
            <a:r>
              <a:rPr lang="en-US" sz="2400" dirty="0"/>
              <a:t>Satisfaction</a:t>
            </a:r>
          </a:p>
          <a:p>
            <a:r>
              <a:rPr lang="en-US" sz="2400" dirty="0"/>
              <a:t>Easiness</a:t>
            </a:r>
          </a:p>
          <a:p>
            <a:r>
              <a:rPr lang="en-US" sz="2400" dirty="0"/>
              <a:t>attachment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7B34B-8962-4A37-8D93-0C1F3F04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18</a:t>
            </a:fld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2B5639-2E8D-48B6-A5A3-6FAEF2668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8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46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8DB-2405-4ABF-937D-715AF933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accuracy metric: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81A62-9D81-44CA-A9B2-B2D15EE4C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900" dirty="0"/>
                  <a:t> Accuracy for decision tasks </a:t>
                </a:r>
                <a:r>
                  <a:rPr lang="en-US" sz="3900" dirty="0">
                    <a:sym typeface="Wingdings" pitchFamily="2" charset="2"/>
                  </a:rPr>
                  <a:t> </a:t>
                </a:r>
                <a:r>
                  <a:rPr lang="en-US" sz="3900" dirty="0"/>
                  <a:t>desirability score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algn="ctr"/>
                <a:endParaRPr lang="en-US" sz="4000" dirty="0"/>
              </a:p>
              <a:p>
                <a:pPr algn="ctr"/>
                <a:endParaRPr lang="en-US" sz="4000" dirty="0"/>
              </a:p>
              <a:p>
                <a:pPr algn="ctr"/>
                <a:r>
                  <a:rPr lang="en-US" sz="4000" dirty="0"/>
                  <a:t>accuracy = </a:t>
                </a:r>
                <a:r>
                  <a:rPr lang="en-US" sz="4000" i="1" dirty="0">
                    <a:latin typeface="Cambria Math" panose="02040503050406030204" pitchFamily="18" charset="0"/>
                  </a:rPr>
                  <a:t>max</a:t>
                </a:r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</m:sSub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81A62-9D81-44CA-A9B2-B2D15EE4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70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C8F86B-B7C7-4E77-A106-4AD1C564D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3" t="49275" r="15935" b="21159"/>
          <a:stretch/>
        </p:blipFill>
        <p:spPr>
          <a:xfrm>
            <a:off x="1685695" y="3033598"/>
            <a:ext cx="2210462" cy="1716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B38DD-B2A2-483D-9880-86B9F8CA6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3" t="49275" r="15935" b="21159"/>
          <a:stretch/>
        </p:blipFill>
        <p:spPr>
          <a:xfrm>
            <a:off x="7867835" y="3043401"/>
            <a:ext cx="2392017" cy="1716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BC11D-912B-4FAC-92CA-4408AA515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21"/>
          <a:stretch/>
        </p:blipFill>
        <p:spPr>
          <a:xfrm>
            <a:off x="4630659" y="3115599"/>
            <a:ext cx="2331058" cy="1636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01FC6-2588-4B55-A3DC-2BEE894102BA}"/>
              </a:ext>
            </a:extLst>
          </p:cNvPr>
          <p:cNvSpPr txBox="1"/>
          <p:nvPr/>
        </p:nvSpPr>
        <p:spPr>
          <a:xfrm>
            <a:off x="2385847" y="4482054"/>
            <a:ext cx="81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EFE43-EBF9-41DA-83EF-0FBD50788711}"/>
              </a:ext>
            </a:extLst>
          </p:cNvPr>
          <p:cNvSpPr txBox="1"/>
          <p:nvPr/>
        </p:nvSpPr>
        <p:spPr>
          <a:xfrm>
            <a:off x="8793904" y="4492420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2CF3-5DD6-4917-BE5A-65D66211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73DA4-B4D5-495D-8E51-CB823B6CD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64F-E2C8-4290-9BEB-89B065A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834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0C1-5258-41F8-93BE-19873229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00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No previous work has evaluated a tool for decision-making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Limited use of decision making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Lack of appropriate baselines of comparison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B076-CD87-4F46-A7BA-7DE511BB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766B-D196-4716-B248-5BFFAB49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7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A8E6D-29F6-4DE2-A843-0D67FDDA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78" y="1317966"/>
            <a:ext cx="6353092" cy="495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26552-1789-40A3-A3D2-B12809E91BB6}"/>
              </a:ext>
            </a:extLst>
          </p:cNvPr>
          <p:cNvSpPr txBox="1"/>
          <p:nvPr/>
        </p:nvSpPr>
        <p:spPr>
          <a:xfrm>
            <a:off x="1033670" y="1113184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0CB025-1557-462B-87B5-BC070FAA390F}"/>
              </a:ext>
            </a:extLst>
          </p:cNvPr>
          <p:cNvSpPr/>
          <p:nvPr/>
        </p:nvSpPr>
        <p:spPr>
          <a:xfrm>
            <a:off x="2365829" y="5980677"/>
            <a:ext cx="994228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2CA241-7F62-4CBB-8D6F-DE64CA826B7C}"/>
              </a:ext>
            </a:extLst>
          </p:cNvPr>
          <p:cNvSpPr/>
          <p:nvPr/>
        </p:nvSpPr>
        <p:spPr>
          <a:xfrm rot="10800000">
            <a:off x="9249447" y="5986792"/>
            <a:ext cx="994228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F3B526-F604-4FF9-B3E0-892CC811D10E}"/>
              </a:ext>
            </a:extLst>
          </p:cNvPr>
          <p:cNvSpPr/>
          <p:nvPr/>
        </p:nvSpPr>
        <p:spPr>
          <a:xfrm rot="5400000">
            <a:off x="5094517" y="1143795"/>
            <a:ext cx="994228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B63E6-FF4D-4D2F-9CBF-CD3BE60CCAF7}"/>
              </a:ext>
            </a:extLst>
          </p:cNvPr>
          <p:cNvSpPr/>
          <p:nvPr/>
        </p:nvSpPr>
        <p:spPr>
          <a:xfrm>
            <a:off x="3069771" y="1248229"/>
            <a:ext cx="6179676" cy="36938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C8333-6D2C-47A3-BA3A-24E270B6FCA7}"/>
              </a:ext>
            </a:extLst>
          </p:cNvPr>
          <p:cNvSpPr txBox="1"/>
          <p:nvPr/>
        </p:nvSpPr>
        <p:spPr>
          <a:xfrm>
            <a:off x="4410057" y="343681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EED2-E948-4D26-84EE-315D21AB819C}"/>
              </a:ext>
            </a:extLst>
          </p:cNvPr>
          <p:cNvSpPr txBox="1"/>
          <p:nvPr/>
        </p:nvSpPr>
        <p:spPr>
          <a:xfrm>
            <a:off x="376118" y="585458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accurate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666108-3825-4C2A-B1C2-582BCDE0A0CC}"/>
              </a:ext>
            </a:extLst>
          </p:cNvPr>
          <p:cNvSpPr/>
          <p:nvPr/>
        </p:nvSpPr>
        <p:spPr>
          <a:xfrm>
            <a:off x="10227709" y="5887118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FC0F-0035-41B2-8A10-92AFFFAC3635}"/>
              </a:ext>
            </a:extLst>
          </p:cNvPr>
          <p:cNvSpPr txBox="1"/>
          <p:nvPr/>
        </p:nvSpPr>
        <p:spPr>
          <a:xfrm>
            <a:off x="9247276" y="2953657"/>
            <a:ext cx="262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95-100 success rate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6200B2-487E-4987-9296-ED052016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20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FB3ABE-A3B4-47D9-9E2E-6AAB4608B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8AF-6A8B-43F0-AC84-C0B18C4B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882-2F56-4E67-A618-7A162713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6552-1789-40A3-A3D2-B12809E91BB6}"/>
              </a:ext>
            </a:extLst>
          </p:cNvPr>
          <p:cNvSpPr txBox="1"/>
          <p:nvPr/>
        </p:nvSpPr>
        <p:spPr>
          <a:xfrm>
            <a:off x="1033670" y="111318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1ED57-661A-472C-8747-58A6A139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1" y="1208767"/>
            <a:ext cx="5993849" cy="435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03A6A-8E75-4165-B4BF-C90F9521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76" y="4987185"/>
            <a:ext cx="6026366" cy="130920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A8A079-3D8E-4C91-A1AE-F17955EF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C3632-4727-4122-A62B-3AA7DEB18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5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BA53-44BD-4FF6-8B06-B4DCA4C9A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7EA-ABB8-4014-8933-8D499C226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5EC17-051C-48CA-A53D-DD5E1FFE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64F-E2C8-4290-9BEB-89B065A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0C1-5258-41F8-93BE-19873229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Hard to identify the right metrices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Lack of methodological guidance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Lack of definitions for decision tasks 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0F1-9620-48EB-BBB3-DF4E056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D3D4-0F70-4287-8F33-302093C10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64F-E2C8-4290-9BEB-89B065A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in 5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0C1-5258-41F8-93BE-19873229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C74B-41AE-42A6-AF4B-B3FB2D7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76" y="2107095"/>
            <a:ext cx="9398441" cy="31884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3AF4-EDD7-45BE-8D16-BB467168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0A1A4-1EF8-4625-B686-751C8061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4DC-19E8-4298-A110-3A3704D9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38" y="2926081"/>
            <a:ext cx="6492240" cy="1033670"/>
          </a:xfrm>
        </p:spPr>
        <p:txBody>
          <a:bodyPr>
            <a:normAutofit/>
          </a:bodyPr>
          <a:lstStyle/>
          <a:p>
            <a:r>
              <a:rPr lang="en-US" sz="4800" dirty="0"/>
              <a:t>Step1: defining the 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86313-1A70-4B22-9736-9906D3BA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E1A2C-D213-474D-9B06-E35305BE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A64F-E2C8-4290-9BEB-89B065A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Multi-attribute choice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0C1-5258-41F8-93BE-19873229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5534"/>
            <a:ext cx="10058400" cy="38335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 Multi-attribute choice task: </a:t>
            </a:r>
            <a:r>
              <a:rPr lang="en-US" sz="3600" dirty="0"/>
              <a:t>is a task that consists of finding the best alternative among a fixed set of alternatives, where alternatives are defined across several attributes (e.g., camera).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390C-E357-4456-99B8-E80C37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C5722-3565-476C-9610-34148ED4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3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D0B3-5C98-48F4-89C3-BE7A1BD8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3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Multi-attribute choice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A349-5209-41A4-AB07-A0AFBBA57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Alternatives: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000" dirty="0"/>
              <a:t>Known in advanced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000" dirty="0"/>
              <a:t>Defined across set of attributes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3000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3000" dirty="0"/>
          </a:p>
          <a:p>
            <a:pPr marL="230188" lvl="2" indent="-230188">
              <a:buFont typeface="Arial" panose="020B0604020202020204" pitchFamily="34" charset="0"/>
              <a:buChar char="•"/>
            </a:pPr>
            <a:r>
              <a:rPr lang="en-US" sz="3600" dirty="0"/>
              <a:t>Multidimensional visualizations tool.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1ADF02-53B0-4D5A-A2BF-8A2535D5E4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2484036"/>
              </p:ext>
            </p:extLst>
          </p:nvPr>
        </p:nvGraphicFramePr>
        <p:xfrm>
          <a:off x="6830488" y="2474549"/>
          <a:ext cx="493712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4281">
                  <a:extLst>
                    <a:ext uri="{9D8B030D-6E8A-4147-A177-3AD203B41FA5}">
                      <a16:colId xmlns:a16="http://schemas.microsoft.com/office/drawing/2014/main" val="1829084772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3037821512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1715258738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259263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Camera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7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Camera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Camera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5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0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69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D63BDC-ACFB-45AF-B609-86D9C964005B}"/>
              </a:ext>
            </a:extLst>
          </p:cNvPr>
          <p:cNvSpPr txBox="1"/>
          <p:nvPr/>
        </p:nvSpPr>
        <p:spPr>
          <a:xfrm>
            <a:off x="8674873" y="1889774"/>
            <a:ext cx="190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attributes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9038C-BF55-4A13-83B4-E14800C59A61}"/>
              </a:ext>
            </a:extLst>
          </p:cNvPr>
          <p:cNvSpPr txBox="1"/>
          <p:nvPr/>
        </p:nvSpPr>
        <p:spPr>
          <a:xfrm rot="16200000">
            <a:off x="5411606" y="3288658"/>
            <a:ext cx="223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alternatives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39AA-0EBB-439C-87F2-E34046B8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5C7E7-CA62-44EA-9117-98DF87AD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22921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64DC-19E8-4298-A110-3A3704D9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038" y="2926081"/>
            <a:ext cx="6492240" cy="1033670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Step2: finding sensible visualization baselines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983E7-D260-4D37-952D-2647D76C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19AC8-78F8-4650-8882-3E8DAF3D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8DD9-9E57-4E3B-BDA4-FB3158FA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0D446-6AB5-43D2-89C4-EF99C47F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621"/>
          <a:stretch/>
        </p:blipFill>
        <p:spPr>
          <a:xfrm>
            <a:off x="818985" y="1804946"/>
            <a:ext cx="3419061" cy="318847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7D7C9B-83F1-4C5D-8A57-F6D5C3CC60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326" r="39554"/>
          <a:stretch/>
        </p:blipFill>
        <p:spPr>
          <a:xfrm>
            <a:off x="4325510" y="3188474"/>
            <a:ext cx="3360257" cy="305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D2488E-5A74-4CB9-A7F4-1760E3E0B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7"/>
          <a:stretch/>
        </p:blipFill>
        <p:spPr>
          <a:xfrm>
            <a:off x="7685767" y="1804946"/>
            <a:ext cx="3737113" cy="3188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E3B31-B75F-4295-9BBE-1AA6F568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3FA3-8B28-436D-B339-3C6DAB1735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6F697-8714-4A89-A37C-14D9C7BB4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823" y="5715106"/>
            <a:ext cx="4494595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3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1236</TotalTime>
  <Words>366</Words>
  <Application>Microsoft Macintosh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Retrospect</vt:lpstr>
      <vt:lpstr>Conceptual and Methodological Issues in Evaluating Multidimensional Visualizations for Decision Support </vt:lpstr>
      <vt:lpstr>Problem</vt:lpstr>
      <vt:lpstr>Why?</vt:lpstr>
      <vt:lpstr>Solution in 5 steps</vt:lpstr>
      <vt:lpstr>PowerPoint Presentation</vt:lpstr>
      <vt:lpstr>Multi-attribute choice task</vt:lpstr>
      <vt:lpstr>Multi-attribute choice task</vt:lpstr>
      <vt:lpstr>PowerPoint Presentation</vt:lpstr>
      <vt:lpstr>Visualization techniques: </vt:lpstr>
      <vt:lpstr>PowerPoint Presentation</vt:lpstr>
      <vt:lpstr>Design Principles</vt:lpstr>
      <vt:lpstr>Experiment</vt:lpstr>
      <vt:lpstr>PowerPoint Presentation</vt:lpstr>
      <vt:lpstr>Analytic Session</vt:lpstr>
      <vt:lpstr>PowerPoint Presentation</vt:lpstr>
      <vt:lpstr>Decision Making Session</vt:lpstr>
      <vt:lpstr>Decision Making Session</vt:lpstr>
      <vt:lpstr>Decision Making Session</vt:lpstr>
      <vt:lpstr>Decision accuracy metric: 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Conceptual and Methodological Issues in Evaluating Multidimensional Visualizations for Decision Support  </dc:title>
  <dc:creator>Maha Alharbi</dc:creator>
  <cp:lastModifiedBy>Talal Saleh S Alghamdi</cp:lastModifiedBy>
  <cp:revision>118</cp:revision>
  <dcterms:created xsi:type="dcterms:W3CDTF">2018-04-15T06:21:38Z</dcterms:created>
  <dcterms:modified xsi:type="dcterms:W3CDTF">2018-04-16T15:49:46Z</dcterms:modified>
</cp:coreProperties>
</file>