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73" r:id="rId5"/>
    <p:sldId id="259" r:id="rId6"/>
    <p:sldId id="260" r:id="rId7"/>
    <p:sldId id="261" r:id="rId8"/>
    <p:sldId id="262" r:id="rId9"/>
    <p:sldId id="263" r:id="rId10"/>
    <p:sldId id="264" r:id="rId11"/>
    <p:sldId id="27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745" autoAdjust="0"/>
  </p:normalViewPr>
  <p:slideViewPr>
    <p:cSldViewPr snapToGrid="0">
      <p:cViewPr varScale="1">
        <p:scale>
          <a:sx n="98" d="100"/>
          <a:sy n="98"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21CAD-B1AB-4688-B920-2D3E0C11A683}" type="doc">
      <dgm:prSet loTypeId="urn:microsoft.com/office/officeart/2005/8/layout/vProcess5" loCatId="process" qsTypeId="urn:microsoft.com/office/officeart/2005/8/quickstyle/simple4" qsCatId="simple" csTypeId="urn:microsoft.com/office/officeart/2005/8/colors/accent1_3" csCatId="accent1" phldr="1"/>
      <dgm:spPr/>
      <dgm:t>
        <a:bodyPr/>
        <a:lstStyle/>
        <a:p>
          <a:endParaRPr lang="en-US"/>
        </a:p>
      </dgm:t>
    </dgm:pt>
    <dgm:pt modelId="{B405F0E2-7EBD-4FD7-97C8-E4C3223144F2}">
      <dgm:prSet custT="1"/>
      <dgm:spPr/>
      <dgm:t>
        <a:bodyPr/>
        <a:lstStyle/>
        <a:p>
          <a:pPr algn="just"/>
          <a:r>
            <a:rPr lang="en-US" sz="1400" dirty="0"/>
            <a:t>Gray-scale  affects only the value component of the base color in HSV space. Water masks are used to change the reflection in the surface shading. Night tiles are useful for Earth where cities illuminate the side that is not facing the Sun.</a:t>
          </a:r>
        </a:p>
      </dgm:t>
    </dgm:pt>
    <dgm:pt modelId="{C182FA95-77AF-4C32-A420-49C3AFF4A272}" type="parTrans" cxnId="{3181871C-364B-4E27-A0AD-DDB3AF63CE59}">
      <dgm:prSet/>
      <dgm:spPr/>
      <dgm:t>
        <a:bodyPr/>
        <a:lstStyle/>
        <a:p>
          <a:endParaRPr lang="en-US"/>
        </a:p>
      </dgm:t>
    </dgm:pt>
    <dgm:pt modelId="{1E633CBE-11D8-49DB-9894-CE4DE4C03A08}" type="sibTrans" cxnId="{3181871C-364B-4E27-A0AD-DDB3AF63CE59}">
      <dgm:prSet/>
      <dgm:spPr/>
      <dgm:t>
        <a:bodyPr/>
        <a:lstStyle/>
        <a:p>
          <a:endParaRPr lang="en-US"/>
        </a:p>
      </dgm:t>
    </dgm:pt>
    <dgm:pt modelId="{A13B634A-E723-48AC-BA06-5A25C021810A}">
      <dgm:prSet custT="1"/>
      <dgm:spPr/>
      <dgm:t>
        <a:bodyPr/>
        <a:lstStyle/>
        <a:p>
          <a:pPr algn="just"/>
          <a:r>
            <a:rPr lang="en-US" sz="1400" dirty="0"/>
            <a:t>A time stamp is used to instantiate a tile provider for any given time step. This template can be a file path or a GDAL WMS configuration that contains a time stamp key along with metadata defining time format, start time, end time, and temporal resolution.</a:t>
          </a:r>
        </a:p>
      </dgm:t>
    </dgm:pt>
    <dgm:pt modelId="{EDDC0D97-6285-4F6E-8B43-2A50774EEBA8}" type="sibTrans" cxnId="{3B7FFD60-2724-4500-BE52-59A11039A79F}">
      <dgm:prSet/>
      <dgm:spPr/>
      <dgm:t>
        <a:bodyPr/>
        <a:lstStyle/>
        <a:p>
          <a:endParaRPr lang="en-US"/>
        </a:p>
      </dgm:t>
    </dgm:pt>
    <dgm:pt modelId="{AF5FA5B4-75D1-4165-B385-2E58E670E026}" type="parTrans" cxnId="{3B7FFD60-2724-4500-BE52-59A11039A79F}">
      <dgm:prSet/>
      <dgm:spPr/>
      <dgm:t>
        <a:bodyPr/>
        <a:lstStyle/>
        <a:p>
          <a:endParaRPr lang="en-US"/>
        </a:p>
      </dgm:t>
    </dgm:pt>
    <dgm:pt modelId="{9D4AC0B0-7310-445B-9E27-627F391B57E3}">
      <dgm:prSet custT="1"/>
      <dgm:spPr/>
      <dgm:t>
        <a:bodyPr/>
        <a:lstStyle/>
        <a:p>
          <a:pPr algn="just"/>
          <a:r>
            <a:rPr lang="en-US" sz="1400" dirty="0"/>
            <a:t>Layer group blending is performed to blend different layer groups by sampling and configuration of each active layer group to get the final color. Layers can be manually ordered and combined using per layer settings such as transparency or blend mode.</a:t>
          </a:r>
        </a:p>
      </dgm:t>
    </dgm:pt>
    <dgm:pt modelId="{CE37EC5C-FFE0-4ABB-90F4-C1AC8CF45AB5}" type="sibTrans" cxnId="{942A3D8D-A7F0-41F5-9E3C-99D6A4A9DC17}">
      <dgm:prSet/>
      <dgm:spPr/>
      <dgm:t>
        <a:bodyPr/>
        <a:lstStyle/>
        <a:p>
          <a:endParaRPr lang="en-US"/>
        </a:p>
      </dgm:t>
    </dgm:pt>
    <dgm:pt modelId="{1A3897BA-3D3B-460B-AB07-6C85BAEB6FFF}" type="parTrans" cxnId="{942A3D8D-A7F0-41F5-9E3C-99D6A4A9DC17}">
      <dgm:prSet/>
      <dgm:spPr/>
      <dgm:t>
        <a:bodyPr/>
        <a:lstStyle/>
        <a:p>
          <a:endParaRPr lang="en-US"/>
        </a:p>
      </dgm:t>
    </dgm:pt>
    <dgm:pt modelId="{2661FA46-069A-4748-BF5A-E5001F696D2A}" type="pres">
      <dgm:prSet presAssocID="{A2F21CAD-B1AB-4688-B920-2D3E0C11A683}" presName="outerComposite" presStyleCnt="0">
        <dgm:presLayoutVars>
          <dgm:chMax val="5"/>
          <dgm:dir/>
          <dgm:resizeHandles val="exact"/>
        </dgm:presLayoutVars>
      </dgm:prSet>
      <dgm:spPr/>
    </dgm:pt>
    <dgm:pt modelId="{3AE704D5-48C9-4E73-9A31-C2F4DBB0B4C4}" type="pres">
      <dgm:prSet presAssocID="{A2F21CAD-B1AB-4688-B920-2D3E0C11A683}" presName="dummyMaxCanvas" presStyleCnt="0">
        <dgm:presLayoutVars/>
      </dgm:prSet>
      <dgm:spPr/>
    </dgm:pt>
    <dgm:pt modelId="{37604795-395B-410C-BDB0-559D55F68460}" type="pres">
      <dgm:prSet presAssocID="{A2F21CAD-B1AB-4688-B920-2D3E0C11A683}" presName="ThreeNodes_1" presStyleLbl="node1" presStyleIdx="0" presStyleCnt="3">
        <dgm:presLayoutVars>
          <dgm:bulletEnabled val="1"/>
        </dgm:presLayoutVars>
      </dgm:prSet>
      <dgm:spPr/>
    </dgm:pt>
    <dgm:pt modelId="{39F8D648-1C3D-4FD7-9156-38CB3D82D3C0}" type="pres">
      <dgm:prSet presAssocID="{A2F21CAD-B1AB-4688-B920-2D3E0C11A683}" presName="ThreeNodes_2" presStyleLbl="node1" presStyleIdx="1" presStyleCnt="3">
        <dgm:presLayoutVars>
          <dgm:bulletEnabled val="1"/>
        </dgm:presLayoutVars>
      </dgm:prSet>
      <dgm:spPr/>
    </dgm:pt>
    <dgm:pt modelId="{E6E8CE91-CDD6-40C3-8DAB-BD7979A8DF61}" type="pres">
      <dgm:prSet presAssocID="{A2F21CAD-B1AB-4688-B920-2D3E0C11A683}" presName="ThreeNodes_3" presStyleLbl="node1" presStyleIdx="2" presStyleCnt="3">
        <dgm:presLayoutVars>
          <dgm:bulletEnabled val="1"/>
        </dgm:presLayoutVars>
      </dgm:prSet>
      <dgm:spPr/>
    </dgm:pt>
    <dgm:pt modelId="{0A16D04E-6F8E-4539-A433-CDE341246EF6}" type="pres">
      <dgm:prSet presAssocID="{A2F21CAD-B1AB-4688-B920-2D3E0C11A683}" presName="ThreeConn_1-2" presStyleLbl="fgAccFollowNode1" presStyleIdx="0" presStyleCnt="2">
        <dgm:presLayoutVars>
          <dgm:bulletEnabled val="1"/>
        </dgm:presLayoutVars>
      </dgm:prSet>
      <dgm:spPr/>
    </dgm:pt>
    <dgm:pt modelId="{CAD8CCAE-28CC-417E-8D8A-16F3816529C0}" type="pres">
      <dgm:prSet presAssocID="{A2F21CAD-B1AB-4688-B920-2D3E0C11A683}" presName="ThreeConn_2-3" presStyleLbl="fgAccFollowNode1" presStyleIdx="1" presStyleCnt="2">
        <dgm:presLayoutVars>
          <dgm:bulletEnabled val="1"/>
        </dgm:presLayoutVars>
      </dgm:prSet>
      <dgm:spPr/>
    </dgm:pt>
    <dgm:pt modelId="{51E6E979-FB9F-4295-952B-9375D4169834}" type="pres">
      <dgm:prSet presAssocID="{A2F21CAD-B1AB-4688-B920-2D3E0C11A683}" presName="ThreeNodes_1_text" presStyleLbl="node1" presStyleIdx="2" presStyleCnt="3">
        <dgm:presLayoutVars>
          <dgm:bulletEnabled val="1"/>
        </dgm:presLayoutVars>
      </dgm:prSet>
      <dgm:spPr/>
    </dgm:pt>
    <dgm:pt modelId="{5A1B4CAB-C75A-4256-A782-42D654F2D022}" type="pres">
      <dgm:prSet presAssocID="{A2F21CAD-B1AB-4688-B920-2D3E0C11A683}" presName="ThreeNodes_2_text" presStyleLbl="node1" presStyleIdx="2" presStyleCnt="3">
        <dgm:presLayoutVars>
          <dgm:bulletEnabled val="1"/>
        </dgm:presLayoutVars>
      </dgm:prSet>
      <dgm:spPr/>
    </dgm:pt>
    <dgm:pt modelId="{BC1A3C55-499A-4A39-9D53-1FCB2BD3B16C}" type="pres">
      <dgm:prSet presAssocID="{A2F21CAD-B1AB-4688-B920-2D3E0C11A683}" presName="ThreeNodes_3_text" presStyleLbl="node1" presStyleIdx="2" presStyleCnt="3">
        <dgm:presLayoutVars>
          <dgm:bulletEnabled val="1"/>
        </dgm:presLayoutVars>
      </dgm:prSet>
      <dgm:spPr/>
    </dgm:pt>
  </dgm:ptLst>
  <dgm:cxnLst>
    <dgm:cxn modelId="{0F526410-2690-4E8C-8220-4C7AF800493C}" type="presOf" srcId="{1E633CBE-11D8-49DB-9894-CE4DE4C03A08}" destId="{0A16D04E-6F8E-4539-A433-CDE341246EF6}" srcOrd="0" destOrd="0" presId="urn:microsoft.com/office/officeart/2005/8/layout/vProcess5"/>
    <dgm:cxn modelId="{3181871C-364B-4E27-A0AD-DDB3AF63CE59}" srcId="{A2F21CAD-B1AB-4688-B920-2D3E0C11A683}" destId="{B405F0E2-7EBD-4FD7-97C8-E4C3223144F2}" srcOrd="0" destOrd="0" parTransId="{C182FA95-77AF-4C32-A420-49C3AFF4A272}" sibTransId="{1E633CBE-11D8-49DB-9894-CE4DE4C03A08}"/>
    <dgm:cxn modelId="{55560838-DABE-4E67-BD91-3CDFA1B17466}" type="presOf" srcId="{B405F0E2-7EBD-4FD7-97C8-E4C3223144F2}" destId="{51E6E979-FB9F-4295-952B-9375D4169834}" srcOrd="1" destOrd="0" presId="urn:microsoft.com/office/officeart/2005/8/layout/vProcess5"/>
    <dgm:cxn modelId="{9A25B156-60D9-4199-B36E-EA9842D6EAC5}" type="presOf" srcId="{B405F0E2-7EBD-4FD7-97C8-E4C3223144F2}" destId="{37604795-395B-410C-BDB0-559D55F68460}" srcOrd="0" destOrd="0" presId="urn:microsoft.com/office/officeart/2005/8/layout/vProcess5"/>
    <dgm:cxn modelId="{3B7FFD60-2724-4500-BE52-59A11039A79F}" srcId="{A2F21CAD-B1AB-4688-B920-2D3E0C11A683}" destId="{A13B634A-E723-48AC-BA06-5A25C021810A}" srcOrd="2" destOrd="0" parTransId="{AF5FA5B4-75D1-4165-B385-2E58E670E026}" sibTransId="{EDDC0D97-6285-4F6E-8B43-2A50774EEBA8}"/>
    <dgm:cxn modelId="{18767D8A-D466-441C-8ACA-38D0D86C1F6B}" type="presOf" srcId="{CE37EC5C-FFE0-4ABB-90F4-C1AC8CF45AB5}" destId="{CAD8CCAE-28CC-417E-8D8A-16F3816529C0}" srcOrd="0" destOrd="0" presId="urn:microsoft.com/office/officeart/2005/8/layout/vProcess5"/>
    <dgm:cxn modelId="{942A3D8D-A7F0-41F5-9E3C-99D6A4A9DC17}" srcId="{A2F21CAD-B1AB-4688-B920-2D3E0C11A683}" destId="{9D4AC0B0-7310-445B-9E27-627F391B57E3}" srcOrd="1" destOrd="0" parTransId="{1A3897BA-3D3B-460B-AB07-6C85BAEB6FFF}" sibTransId="{CE37EC5C-FFE0-4ABB-90F4-C1AC8CF45AB5}"/>
    <dgm:cxn modelId="{E15212BC-D4F2-430F-B21A-DD41D7BB5676}" type="presOf" srcId="{A13B634A-E723-48AC-BA06-5A25C021810A}" destId="{BC1A3C55-499A-4A39-9D53-1FCB2BD3B16C}" srcOrd="1" destOrd="0" presId="urn:microsoft.com/office/officeart/2005/8/layout/vProcess5"/>
    <dgm:cxn modelId="{B7BC61C1-7524-4943-94AC-7C75B9A9478A}" type="presOf" srcId="{9D4AC0B0-7310-445B-9E27-627F391B57E3}" destId="{39F8D648-1C3D-4FD7-9156-38CB3D82D3C0}" srcOrd="0" destOrd="0" presId="urn:microsoft.com/office/officeart/2005/8/layout/vProcess5"/>
    <dgm:cxn modelId="{7422A7CF-3DFB-4DD9-ACC4-835E5ED9A35E}" type="presOf" srcId="{A13B634A-E723-48AC-BA06-5A25C021810A}" destId="{E6E8CE91-CDD6-40C3-8DAB-BD7979A8DF61}" srcOrd="0" destOrd="0" presId="urn:microsoft.com/office/officeart/2005/8/layout/vProcess5"/>
    <dgm:cxn modelId="{E8CC6BF9-0877-4973-B813-EDBA782225AE}" type="presOf" srcId="{9D4AC0B0-7310-445B-9E27-627F391B57E3}" destId="{5A1B4CAB-C75A-4256-A782-42D654F2D022}" srcOrd="1" destOrd="0" presId="urn:microsoft.com/office/officeart/2005/8/layout/vProcess5"/>
    <dgm:cxn modelId="{47605FFC-D879-4FA0-A14B-96358B87E516}" type="presOf" srcId="{A2F21CAD-B1AB-4688-B920-2D3E0C11A683}" destId="{2661FA46-069A-4748-BF5A-E5001F696D2A}" srcOrd="0" destOrd="0" presId="urn:microsoft.com/office/officeart/2005/8/layout/vProcess5"/>
    <dgm:cxn modelId="{F9DD6717-2ECE-45E9-A271-BE440EF7CFF5}" type="presParOf" srcId="{2661FA46-069A-4748-BF5A-E5001F696D2A}" destId="{3AE704D5-48C9-4E73-9A31-C2F4DBB0B4C4}" srcOrd="0" destOrd="0" presId="urn:microsoft.com/office/officeart/2005/8/layout/vProcess5"/>
    <dgm:cxn modelId="{D3A802CF-E745-4706-AC41-CD810E044356}" type="presParOf" srcId="{2661FA46-069A-4748-BF5A-E5001F696D2A}" destId="{37604795-395B-410C-BDB0-559D55F68460}" srcOrd="1" destOrd="0" presId="urn:microsoft.com/office/officeart/2005/8/layout/vProcess5"/>
    <dgm:cxn modelId="{287B25DA-D538-4A30-B20D-306CFB3EAB0A}" type="presParOf" srcId="{2661FA46-069A-4748-BF5A-E5001F696D2A}" destId="{39F8D648-1C3D-4FD7-9156-38CB3D82D3C0}" srcOrd="2" destOrd="0" presId="urn:microsoft.com/office/officeart/2005/8/layout/vProcess5"/>
    <dgm:cxn modelId="{91177E0C-8A79-40F6-8A6A-256D0020F551}" type="presParOf" srcId="{2661FA46-069A-4748-BF5A-E5001F696D2A}" destId="{E6E8CE91-CDD6-40C3-8DAB-BD7979A8DF61}" srcOrd="3" destOrd="0" presId="urn:microsoft.com/office/officeart/2005/8/layout/vProcess5"/>
    <dgm:cxn modelId="{8BDD1D04-55DF-42F8-8BE9-7C0FAC878522}" type="presParOf" srcId="{2661FA46-069A-4748-BF5A-E5001F696D2A}" destId="{0A16D04E-6F8E-4539-A433-CDE341246EF6}" srcOrd="4" destOrd="0" presId="urn:microsoft.com/office/officeart/2005/8/layout/vProcess5"/>
    <dgm:cxn modelId="{713B4BCF-DC7B-40B9-97C7-676062C2D1F8}" type="presParOf" srcId="{2661FA46-069A-4748-BF5A-E5001F696D2A}" destId="{CAD8CCAE-28CC-417E-8D8A-16F3816529C0}" srcOrd="5" destOrd="0" presId="urn:microsoft.com/office/officeart/2005/8/layout/vProcess5"/>
    <dgm:cxn modelId="{95E5A501-8376-4EBA-9631-642FF4AFF27C}" type="presParOf" srcId="{2661FA46-069A-4748-BF5A-E5001F696D2A}" destId="{51E6E979-FB9F-4295-952B-9375D4169834}" srcOrd="6" destOrd="0" presId="urn:microsoft.com/office/officeart/2005/8/layout/vProcess5"/>
    <dgm:cxn modelId="{2AB9E546-E6C2-4C12-B8AB-C911C632C650}" type="presParOf" srcId="{2661FA46-069A-4748-BF5A-E5001F696D2A}" destId="{5A1B4CAB-C75A-4256-A782-42D654F2D022}" srcOrd="7" destOrd="0" presId="urn:microsoft.com/office/officeart/2005/8/layout/vProcess5"/>
    <dgm:cxn modelId="{FCC5E01D-33BB-4C65-A3BC-80F65A13D750}" type="presParOf" srcId="{2661FA46-069A-4748-BF5A-E5001F696D2A}" destId="{BC1A3C55-499A-4A39-9D53-1FCB2BD3B16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4795-395B-410C-BDB0-559D55F68460}">
      <dsp:nvSpPr>
        <dsp:cNvPr id="0" name=""/>
        <dsp:cNvSpPr/>
      </dsp:nvSpPr>
      <dsp:spPr>
        <a:xfrm>
          <a:off x="0" y="0"/>
          <a:ext cx="5026421" cy="1391126"/>
        </a:xfrm>
        <a:prstGeom prst="roundRect">
          <a:avLst>
            <a:gd name="adj" fmla="val 10000"/>
          </a:avLst>
        </a:prstGeom>
        <a:gradFill rotWithShape="0">
          <a:gsLst>
            <a:gs pos="0">
              <a:schemeClr val="accent1">
                <a:shade val="80000"/>
                <a:hueOff val="0"/>
                <a:satOff val="0"/>
                <a:lumOff val="0"/>
                <a:alphaOff val="0"/>
                <a:tint val="98000"/>
                <a:satMod val="110000"/>
                <a:lumMod val="104000"/>
              </a:schemeClr>
            </a:gs>
            <a:gs pos="69000">
              <a:schemeClr val="accent1">
                <a:shade val="80000"/>
                <a:hueOff val="0"/>
                <a:satOff val="0"/>
                <a:lumOff val="0"/>
                <a:alphaOff val="0"/>
                <a:shade val="88000"/>
                <a:satMod val="130000"/>
                <a:lumMod val="92000"/>
              </a:schemeClr>
            </a:gs>
            <a:gs pos="100000">
              <a:schemeClr val="accent1">
                <a:shade val="8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kern="1200" dirty="0"/>
            <a:t>Gray-scale  affects only the value component of the base color in HSV space. Water masks are used to change the reflection in the surface shading. Night tiles are useful for Earth where cities illuminate the side that is not facing the Sun.</a:t>
          </a:r>
        </a:p>
      </dsp:txBody>
      <dsp:txXfrm>
        <a:off x="40745" y="40745"/>
        <a:ext cx="3525286" cy="1309636"/>
      </dsp:txXfrm>
    </dsp:sp>
    <dsp:sp modelId="{39F8D648-1C3D-4FD7-9156-38CB3D82D3C0}">
      <dsp:nvSpPr>
        <dsp:cNvPr id="0" name=""/>
        <dsp:cNvSpPr/>
      </dsp:nvSpPr>
      <dsp:spPr>
        <a:xfrm>
          <a:off x="443507" y="1622980"/>
          <a:ext cx="5026421" cy="1391126"/>
        </a:xfrm>
        <a:prstGeom prst="roundRect">
          <a:avLst>
            <a:gd name="adj" fmla="val 10000"/>
          </a:avLst>
        </a:prstGeom>
        <a:gradFill rotWithShape="0">
          <a:gsLst>
            <a:gs pos="0">
              <a:schemeClr val="accent1">
                <a:shade val="80000"/>
                <a:hueOff val="225607"/>
                <a:satOff val="-17448"/>
                <a:lumOff val="16415"/>
                <a:alphaOff val="0"/>
                <a:tint val="98000"/>
                <a:satMod val="110000"/>
                <a:lumMod val="104000"/>
              </a:schemeClr>
            </a:gs>
            <a:gs pos="69000">
              <a:schemeClr val="accent1">
                <a:shade val="80000"/>
                <a:hueOff val="225607"/>
                <a:satOff val="-17448"/>
                <a:lumOff val="16415"/>
                <a:alphaOff val="0"/>
                <a:shade val="88000"/>
                <a:satMod val="130000"/>
                <a:lumMod val="92000"/>
              </a:schemeClr>
            </a:gs>
            <a:gs pos="100000">
              <a:schemeClr val="accent1">
                <a:shade val="80000"/>
                <a:hueOff val="225607"/>
                <a:satOff val="-17448"/>
                <a:lumOff val="16415"/>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kern="1200" dirty="0"/>
            <a:t>Layer group blending is performed to blend different layer groups by sampling and configuration of each active layer group to get the final color. Layers can be manually ordered and combined using per layer settings such as transparency or blend mode.</a:t>
          </a:r>
        </a:p>
      </dsp:txBody>
      <dsp:txXfrm>
        <a:off x="484252" y="1663725"/>
        <a:ext cx="3597191" cy="1309636"/>
      </dsp:txXfrm>
    </dsp:sp>
    <dsp:sp modelId="{E6E8CE91-CDD6-40C3-8DAB-BD7979A8DF61}">
      <dsp:nvSpPr>
        <dsp:cNvPr id="0" name=""/>
        <dsp:cNvSpPr/>
      </dsp:nvSpPr>
      <dsp:spPr>
        <a:xfrm>
          <a:off x="887015" y="3245961"/>
          <a:ext cx="5026421" cy="1391126"/>
        </a:xfrm>
        <a:prstGeom prst="roundRect">
          <a:avLst>
            <a:gd name="adj" fmla="val 10000"/>
          </a:avLst>
        </a:prstGeom>
        <a:gradFill rotWithShape="0">
          <a:gsLst>
            <a:gs pos="0">
              <a:schemeClr val="accent1">
                <a:shade val="80000"/>
                <a:hueOff val="451214"/>
                <a:satOff val="-34896"/>
                <a:lumOff val="32830"/>
                <a:alphaOff val="0"/>
                <a:tint val="98000"/>
                <a:satMod val="110000"/>
                <a:lumMod val="104000"/>
              </a:schemeClr>
            </a:gs>
            <a:gs pos="69000">
              <a:schemeClr val="accent1">
                <a:shade val="80000"/>
                <a:hueOff val="451214"/>
                <a:satOff val="-34896"/>
                <a:lumOff val="32830"/>
                <a:alphaOff val="0"/>
                <a:shade val="88000"/>
                <a:satMod val="130000"/>
                <a:lumMod val="92000"/>
              </a:schemeClr>
            </a:gs>
            <a:gs pos="100000">
              <a:schemeClr val="accent1">
                <a:shade val="80000"/>
                <a:hueOff val="451214"/>
                <a:satOff val="-34896"/>
                <a:lumOff val="3283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US" sz="1400" kern="1200" dirty="0"/>
            <a:t>A time stamp is used to instantiate a tile provider for any given time step. This template can be a file path or a GDAL WMS configuration that contains a time stamp key along with metadata defining time format, start time, end time, and temporal resolution.</a:t>
          </a:r>
        </a:p>
      </dsp:txBody>
      <dsp:txXfrm>
        <a:off x="927760" y="3286706"/>
        <a:ext cx="3597191" cy="1309636"/>
      </dsp:txXfrm>
    </dsp:sp>
    <dsp:sp modelId="{0A16D04E-6F8E-4539-A433-CDE341246EF6}">
      <dsp:nvSpPr>
        <dsp:cNvPr id="0" name=""/>
        <dsp:cNvSpPr/>
      </dsp:nvSpPr>
      <dsp:spPr>
        <a:xfrm>
          <a:off x="4122189" y="1054937"/>
          <a:ext cx="904232" cy="90423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25641" y="1054937"/>
        <a:ext cx="497328" cy="680435"/>
      </dsp:txXfrm>
    </dsp:sp>
    <dsp:sp modelId="{CAD8CCAE-28CC-417E-8D8A-16F3816529C0}">
      <dsp:nvSpPr>
        <dsp:cNvPr id="0" name=""/>
        <dsp:cNvSpPr/>
      </dsp:nvSpPr>
      <dsp:spPr>
        <a:xfrm>
          <a:off x="4565697" y="2668644"/>
          <a:ext cx="904232" cy="90423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69149" y="2668644"/>
        <a:ext cx="497328" cy="68043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7CCDF2-AF38-4741-B980-81F8885985ED}" type="datetimeFigureOut">
              <a:rPr lang="en-US" smtClean="0"/>
              <a:t>4/16/18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559C470-91D6-4281-9476-1769376A089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3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CCDF2-AF38-4741-B980-81F8885985ED}"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9C470-91D6-4281-9476-1769376A089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958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CCDF2-AF38-4741-B980-81F8885985ED}"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9C470-91D6-4281-9476-1769376A089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41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CCDF2-AF38-4741-B980-81F8885985ED}"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9C470-91D6-4281-9476-1769376A089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875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7CCDF2-AF38-4741-B980-81F8885985ED}" type="datetimeFigureOut">
              <a:rPr lang="en-US" smtClean="0"/>
              <a:t>4/16/18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9C470-91D6-4281-9476-1769376A089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395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7CCDF2-AF38-4741-B980-81F8885985ED}"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9C470-91D6-4281-9476-1769376A089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965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7CCDF2-AF38-4741-B980-81F8885985ED}" type="datetimeFigureOut">
              <a:rPr lang="en-US" smtClean="0"/>
              <a:t>4/16/18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59C470-91D6-4281-9476-1769376A089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26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7CCDF2-AF38-4741-B980-81F8885985ED}" type="datetimeFigureOut">
              <a:rPr lang="en-US" smtClean="0"/>
              <a:t>4/16/18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59C470-91D6-4281-9476-1769376A089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009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CCDF2-AF38-4741-B980-81F8885985ED}" type="datetimeFigureOut">
              <a:rPr lang="en-US" smtClean="0"/>
              <a:t>4/16/18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59C470-91D6-4281-9476-1769376A0897}" type="slidenum">
              <a:rPr lang="en-US" smtClean="0"/>
              <a:t>‹#›</a:t>
            </a:fld>
            <a:endParaRPr lang="en-US"/>
          </a:p>
        </p:txBody>
      </p:sp>
    </p:spTree>
    <p:extLst>
      <p:ext uri="{BB962C8B-B14F-4D97-AF65-F5344CB8AC3E}">
        <p14:creationId xmlns:p14="http://schemas.microsoft.com/office/powerpoint/2010/main" val="3811111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7CCDF2-AF38-4741-B980-81F8885985ED}" type="datetimeFigureOut">
              <a:rPr lang="en-US" smtClean="0"/>
              <a:t>4/16/18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9C470-91D6-4281-9476-1769376A089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218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7CCDF2-AF38-4741-B980-81F8885985ED}" type="datetimeFigureOut">
              <a:rPr lang="en-US" smtClean="0"/>
              <a:t>4/16/18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559C470-91D6-4281-9476-1769376A089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108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7CCDF2-AF38-4741-B980-81F8885985ED}" type="datetimeFigureOut">
              <a:rPr lang="en-US" smtClean="0"/>
              <a:t>4/16/18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59C470-91D6-4281-9476-1769376A089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8478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81A679-4B52-4BD6-A8B0-6FE35851BE2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5585F1-3E2A-42CD-944F-466D019A89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1142469"/>
            <a:ext cx="8295215" cy="4573063"/>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76BC42-C6CF-4136-A841-6A77C246801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18432" y="1479037"/>
            <a:ext cx="7973568"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435BD6E9-6D04-4F40-A59B-7FB989E7264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18432" y="5399773"/>
            <a:ext cx="79735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57780F8-F296-40F0-A517-386F016B3B77}"/>
              </a:ext>
            </a:extLst>
          </p:cNvPr>
          <p:cNvSpPr>
            <a:spLocks noGrp="1"/>
          </p:cNvSpPr>
          <p:nvPr>
            <p:ph type="ctrTitle"/>
          </p:nvPr>
        </p:nvSpPr>
        <p:spPr>
          <a:xfrm>
            <a:off x="4387803" y="1661375"/>
            <a:ext cx="7459926" cy="3515839"/>
          </a:xfrm>
        </p:spPr>
        <p:txBody>
          <a:bodyPr anchor="ctr">
            <a:normAutofit fontScale="90000"/>
          </a:bodyPr>
          <a:lstStyle/>
          <a:p>
            <a:r>
              <a:rPr lang="en-US" sz="3600" dirty="0">
                <a:solidFill>
                  <a:srgbClr val="FFFFFE"/>
                </a:solidFill>
              </a:rPr>
              <a:t>GLOBE BROWSING: Contextual SPATIO-TEMPORAL PLANETARY SURFACE VISUALIZATION</a:t>
            </a:r>
            <a:br>
              <a:rPr lang="en-US" sz="3600" dirty="0">
                <a:solidFill>
                  <a:srgbClr val="FFFFFE"/>
                </a:solidFill>
              </a:rPr>
            </a:br>
            <a:r>
              <a:rPr lang="en-US" sz="1400" dirty="0">
                <a:solidFill>
                  <a:srgbClr val="FFFFFE"/>
                </a:solidFill>
              </a:rPr>
              <a:t>Authors:  Karl Bladin, Emil Axelsson, Erik Broberg, Carter Emmart, Patric Ljung, Alexander Bock, and Anders Ynnerman</a:t>
            </a:r>
            <a:r>
              <a:rPr lang="en-US" sz="1800" dirty="0">
                <a:solidFill>
                  <a:srgbClr val="FFFFFE"/>
                </a:solidFill>
              </a:rPr>
              <a:t>, </a:t>
            </a:r>
            <a:br>
              <a:rPr lang="en-US" sz="1800">
                <a:solidFill>
                  <a:srgbClr val="FFFFFE"/>
                </a:solidFill>
              </a:rPr>
            </a:br>
            <a:br>
              <a:rPr lang="en-US" sz="1800">
                <a:solidFill>
                  <a:srgbClr val="FFFFFE"/>
                </a:solidFill>
              </a:rPr>
            </a:br>
            <a:br>
              <a:rPr lang="en-US" sz="1800">
                <a:solidFill>
                  <a:srgbClr val="FFFFFE"/>
                </a:solidFill>
              </a:rPr>
            </a:br>
            <a:br>
              <a:rPr lang="en-US" sz="1800">
                <a:solidFill>
                  <a:srgbClr val="FFFFFE"/>
                </a:solidFill>
              </a:rPr>
            </a:br>
            <a:br>
              <a:rPr lang="en-US" sz="1800">
                <a:solidFill>
                  <a:srgbClr val="FFFFFE"/>
                </a:solidFill>
              </a:rPr>
            </a:br>
            <a:br>
              <a:rPr lang="en-US" sz="1800" dirty="0">
                <a:solidFill>
                  <a:srgbClr val="FFFFFE"/>
                </a:solidFill>
              </a:rPr>
            </a:br>
            <a:r>
              <a:rPr lang="en-US" sz="2800" dirty="0">
                <a:solidFill>
                  <a:srgbClr val="FFFFFE"/>
                </a:solidFill>
              </a:rPr>
              <a:t>Venkata Sireesha dadi</a:t>
            </a:r>
            <a:endParaRPr lang="en-US" sz="4400" dirty="0">
              <a:solidFill>
                <a:srgbClr val="FFFFFE"/>
              </a:solidFill>
            </a:endParaRPr>
          </a:p>
        </p:txBody>
      </p:sp>
      <p:sp>
        <p:nvSpPr>
          <p:cNvPr id="3" name="Subtitle 2">
            <a:extLst>
              <a:ext uri="{FF2B5EF4-FFF2-40B4-BE49-F238E27FC236}">
                <a16:creationId xmlns:a16="http://schemas.microsoft.com/office/drawing/2014/main" id="{650278A2-5DC8-4A71-B881-12D7BE12B03D}"/>
              </a:ext>
            </a:extLst>
          </p:cNvPr>
          <p:cNvSpPr>
            <a:spLocks noGrp="1"/>
          </p:cNvSpPr>
          <p:nvPr>
            <p:ph type="subTitle" idx="1"/>
          </p:nvPr>
        </p:nvSpPr>
        <p:spPr>
          <a:xfrm>
            <a:off x="426720" y="1142469"/>
            <a:ext cx="3250684" cy="4573063"/>
          </a:xfrm>
        </p:spPr>
        <p:txBody>
          <a:bodyPr anchor="ctr">
            <a:noAutofit/>
          </a:bodyPr>
          <a:lstStyle/>
          <a:p>
            <a:pPr marL="285750" indent="-285750" algn="just">
              <a:lnSpc>
                <a:spcPct val="110000"/>
              </a:lnSpc>
              <a:buFont typeface="Arial" panose="020B0604020202020204" pitchFamily="34" charset="0"/>
              <a:buChar char="•"/>
            </a:pPr>
            <a:r>
              <a:rPr lang="en-US" sz="1400" b="1" cap="none" dirty="0">
                <a:solidFill>
                  <a:schemeClr val="tx2"/>
                </a:solidFill>
              </a:rPr>
              <a:t>Basically, work is done on modifying and uniting multiple data processing to investigate geospatial surface data of various celestial bodies.</a:t>
            </a:r>
          </a:p>
          <a:p>
            <a:pPr marL="285750" indent="-285750" algn="just">
              <a:lnSpc>
                <a:spcPct val="110000"/>
              </a:lnSpc>
              <a:buFont typeface="Wingdings" panose="05000000000000000000" pitchFamily="2" charset="2"/>
              <a:buChar char="§"/>
            </a:pPr>
            <a:r>
              <a:rPr lang="en-US" sz="1400" b="1" cap="none" dirty="0">
                <a:solidFill>
                  <a:schemeClr val="tx2"/>
                </a:solidFill>
              </a:rPr>
              <a:t>The results are:</a:t>
            </a:r>
          </a:p>
          <a:p>
            <a:pPr marL="285750" indent="-285750" algn="just">
              <a:lnSpc>
                <a:spcPct val="110000"/>
              </a:lnSpc>
              <a:buFont typeface="Wingdings" panose="05000000000000000000" pitchFamily="2" charset="2"/>
              <a:buChar char="Ø"/>
            </a:pPr>
            <a:r>
              <a:rPr lang="en-US" sz="1400" b="1" cap="none" dirty="0">
                <a:solidFill>
                  <a:schemeClr val="tx2"/>
                </a:solidFill>
              </a:rPr>
              <a:t> Addresses high-resolution map data on the surface of Mars.</a:t>
            </a:r>
          </a:p>
          <a:p>
            <a:pPr marL="285750" indent="-285750" algn="just">
              <a:lnSpc>
                <a:spcPct val="110000"/>
              </a:lnSpc>
              <a:buFont typeface="Wingdings" panose="05000000000000000000" pitchFamily="2" charset="2"/>
              <a:buChar char="Ø"/>
            </a:pPr>
            <a:r>
              <a:rPr lang="en-US" sz="1400" b="1" cap="none" dirty="0">
                <a:solidFill>
                  <a:schemeClr val="tx2"/>
                </a:solidFill>
              </a:rPr>
              <a:t>Describing  concurrent weather conditions on Earth that require temporal datasets </a:t>
            </a:r>
          </a:p>
          <a:p>
            <a:pPr marL="285750" indent="-285750" algn="just">
              <a:lnSpc>
                <a:spcPct val="110000"/>
              </a:lnSpc>
              <a:buFont typeface="Wingdings" panose="05000000000000000000" pitchFamily="2" charset="2"/>
              <a:buChar char="Ø"/>
            </a:pPr>
            <a:r>
              <a:rPr lang="en-US" sz="1400" b="1" cap="none" dirty="0">
                <a:solidFill>
                  <a:schemeClr val="tx2"/>
                </a:solidFill>
              </a:rPr>
              <a:t> Gaining more knowledge and information about Pluto from the New Horizons spacecraft which acquired images during a single flyby.</a:t>
            </a:r>
          </a:p>
        </p:txBody>
      </p:sp>
    </p:spTree>
    <p:extLst>
      <p:ext uri="{BB962C8B-B14F-4D97-AF65-F5344CB8AC3E}">
        <p14:creationId xmlns:p14="http://schemas.microsoft.com/office/powerpoint/2010/main" val="312387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Graphic 6">
            <a:extLst>
              <a:ext uri="{FF2B5EF4-FFF2-40B4-BE49-F238E27FC236}">
                <a16:creationId xmlns:a16="http://schemas.microsoft.com/office/drawing/2014/main" id="{8F28BD12-9FF1-44DA-AEB2-2D188298E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9060" y="2015734"/>
            <a:ext cx="3450613" cy="3450613"/>
          </a:xfrm>
          <a:prstGeom prst="rect">
            <a:avLst/>
          </a:prstGeom>
        </p:spPr>
      </p:pic>
      <p:sp>
        <p:nvSpPr>
          <p:cNvPr id="2" name="Title 1">
            <a:extLst>
              <a:ext uri="{FF2B5EF4-FFF2-40B4-BE49-F238E27FC236}">
                <a16:creationId xmlns:a16="http://schemas.microsoft.com/office/drawing/2014/main" id="{70105B09-B3F8-415D-8F68-CBEE43E49A4F}"/>
              </a:ext>
            </a:extLst>
          </p:cNvPr>
          <p:cNvSpPr>
            <a:spLocks noGrp="1"/>
          </p:cNvSpPr>
          <p:nvPr>
            <p:ph type="title"/>
          </p:nvPr>
        </p:nvSpPr>
        <p:spPr>
          <a:xfrm>
            <a:off x="1451579" y="804519"/>
            <a:ext cx="9603275" cy="1049235"/>
          </a:xfrm>
        </p:spPr>
        <p:txBody>
          <a:bodyPr>
            <a:normAutofit/>
          </a:bodyPr>
          <a:lstStyle/>
          <a:p>
            <a:r>
              <a:rPr lang="en-US" dirty="0"/>
              <a:t>DATA ACCESS AND PREPARATION</a:t>
            </a:r>
          </a:p>
        </p:txBody>
      </p:sp>
      <p:sp>
        <p:nvSpPr>
          <p:cNvPr id="3" name="Content Placeholder 2">
            <a:extLst>
              <a:ext uri="{FF2B5EF4-FFF2-40B4-BE49-F238E27FC236}">
                <a16:creationId xmlns:a16="http://schemas.microsoft.com/office/drawing/2014/main" id="{AF3310E8-E75C-43E3-AA07-59CDC9196821}"/>
              </a:ext>
            </a:extLst>
          </p:cNvPr>
          <p:cNvSpPr>
            <a:spLocks noGrp="1"/>
          </p:cNvSpPr>
          <p:nvPr>
            <p:ph idx="1"/>
          </p:nvPr>
        </p:nvSpPr>
        <p:spPr>
          <a:xfrm>
            <a:off x="5432570" y="2015734"/>
            <a:ext cx="6027910" cy="4037747"/>
          </a:xfrm>
        </p:spPr>
        <p:txBody>
          <a:bodyPr>
            <a:noAutofit/>
          </a:bodyPr>
          <a:lstStyle/>
          <a:p>
            <a:pPr algn="just">
              <a:lnSpc>
                <a:spcPct val="110000"/>
              </a:lnSpc>
            </a:pPr>
            <a:r>
              <a:rPr lang="en-US" sz="1600" dirty="0"/>
              <a:t>The most common pattern for global image sources is a web-based LOD service called the </a:t>
            </a:r>
            <a:r>
              <a:rPr lang="en-US" sz="1600" i="1" dirty="0"/>
              <a:t>Web Map Service</a:t>
            </a:r>
            <a:r>
              <a:rPr lang="en-US" sz="1600" dirty="0"/>
              <a:t> (WMS). The online datasets in the system can be checked  </a:t>
            </a:r>
            <a:r>
              <a:rPr lang="en-US" sz="1600" i="1" dirty="0"/>
              <a:t>Geospatial Data Abstraction Library</a:t>
            </a:r>
            <a:r>
              <a:rPr lang="en-US" sz="1600" dirty="0"/>
              <a:t> (GDAL) which provides access to a variety of WMS dialects through a single interface.</a:t>
            </a:r>
          </a:p>
          <a:p>
            <a:pPr algn="just">
              <a:lnSpc>
                <a:spcPct val="110000"/>
              </a:lnSpc>
            </a:pPr>
            <a:r>
              <a:rPr lang="en-US" sz="1600" dirty="0"/>
              <a:t>The HiRISE patches from NASA are referenced in meters  by our equirectangular latitude-longitude rendering pipeline. Virtual datasets are defined using XML specifications where properties such as data type, geographic extent, scale factors, offsets, and multiple raster bands can be specified for multipurpose.</a:t>
            </a:r>
          </a:p>
          <a:p>
            <a:pPr algn="just">
              <a:lnSpc>
                <a:spcPct val="110000"/>
              </a:lnSpc>
            </a:pPr>
            <a:r>
              <a:rPr lang="en-US" sz="1600" dirty="0"/>
              <a:t>Use of the NASA </a:t>
            </a:r>
            <a:r>
              <a:rPr lang="en-US" sz="1600" i="1" dirty="0"/>
              <a:t>Ames Stereo Pipeline </a:t>
            </a:r>
            <a:r>
              <a:rPr lang="en-US" sz="1600" dirty="0"/>
              <a:t>(ASP) stereogrammetry software for content</a:t>
            </a:r>
            <a:r>
              <a:rPr lang="en-US" sz="1600" i="1" dirty="0"/>
              <a:t> </a:t>
            </a:r>
            <a:r>
              <a:rPr lang="en-US" sz="1600" dirty="0"/>
              <a:t>creation becomes a precious tool in our pipeline for building DTMs from stereo pairs.</a:t>
            </a:r>
          </a:p>
          <a:p>
            <a:pPr algn="just">
              <a:lnSpc>
                <a:spcPct val="110000"/>
              </a:lnSpc>
            </a:pPr>
            <a:endParaRPr lang="en-US" sz="1600" dirty="0"/>
          </a:p>
        </p:txBody>
      </p:sp>
    </p:spTree>
    <p:extLst>
      <p:ext uri="{BB962C8B-B14F-4D97-AF65-F5344CB8AC3E}">
        <p14:creationId xmlns:p14="http://schemas.microsoft.com/office/powerpoint/2010/main" val="223629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6">
            <a:extLst>
              <a:ext uri="{FF2B5EF4-FFF2-40B4-BE49-F238E27FC236}">
                <a16:creationId xmlns:a16="http://schemas.microsoft.com/office/drawing/2014/main" id="{8F28BD12-9FF1-44DA-AEB2-2D188298E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9060" y="2015734"/>
            <a:ext cx="3450613" cy="3450613"/>
          </a:xfrm>
          <a:prstGeom prst="rect">
            <a:avLst/>
          </a:prstGeom>
        </p:spPr>
      </p:pic>
      <p:sp>
        <p:nvSpPr>
          <p:cNvPr id="2" name="Title 1">
            <a:extLst>
              <a:ext uri="{FF2B5EF4-FFF2-40B4-BE49-F238E27FC236}">
                <a16:creationId xmlns:a16="http://schemas.microsoft.com/office/drawing/2014/main" id="{70105B09-B3F8-415D-8F68-CBEE43E49A4F}"/>
              </a:ext>
            </a:extLst>
          </p:cNvPr>
          <p:cNvSpPr>
            <a:spLocks noGrp="1"/>
          </p:cNvSpPr>
          <p:nvPr>
            <p:ph type="title"/>
          </p:nvPr>
        </p:nvSpPr>
        <p:spPr>
          <a:xfrm>
            <a:off x="1438109" y="1139370"/>
            <a:ext cx="9603275" cy="1049235"/>
          </a:xfrm>
        </p:spPr>
        <p:txBody>
          <a:bodyPr>
            <a:normAutofit/>
          </a:bodyPr>
          <a:lstStyle/>
          <a:p>
            <a:r>
              <a:rPr lang="en-US" sz="2800" dirty="0"/>
              <a:t>Real time Image projection and Rendering system</a:t>
            </a:r>
          </a:p>
        </p:txBody>
      </p:sp>
      <p:sp>
        <p:nvSpPr>
          <p:cNvPr id="3" name="Content Placeholder 2">
            <a:extLst>
              <a:ext uri="{FF2B5EF4-FFF2-40B4-BE49-F238E27FC236}">
                <a16:creationId xmlns:a16="http://schemas.microsoft.com/office/drawing/2014/main" id="{AF3310E8-E75C-43E3-AA07-59CDC9196821}"/>
              </a:ext>
            </a:extLst>
          </p:cNvPr>
          <p:cNvSpPr>
            <a:spLocks noGrp="1"/>
          </p:cNvSpPr>
          <p:nvPr>
            <p:ph idx="1"/>
          </p:nvPr>
        </p:nvSpPr>
        <p:spPr>
          <a:xfrm>
            <a:off x="5432570" y="2015734"/>
            <a:ext cx="6027910" cy="4037747"/>
          </a:xfrm>
        </p:spPr>
        <p:txBody>
          <a:bodyPr>
            <a:noAutofit/>
          </a:bodyPr>
          <a:lstStyle/>
          <a:p>
            <a:pPr algn="just">
              <a:lnSpc>
                <a:spcPct val="110000"/>
              </a:lnSpc>
            </a:pPr>
            <a:r>
              <a:rPr lang="en-US" sz="1600" dirty="0"/>
              <a:t>The tools used enable the user to reconstruct the location, orientation of the space craft. To map this kind of image to </a:t>
            </a:r>
            <a:r>
              <a:rPr lang="en-US" sz="1600" i="1" dirty="0"/>
              <a:t>equirectangular format, </a:t>
            </a:r>
            <a:r>
              <a:rPr lang="en-US" sz="1600" dirty="0"/>
              <a:t>position and navigation are combined to give an image projection.</a:t>
            </a:r>
          </a:p>
          <a:p>
            <a:pPr algn="just">
              <a:lnSpc>
                <a:spcPct val="110000"/>
              </a:lnSpc>
            </a:pPr>
            <a:r>
              <a:rPr lang="en-US" sz="1600" dirty="0"/>
              <a:t>This is available through NASA’s </a:t>
            </a:r>
            <a:r>
              <a:rPr lang="en-US" sz="1600" i="1" dirty="0"/>
              <a:t>Planetary data system.</a:t>
            </a:r>
          </a:p>
          <a:p>
            <a:pPr algn="just">
              <a:lnSpc>
                <a:spcPct val="110000"/>
              </a:lnSpc>
            </a:pPr>
            <a:r>
              <a:rPr lang="en-US" sz="1600" dirty="0"/>
              <a:t>Data obtained is in chunks that represent a property. In rendering system, they are evaluated  and split to child nodes or merged to form bigger chunks.</a:t>
            </a:r>
          </a:p>
          <a:p>
            <a:pPr algn="just">
              <a:lnSpc>
                <a:spcPct val="110000"/>
              </a:lnSpc>
            </a:pPr>
            <a:r>
              <a:rPr lang="en-US" sz="1600" dirty="0"/>
              <a:t>It is important when we process multiple layers of data.</a:t>
            </a:r>
          </a:p>
        </p:txBody>
      </p:sp>
    </p:spTree>
    <p:extLst>
      <p:ext uri="{BB962C8B-B14F-4D97-AF65-F5344CB8AC3E}">
        <p14:creationId xmlns:p14="http://schemas.microsoft.com/office/powerpoint/2010/main" val="359424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33">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39">
            <a:extLst>
              <a:ext uri="{FF2B5EF4-FFF2-40B4-BE49-F238E27FC236}">
                <a16:creationId xmlns:a16="http://schemas.microsoft.com/office/drawing/2014/main" id="{4D61757C-8EF0-4453-95D9-78E78C610EB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4969251" cy="3459865"/>
            <a:chOff x="1446399" y="2012810"/>
            <a:chExt cx="4969251" cy="3459865"/>
          </a:xfrm>
        </p:grpSpPr>
        <p:sp>
          <p:nvSpPr>
            <p:cNvPr id="41" name="Rectangle 40">
              <a:extLst>
                <a:ext uri="{FF2B5EF4-FFF2-40B4-BE49-F238E27FC236}">
                  <a16:creationId xmlns:a16="http://schemas.microsoft.com/office/drawing/2014/main" id="{600A610F-62B5-4C04-8952-347042B44908}"/>
                </a:ext>
              </a:extLst>
            </p:cNvPr>
            <p:cNvSpPr/>
            <p:nvPr>
              <p:extLst>
                <p:ext uri="{386F3935-93C4-4BCD-93E2-E3B085C9AB24}">
                  <p16:designElem xmlns:p16="http://schemas.microsoft.com/office/powerpoint/2015/main" val="1"/>
                </p:ext>
              </p:extLst>
            </p:nvPr>
          </p:nvSpPr>
          <p:spPr>
            <a:xfrm>
              <a:off x="1446399" y="2012810"/>
              <a:ext cx="4969251"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41">
              <a:extLst>
                <a:ext uri="{FF2B5EF4-FFF2-40B4-BE49-F238E27FC236}">
                  <a16:creationId xmlns:a16="http://schemas.microsoft.com/office/drawing/2014/main" id="{94205C7C-BE45-4F4D-8447-A9ED1A2E33A1}"/>
                </a:ext>
              </a:extLst>
            </p:cNvPr>
            <p:cNvSpPr/>
            <p:nvPr>
              <p:extLst>
                <p:ext uri="{386F3935-93C4-4BCD-93E2-E3B085C9AB24}">
                  <p16:designElem xmlns:p16="http://schemas.microsoft.com/office/powerpoint/2015/main" val="1"/>
                </p:ext>
              </p:extLst>
            </p:nvPr>
          </p:nvSpPr>
          <p:spPr>
            <a:xfrm>
              <a:off x="1595362" y="2182137"/>
              <a:ext cx="4654871"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43">
            <a:extLst>
              <a:ext uri="{FF2B5EF4-FFF2-40B4-BE49-F238E27FC236}">
                <a16:creationId xmlns:a16="http://schemas.microsoft.com/office/drawing/2014/main" id="{51928CC6-3F4E-46C9-BEEE-47A9EE3FC4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4314860"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6DF5086-6698-4D79-A5DC-9CC5C0EAA9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7590" y="3143234"/>
            <a:ext cx="3993156" cy="1197946"/>
          </a:xfrm>
          <a:prstGeom prst="rect">
            <a:avLst/>
          </a:prstGeom>
        </p:spPr>
      </p:pic>
      <p:sp>
        <p:nvSpPr>
          <p:cNvPr id="2" name="Title 1">
            <a:extLst>
              <a:ext uri="{FF2B5EF4-FFF2-40B4-BE49-F238E27FC236}">
                <a16:creationId xmlns:a16="http://schemas.microsoft.com/office/drawing/2014/main" id="{5427B89F-86BA-4B74-8CC4-B8144A4BB0B1}"/>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3200" dirty="0"/>
              <a:t>Chunk processing</a:t>
            </a:r>
          </a:p>
        </p:txBody>
      </p:sp>
      <p:sp>
        <p:nvSpPr>
          <p:cNvPr id="4" name="Text Placeholder 3">
            <a:extLst>
              <a:ext uri="{FF2B5EF4-FFF2-40B4-BE49-F238E27FC236}">
                <a16:creationId xmlns:a16="http://schemas.microsoft.com/office/drawing/2014/main" id="{465C14C7-3BFD-4B8B-BB7D-802A717AFAC7}"/>
              </a:ext>
            </a:extLst>
          </p:cNvPr>
          <p:cNvSpPr>
            <a:spLocks noGrp="1"/>
          </p:cNvSpPr>
          <p:nvPr>
            <p:ph type="body" sz="half" idx="2"/>
          </p:nvPr>
        </p:nvSpPr>
        <p:spPr>
          <a:xfrm>
            <a:off x="6705600" y="2015734"/>
            <a:ext cx="4346097" cy="3724666"/>
          </a:xfrm>
        </p:spPr>
        <p:txBody>
          <a:bodyPr vert="horz" lIns="91440" tIns="45720" rIns="91440" bIns="45720" rtlCol="0" anchor="t">
            <a:normAutofit/>
          </a:bodyPr>
          <a:lstStyle/>
          <a:p>
            <a:pPr marL="285750" indent="-228600" algn="just">
              <a:buFont typeface="Arial" panose="020B0604020202020204" pitchFamily="34" charset="0"/>
              <a:buChar char="•"/>
            </a:pPr>
            <a:r>
              <a:rPr lang="en-US" sz="1800" dirty="0"/>
              <a:t>Chunk nodes are organized in a quad-tree and defined as </a:t>
            </a:r>
            <a:r>
              <a:rPr lang="en-US" sz="1800" i="1" dirty="0"/>
              <a:t>C{x,</a:t>
            </a:r>
            <a:r>
              <a:rPr lang="en-US" sz="1800" dirty="0"/>
              <a:t> </a:t>
            </a:r>
            <a:r>
              <a:rPr lang="en-US" sz="1800" i="1" dirty="0"/>
              <a:t>y}</a:t>
            </a:r>
            <a:r>
              <a:rPr lang="en-US" sz="1800" i="1" baseline="-25000" dirty="0"/>
              <a:t>k</a:t>
            </a:r>
            <a:r>
              <a:rPr lang="en-US" sz="1800" dirty="0"/>
              <a:t> for a geographic coordinate index (</a:t>
            </a:r>
            <a:r>
              <a:rPr lang="en-US" sz="1800" i="1" dirty="0"/>
              <a:t>x,</a:t>
            </a:r>
            <a:r>
              <a:rPr lang="en-US" sz="1800" dirty="0"/>
              <a:t> </a:t>
            </a:r>
            <a:r>
              <a:rPr lang="en-US" sz="1800" i="1" dirty="0"/>
              <a:t>y</a:t>
            </a:r>
            <a:r>
              <a:rPr lang="en-US" sz="1800" dirty="0"/>
              <a:t>) and detail level </a:t>
            </a:r>
            <a:r>
              <a:rPr lang="en-US" sz="1800" i="1" dirty="0"/>
              <a:t>k</a:t>
            </a:r>
            <a:r>
              <a:rPr lang="en-US" sz="1800" dirty="0"/>
              <a:t>. </a:t>
            </a:r>
          </a:p>
          <a:p>
            <a:pPr marL="285750" indent="-228600" algn="just">
              <a:buFont typeface="Arial" panose="020B0604020202020204" pitchFamily="34" charset="0"/>
              <a:buChar char="•"/>
            </a:pPr>
            <a:r>
              <a:rPr lang="en-US" sz="1800" dirty="0"/>
              <a:t>Our error metric is calculated quickly using the logarithm of the inverse distance from its closest point to the camera position.</a:t>
            </a:r>
          </a:p>
          <a:p>
            <a:pPr marL="285750" indent="-22860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327928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45C76AC0-BB6B-419E-A327-AFA297500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0E4246-09B8-46D7-A0D2-4D264863A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3" name="Picture 22">
            <a:extLst>
              <a:ext uri="{FF2B5EF4-FFF2-40B4-BE49-F238E27FC236}">
                <a16:creationId xmlns:a16="http://schemas.microsoft.com/office/drawing/2014/main" id="{F50C8D8D-B32F-4194-8321-164EC44275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5BD24D8B-8573-4260-B700-E860AD6D2A8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3E0B6A3-E197-43D6-82D5-7455DAB1A7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6FD6824-2346-4B1D-BF12-7504B5ED4E87}"/>
              </a:ext>
            </a:extLst>
          </p:cNvPr>
          <p:cNvSpPr>
            <a:spLocks noGrp="1"/>
          </p:cNvSpPr>
          <p:nvPr>
            <p:ph type="title"/>
          </p:nvPr>
        </p:nvSpPr>
        <p:spPr>
          <a:xfrm>
            <a:off x="6579648" y="804520"/>
            <a:ext cx="4158749" cy="1049235"/>
          </a:xfrm>
        </p:spPr>
        <p:txBody>
          <a:bodyPr vert="horz" lIns="91440" tIns="45720" rIns="91440" bIns="45720" rtlCol="0" anchor="t">
            <a:normAutofit/>
          </a:bodyPr>
          <a:lstStyle/>
          <a:p>
            <a:r>
              <a:rPr lang="en-US" sz="3200" dirty="0"/>
              <a:t>Tile management</a:t>
            </a:r>
          </a:p>
        </p:txBody>
      </p:sp>
      <p:sp>
        <p:nvSpPr>
          <p:cNvPr id="4" name="Text Placeholder 3">
            <a:extLst>
              <a:ext uri="{FF2B5EF4-FFF2-40B4-BE49-F238E27FC236}">
                <a16:creationId xmlns:a16="http://schemas.microsoft.com/office/drawing/2014/main" id="{935783F5-5A88-458A-BFEE-730A2EE0F04B}"/>
              </a:ext>
            </a:extLst>
          </p:cNvPr>
          <p:cNvSpPr>
            <a:spLocks noGrp="1"/>
          </p:cNvSpPr>
          <p:nvPr>
            <p:ph type="body" sz="half" idx="2"/>
          </p:nvPr>
        </p:nvSpPr>
        <p:spPr>
          <a:xfrm>
            <a:off x="5872480" y="2015732"/>
            <a:ext cx="5667608" cy="3450613"/>
          </a:xfrm>
        </p:spPr>
        <p:txBody>
          <a:bodyPr vert="horz" lIns="91440" tIns="45720" rIns="91440" bIns="45720" rtlCol="0" anchor="t">
            <a:noAutofit/>
          </a:bodyPr>
          <a:lstStyle/>
          <a:p>
            <a:pPr marL="285750" indent="-285750" algn="just">
              <a:buFont typeface="Arial" panose="020B0604020202020204" pitchFamily="34" charset="0"/>
              <a:buChar char="•"/>
            </a:pPr>
            <a:r>
              <a:rPr lang="en-US" dirty="0"/>
              <a:t>A layer is  corresponded to tile provider so that the user will use the tile index, representing the corresponding chunk to render.</a:t>
            </a:r>
          </a:p>
          <a:p>
            <a:pPr indent="-228600" algn="just">
              <a:buFont typeface="Arial" panose="020B0604020202020204" pitchFamily="34" charset="0"/>
              <a:buChar char="•"/>
            </a:pPr>
            <a:r>
              <a:rPr lang="en-US" dirty="0"/>
              <a:t>The tile provider uses an in-memory </a:t>
            </a:r>
            <a:r>
              <a:rPr lang="en-US" i="1" dirty="0"/>
              <a:t>least recently used </a:t>
            </a:r>
            <a:r>
              <a:rPr lang="en-US" dirty="0"/>
              <a:t>(LRU) cache so that it can return a cached tile upon</a:t>
            </a:r>
            <a:r>
              <a:rPr lang="en-US" i="1" dirty="0"/>
              <a:t> </a:t>
            </a:r>
            <a:r>
              <a:rPr lang="en-US" dirty="0"/>
              <a:t>request. It is shared by tile providers of the same layer group and keeps record of the total amount of tile data cached in system memory. When the cache is full, the one which is least used is set to reused again to create a new tile.</a:t>
            </a:r>
          </a:p>
          <a:p>
            <a:pPr algn="just"/>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88" y="1510108"/>
            <a:ext cx="5174888" cy="2632149"/>
          </a:xfrm>
          <a:prstGeom prst="rect">
            <a:avLst/>
          </a:prstGeom>
        </p:spPr>
      </p:pic>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408712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1" name="Picture 20">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2">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7"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a:extLst>
              <a:ext uri="{FF2B5EF4-FFF2-40B4-BE49-F238E27FC236}">
                <a16:creationId xmlns:a16="http://schemas.microsoft.com/office/drawing/2014/main" id="{75EA291E-0E05-4A7D-83A1-B71E765EC807}"/>
              </a:ext>
            </a:extLst>
          </p:cNvPr>
          <p:cNvSpPr>
            <a:spLocks noGrp="1"/>
          </p:cNvSpPr>
          <p:nvPr>
            <p:ph type="title"/>
          </p:nvPr>
        </p:nvSpPr>
        <p:spPr>
          <a:xfrm>
            <a:off x="1451579" y="2303047"/>
            <a:ext cx="3272093" cy="2674198"/>
          </a:xfrm>
        </p:spPr>
        <p:txBody>
          <a:bodyPr anchor="t">
            <a:normAutofit/>
          </a:bodyPr>
          <a:lstStyle/>
          <a:p>
            <a:r>
              <a:rPr lang="en-US" dirty="0"/>
              <a:t>Layer blending</a:t>
            </a:r>
          </a:p>
        </p:txBody>
      </p:sp>
      <p:graphicFrame>
        <p:nvGraphicFramePr>
          <p:cNvPr id="12" name="Content Placeholder 2">
            <a:extLst>
              <a:ext uri="{FF2B5EF4-FFF2-40B4-BE49-F238E27FC236}">
                <a16:creationId xmlns:a16="http://schemas.microsoft.com/office/drawing/2014/main" id="{12CF16EF-2EDF-41D7-B54A-F8DB834ADFEF}"/>
              </a:ext>
            </a:extLst>
          </p:cNvPr>
          <p:cNvGraphicFramePr>
            <a:graphicFrameLocks noGrp="1"/>
          </p:cNvGraphicFramePr>
          <p:nvPr>
            <p:ph idx="1"/>
            <p:extLst>
              <p:ext uri="{D42A27DB-BD31-4B8C-83A1-F6EECF244321}">
                <p14:modId xmlns:p14="http://schemas.microsoft.com/office/powerpoint/2010/main" val="208225562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Content Placeholder 5" descr="A close up of a logo&#10;&#10;Description generated with high confidence">
            <a:extLst>
              <a:ext uri="{FF2B5EF4-FFF2-40B4-BE49-F238E27FC236}">
                <a16:creationId xmlns:a16="http://schemas.microsoft.com/office/drawing/2014/main" id="{A43E4B78-11A4-4B90-8412-E5F5F6048D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782" y="3429000"/>
            <a:ext cx="5174888" cy="2034862"/>
          </a:xfrm>
          <a:prstGeom prst="rect">
            <a:avLst/>
          </a:prstGeom>
        </p:spPr>
      </p:pic>
    </p:spTree>
    <p:extLst>
      <p:ext uri="{BB962C8B-B14F-4D97-AF65-F5344CB8AC3E}">
        <p14:creationId xmlns:p14="http://schemas.microsoft.com/office/powerpoint/2010/main" val="398068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0" name="Rectangle 31">
            <a:extLst>
              <a:ext uri="{FF2B5EF4-FFF2-40B4-BE49-F238E27FC236}">
                <a16:creationId xmlns:a16="http://schemas.microsoft.com/office/drawing/2014/main" id="{EEA869E1-F851-4A52-92F5-77E592B76A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 name="Picture 33">
            <a:extLst>
              <a:ext uri="{FF2B5EF4-FFF2-40B4-BE49-F238E27FC236}">
                <a16:creationId xmlns:a16="http://schemas.microsoft.com/office/drawing/2014/main" id="{B083AD55-8296-44BD-8E14-DD2DDBC351B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35">
            <a:extLst>
              <a:ext uri="{FF2B5EF4-FFF2-40B4-BE49-F238E27FC236}">
                <a16:creationId xmlns:a16="http://schemas.microsoft.com/office/drawing/2014/main" id="{2BF46B26-15FC-4C5A-94FA-AE9ED64B5C2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37">
            <a:extLst>
              <a:ext uri="{FF2B5EF4-FFF2-40B4-BE49-F238E27FC236}">
                <a16:creationId xmlns:a16="http://schemas.microsoft.com/office/drawing/2014/main" id="{BADF1045-FC61-45F9-B214-2286C967598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4" name="Rectangle 39">
            <a:extLst>
              <a:ext uri="{FF2B5EF4-FFF2-40B4-BE49-F238E27FC236}">
                <a16:creationId xmlns:a16="http://schemas.microsoft.com/office/drawing/2014/main" id="{E62F3B89-BAFE-4E06-B919-42B4E80B76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1">
            <a:extLst>
              <a:ext uri="{FF2B5EF4-FFF2-40B4-BE49-F238E27FC236}">
                <a16:creationId xmlns:a16="http://schemas.microsoft.com/office/drawing/2014/main" id="{091BD5E2-496D-49A4-86BA-AE2A6D156C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6" name="Picture 43">
            <a:extLst>
              <a:ext uri="{FF2B5EF4-FFF2-40B4-BE49-F238E27FC236}">
                <a16:creationId xmlns:a16="http://schemas.microsoft.com/office/drawing/2014/main" id="{A98A1F10-DBC5-458F-A290-F8A66387B19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45">
            <a:extLst>
              <a:ext uri="{FF2B5EF4-FFF2-40B4-BE49-F238E27FC236}">
                <a16:creationId xmlns:a16="http://schemas.microsoft.com/office/drawing/2014/main" id="{1ADD7D3E-7196-4C5F-B311-F75C99DC819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47">
            <a:extLst>
              <a:ext uri="{FF2B5EF4-FFF2-40B4-BE49-F238E27FC236}">
                <a16:creationId xmlns:a16="http://schemas.microsoft.com/office/drawing/2014/main" id="{7A7E563D-EB65-4E42-AA76-955E1D2FAF8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4161901"/>
            <a:ext cx="32704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C7184EB0-9873-4285-841D-D97F522A8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56" y="452937"/>
            <a:ext cx="4441780" cy="2172642"/>
          </a:xfrm>
          <a:prstGeom prst="rect">
            <a:avLst/>
          </a:prstGeom>
        </p:spPr>
      </p:pic>
      <p:pic>
        <p:nvPicPr>
          <p:cNvPr id="6" name="Content Placeholder 5">
            <a:extLst>
              <a:ext uri="{FF2B5EF4-FFF2-40B4-BE49-F238E27FC236}">
                <a16:creationId xmlns:a16="http://schemas.microsoft.com/office/drawing/2014/main" id="{2CEBD961-4613-4447-8BD1-2553E79490A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50824" y="443605"/>
            <a:ext cx="5934445" cy="1249910"/>
          </a:xfrm>
          <a:prstGeom prst="rect">
            <a:avLst/>
          </a:prstGeom>
        </p:spPr>
      </p:pic>
      <p:sp>
        <p:nvSpPr>
          <p:cNvPr id="2" name="Title 1">
            <a:extLst>
              <a:ext uri="{FF2B5EF4-FFF2-40B4-BE49-F238E27FC236}">
                <a16:creationId xmlns:a16="http://schemas.microsoft.com/office/drawing/2014/main" id="{9F9AE408-FC03-4676-A87F-2804E13DDEF5}"/>
              </a:ext>
            </a:extLst>
          </p:cNvPr>
          <p:cNvSpPr>
            <a:spLocks noGrp="1"/>
          </p:cNvSpPr>
          <p:nvPr>
            <p:ph type="title"/>
          </p:nvPr>
        </p:nvSpPr>
        <p:spPr>
          <a:xfrm>
            <a:off x="1453896" y="2074105"/>
            <a:ext cx="3271789" cy="2086733"/>
          </a:xfrm>
        </p:spPr>
        <p:txBody>
          <a:bodyPr vert="horz" lIns="91440" tIns="45720" rIns="91440" bIns="45720" rtlCol="0" anchor="b">
            <a:normAutofit/>
          </a:bodyPr>
          <a:lstStyle/>
          <a:p>
            <a:r>
              <a:rPr lang="en-US" sz="3200" dirty="0"/>
              <a:t>Results :Globe browsing on mars</a:t>
            </a:r>
          </a:p>
        </p:txBody>
      </p:sp>
      <p:sp>
        <p:nvSpPr>
          <p:cNvPr id="4" name="Text Placeholder 3">
            <a:extLst>
              <a:ext uri="{FF2B5EF4-FFF2-40B4-BE49-F238E27FC236}">
                <a16:creationId xmlns:a16="http://schemas.microsoft.com/office/drawing/2014/main" id="{C02B121C-8572-4146-8468-5446E8ADE792}"/>
              </a:ext>
            </a:extLst>
          </p:cNvPr>
          <p:cNvSpPr>
            <a:spLocks noGrp="1"/>
          </p:cNvSpPr>
          <p:nvPr>
            <p:ph type="body" sz="half" idx="2"/>
          </p:nvPr>
        </p:nvSpPr>
        <p:spPr>
          <a:xfrm>
            <a:off x="5037602" y="2889629"/>
            <a:ext cx="6747998" cy="2909827"/>
          </a:xfrm>
        </p:spPr>
        <p:txBody>
          <a:bodyPr vert="horz" lIns="91440" tIns="45720" rIns="91440" bIns="45720" rtlCol="0" anchor="t">
            <a:normAutofit/>
          </a:bodyPr>
          <a:lstStyle/>
          <a:p>
            <a:pPr marL="285750" indent="-228600">
              <a:buFont typeface="Arial" panose="020B0604020202020204" pitchFamily="34" charset="0"/>
              <a:buChar char="•"/>
            </a:pPr>
            <a:r>
              <a:rPr lang="en-US" dirty="0"/>
              <a:t>When  new layers are activated, the frame time increases due to the need of shader recompilation. By descending to the surface, more of the chunk tree is traversed.</a:t>
            </a:r>
          </a:p>
          <a:p>
            <a:pPr marL="285750" indent="-228600">
              <a:buFont typeface="Arial" panose="020B0604020202020204" pitchFamily="34" charset="0"/>
              <a:buChar char="•"/>
            </a:pPr>
            <a:r>
              <a:rPr lang="en-US" dirty="0"/>
              <a:t>At point E, the camera is rotated and thus reduces the chunk tree when the data is available in areas previously invisible to the camera.</a:t>
            </a:r>
          </a:p>
          <a:p>
            <a:pPr marL="285750" indent="-228600">
              <a:buFont typeface="Arial" panose="020B0604020202020204" pitchFamily="34" charset="0"/>
              <a:buChar char="•"/>
            </a:pPr>
            <a:r>
              <a:rPr lang="en-US" dirty="0"/>
              <a:t>This scenario combines data sources stored on local WMS servers (CTX Mosaic and MOLA) and local patches stored on a spinning hard disk (HiRISE). There is no difference between the loading times of the two.</a:t>
            </a:r>
          </a:p>
          <a:p>
            <a:pPr marL="285750" indent="-228600">
              <a:buFont typeface="Arial" panose="020B0604020202020204" pitchFamily="34" charset="0"/>
              <a:buChar char="•"/>
            </a:pPr>
            <a:endParaRPr lang="en-US" dirty="0"/>
          </a:p>
        </p:txBody>
      </p:sp>
    </p:spTree>
    <p:extLst>
      <p:ext uri="{BB962C8B-B14F-4D97-AF65-F5344CB8AC3E}">
        <p14:creationId xmlns:p14="http://schemas.microsoft.com/office/powerpoint/2010/main" val="345760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C630F413-44CE-4746-9821-9E0107978E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D671B1-B099-4F9C-B9CC-9D22B4DAF8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3" name="Straight Connector 22">
            <a:extLst>
              <a:ext uri="{FF2B5EF4-FFF2-40B4-BE49-F238E27FC236}">
                <a16:creationId xmlns:a16="http://schemas.microsoft.com/office/drawing/2014/main" id="{7552FBEF-FA69-427B-8245-0A518E0513D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Title 1">
            <a:extLst>
              <a:ext uri="{FF2B5EF4-FFF2-40B4-BE49-F238E27FC236}">
                <a16:creationId xmlns:a16="http://schemas.microsoft.com/office/drawing/2014/main" id="{898488B7-DBD3-40E7-B54B-4DA6C5693EF3}"/>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 name="Content Placeholder 5" descr="A snow covered mountain&#10;&#10;Description generated with very high confidence">
            <a:extLst>
              <a:ext uri="{FF2B5EF4-FFF2-40B4-BE49-F238E27FC236}">
                <a16:creationId xmlns:a16="http://schemas.microsoft.com/office/drawing/2014/main" id="{C56169E2-AF31-4DAD-8F94-EDD2A71591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9771" y="1363474"/>
            <a:ext cx="5761020" cy="3298677"/>
          </a:xfrm>
          <a:prstGeom prst="rect">
            <a:avLst/>
          </a:prstGeom>
        </p:spPr>
      </p:pic>
      <p:sp>
        <p:nvSpPr>
          <p:cNvPr id="2" name="Title 1">
            <a:extLst>
              <a:ext uri="{FF2B5EF4-FFF2-40B4-BE49-F238E27FC236}">
                <a16:creationId xmlns:a16="http://schemas.microsoft.com/office/drawing/2014/main" id="{A611BAC2-69C4-4C06-9991-756C65D1F189}"/>
              </a:ext>
            </a:extLst>
          </p:cNvPr>
          <p:cNvSpPr>
            <a:spLocks noGrp="1"/>
          </p:cNvSpPr>
          <p:nvPr>
            <p:ph type="title"/>
          </p:nvPr>
        </p:nvSpPr>
        <p:spPr>
          <a:xfrm>
            <a:off x="7555992" y="707475"/>
            <a:ext cx="3157577" cy="1312001"/>
          </a:xfrm>
        </p:spPr>
        <p:txBody>
          <a:bodyPr vert="horz" lIns="91440" tIns="45720" rIns="91440" bIns="45720" rtlCol="0" anchor="t">
            <a:normAutofit/>
          </a:bodyPr>
          <a:lstStyle/>
          <a:p>
            <a:r>
              <a:rPr lang="en-US" sz="2800"/>
              <a:t>Temporal datasets on earth</a:t>
            </a:r>
          </a:p>
        </p:txBody>
      </p:sp>
      <p:sp>
        <p:nvSpPr>
          <p:cNvPr id="4" name="Text Placeholder 3">
            <a:extLst>
              <a:ext uri="{FF2B5EF4-FFF2-40B4-BE49-F238E27FC236}">
                <a16:creationId xmlns:a16="http://schemas.microsoft.com/office/drawing/2014/main" id="{907DE5CD-70AC-4C24-9DA7-CF92DB6B3007}"/>
              </a:ext>
            </a:extLst>
          </p:cNvPr>
          <p:cNvSpPr>
            <a:spLocks noGrp="1"/>
          </p:cNvSpPr>
          <p:nvPr>
            <p:ph type="body" sz="half" idx="2"/>
          </p:nvPr>
        </p:nvSpPr>
        <p:spPr>
          <a:xfrm>
            <a:off x="6898640" y="2273608"/>
            <a:ext cx="4378960" cy="4391350"/>
          </a:xfrm>
        </p:spPr>
        <p:txBody>
          <a:bodyPr vert="horz" lIns="91440" tIns="45720" rIns="91440" bIns="45720" rtlCol="0" anchor="t">
            <a:normAutofit/>
          </a:bodyPr>
          <a:lstStyle/>
          <a:p>
            <a:pPr indent="-228600">
              <a:buFont typeface="Arial" panose="020B0604020202020204" pitchFamily="34" charset="0"/>
              <a:buChar char="•"/>
            </a:pPr>
            <a:r>
              <a:rPr lang="en-US" dirty="0"/>
              <a:t>On April 22</a:t>
            </a:r>
            <a:r>
              <a:rPr lang="en-US" baseline="30000" dirty="0"/>
              <a:t>nd</a:t>
            </a:r>
            <a:r>
              <a:rPr lang="en-US" dirty="0"/>
              <a:t> 2017 at the Hayden Planetarium, consisting of multiple global datasets that show,  parameters like precipitation, temperature, and the aerosol content of the atmosphere.</a:t>
            </a:r>
          </a:p>
          <a:p>
            <a:pPr indent="-228600">
              <a:buFont typeface="Arial" panose="020B0604020202020204" pitchFamily="34" charset="0"/>
              <a:buChar char="•"/>
            </a:pPr>
            <a:r>
              <a:rPr lang="en-US" dirty="0"/>
              <a:t> We are able to record number of parameters which includes surface reflectance, cloud pressure, acids and oxides, temperatures, snow and ice coverage, soil and vegetation indices, chlorophyll levels and such others using scientific equipment.</a:t>
            </a:r>
          </a:p>
          <a:p>
            <a:pPr indent="-228600">
              <a:buFont typeface="Arial" panose="020B0604020202020204" pitchFamily="34" charset="0"/>
              <a:buChar char="•"/>
            </a:pPr>
            <a:endParaRPr lang="en-US" dirty="0"/>
          </a:p>
        </p:txBody>
      </p:sp>
    </p:spTree>
    <p:extLst>
      <p:ext uri="{BB962C8B-B14F-4D97-AF65-F5344CB8AC3E}">
        <p14:creationId xmlns:p14="http://schemas.microsoft.com/office/powerpoint/2010/main" val="298723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1">
            <a:extLst>
              <a:ext uri="{FF2B5EF4-FFF2-40B4-BE49-F238E27FC236}">
                <a16:creationId xmlns:a16="http://schemas.microsoft.com/office/drawing/2014/main" id="{1CE580D1-F917-4567-AFB4-99AA9B52A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23">
            <a:extLst>
              <a:ext uri="{FF2B5EF4-FFF2-40B4-BE49-F238E27FC236}">
                <a16:creationId xmlns:a16="http://schemas.microsoft.com/office/drawing/2014/main" id="{1F5620B8-A2D8-4568-B566-F0453A0D916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25">
            <a:extLst>
              <a:ext uri="{FF2B5EF4-FFF2-40B4-BE49-F238E27FC236}">
                <a16:creationId xmlns:a16="http://schemas.microsoft.com/office/drawing/2014/main" id="{1C7D2BA4-4B7A-4596-8BCC-5CF71542389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27">
            <a:extLst>
              <a:ext uri="{FF2B5EF4-FFF2-40B4-BE49-F238E27FC236}">
                <a16:creationId xmlns:a16="http://schemas.microsoft.com/office/drawing/2014/main" id="{C9D4B225-18E9-4C5B-94D8-2ABE6D161E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29">
            <a:extLst>
              <a:ext uri="{FF2B5EF4-FFF2-40B4-BE49-F238E27FC236}">
                <a16:creationId xmlns:a16="http://schemas.microsoft.com/office/drawing/2014/main" id="{C6870151-9189-4C3A-8379-EF3D95827A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indoor&#10;&#10;Description generated with high confidence">
            <a:extLst>
              <a:ext uri="{FF2B5EF4-FFF2-40B4-BE49-F238E27FC236}">
                <a16:creationId xmlns:a16="http://schemas.microsoft.com/office/drawing/2014/main" id="{07715865-F65C-4FC8-A0BF-745B3E927DA6}"/>
              </a:ext>
            </a:extLst>
          </p:cNvPr>
          <p:cNvPicPr>
            <a:picLocks noGrp="1" noChangeAspect="1"/>
          </p:cNvPicPr>
          <p:nvPr>
            <p:ph idx="1"/>
          </p:nvPr>
        </p:nvPicPr>
        <p:blipFill rotWithShape="1">
          <a:blip r:embed="rId3">
            <a:alphaModFix amt="50000"/>
            <a:extLst>
              <a:ext uri="{28A0092B-C50C-407E-A947-70E740481C1C}">
                <a14:useLocalDpi xmlns:a14="http://schemas.microsoft.com/office/drawing/2010/main" val="0"/>
              </a:ext>
            </a:extLst>
          </a:blip>
          <a:srcRect t="4659" r="-1" b="-1"/>
          <a:stretch/>
        </p:blipFill>
        <p:spPr>
          <a:xfrm>
            <a:off x="305" y="10"/>
            <a:ext cx="12191695" cy="6857990"/>
          </a:xfrm>
          <a:prstGeom prst="rect">
            <a:avLst/>
          </a:prstGeom>
        </p:spPr>
      </p:pic>
      <p:sp>
        <p:nvSpPr>
          <p:cNvPr id="43" name="Footer Placeholder 6">
            <a:extLst>
              <a:ext uri="{FF2B5EF4-FFF2-40B4-BE49-F238E27FC236}">
                <a16:creationId xmlns:a16="http://schemas.microsoft.com/office/drawing/2014/main" id="{6A862265-5CA3-4C40-8582-7534C3B03C2A}"/>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4" name="Slide Number Placeholder 7">
            <a:extLst>
              <a:ext uri="{FF2B5EF4-FFF2-40B4-BE49-F238E27FC236}">
                <a16:creationId xmlns:a16="http://schemas.microsoft.com/office/drawing/2014/main" id="{123EA69C-102A-4DD0-9547-05DCD271D159}"/>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6" name="Rectangle 35">
            <a:extLst>
              <a:ext uri="{FF2B5EF4-FFF2-40B4-BE49-F238E27FC236}">
                <a16:creationId xmlns:a16="http://schemas.microsoft.com/office/drawing/2014/main" id="{600EF80B-0391-4082-9AF5-F15B091B4CE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8" name="Date Placeholder 1">
            <a:extLst>
              <a:ext uri="{FF2B5EF4-FFF2-40B4-BE49-F238E27FC236}">
                <a16:creationId xmlns:a16="http://schemas.microsoft.com/office/drawing/2014/main" id="{3FBF03E8-C602-4192-9C52-F84B29FDCC88}"/>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cxnSp>
        <p:nvCxnSpPr>
          <p:cNvPr id="40" name="Straight Connector 39">
            <a:extLst>
              <a:ext uri="{FF2B5EF4-FFF2-40B4-BE49-F238E27FC236}">
                <a16:creationId xmlns:a16="http://schemas.microsoft.com/office/drawing/2014/main" id="{D33AC32D-5F44-45F7-A0BD-7C11A86BED5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FA0BFE0-14FE-4ADC-ADB0-76FB85B2081A}"/>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sz="3200"/>
              <a:t>Visualizing acquisition on pluto</a:t>
            </a:r>
          </a:p>
        </p:txBody>
      </p:sp>
      <p:sp>
        <p:nvSpPr>
          <p:cNvPr id="4" name="Text Placeholder 3">
            <a:extLst>
              <a:ext uri="{FF2B5EF4-FFF2-40B4-BE49-F238E27FC236}">
                <a16:creationId xmlns:a16="http://schemas.microsoft.com/office/drawing/2014/main" id="{75F28485-B610-4474-92E5-EF79B8CBF848}"/>
              </a:ext>
            </a:extLst>
          </p:cNvPr>
          <p:cNvSpPr>
            <a:spLocks noGrp="1"/>
          </p:cNvSpPr>
          <p:nvPr>
            <p:ph type="body" sz="half" idx="2"/>
          </p:nvPr>
        </p:nvSpPr>
        <p:spPr>
          <a:xfrm>
            <a:off x="4976636" y="1193800"/>
            <a:ext cx="6085091" cy="4699000"/>
          </a:xfrm>
        </p:spPr>
        <p:txBody>
          <a:bodyPr vert="horz" lIns="91440" tIns="45720" rIns="91440" bIns="45720" rtlCol="0" anchor="ctr">
            <a:normAutofit/>
          </a:bodyPr>
          <a:lstStyle/>
          <a:p>
            <a:pPr indent="-228600">
              <a:buFont typeface="Arial" panose="020B0604020202020204" pitchFamily="34" charset="0"/>
              <a:buChar char="•"/>
            </a:pPr>
            <a:r>
              <a:rPr lang="en-US" dirty="0"/>
              <a:t>NASA’s New Horizons mission flew by the Pluto system on July 14th, 2015 and took measurements with its appropriate instruments. The main are the LORRI and </a:t>
            </a:r>
            <a:r>
              <a:rPr lang="en-US" i="1" dirty="0"/>
              <a:t>Ralph</a:t>
            </a:r>
            <a:r>
              <a:rPr lang="en-US" dirty="0"/>
              <a:t> instruments, that gives images of Pluto and its moons’ surfaces.</a:t>
            </a:r>
          </a:p>
          <a:p>
            <a:pPr indent="-228600">
              <a:buFont typeface="Arial" panose="020B0604020202020204" pitchFamily="34" charset="0"/>
              <a:buChar char="•"/>
            </a:pPr>
            <a:r>
              <a:rPr lang="en-US" dirty="0"/>
              <a:t>This mission visualization was presented to about 2,500 people during a public, global event with 13 different locations. A video stream of the event was made available. This was also later provided as a video-on-demand, called “Breakfast at Pluto”.</a:t>
            </a:r>
          </a:p>
          <a:p>
            <a:pPr indent="-228600">
              <a:buFont typeface="Arial" panose="020B0604020202020204" pitchFamily="34" charset="0"/>
              <a:buChar char="•"/>
            </a:pPr>
            <a:r>
              <a:rPr lang="en-US" dirty="0"/>
              <a:t>Space missions, such as </a:t>
            </a:r>
            <a:r>
              <a:rPr lang="en-US" i="1" dirty="0"/>
              <a:t>New Horizons</a:t>
            </a:r>
            <a:r>
              <a:rPr lang="en-US" dirty="0"/>
              <a:t> or </a:t>
            </a:r>
            <a:r>
              <a:rPr lang="en-US" i="1" dirty="0"/>
              <a:t>Cassini</a:t>
            </a:r>
            <a:r>
              <a:rPr lang="en-US" dirty="0"/>
              <a:t>, are very expensive and venturing tasks carried out in the public interest.</a:t>
            </a:r>
          </a:p>
        </p:txBody>
      </p:sp>
    </p:spTree>
    <p:extLst>
      <p:ext uri="{BB962C8B-B14F-4D97-AF65-F5344CB8AC3E}">
        <p14:creationId xmlns:p14="http://schemas.microsoft.com/office/powerpoint/2010/main" val="79519273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A048B5-228D-46F6-A097-B0C18DB771AC}"/>
              </a:ext>
            </a:extLst>
          </p:cNvPr>
          <p:cNvSpPr/>
          <p:nvPr/>
        </p:nvSpPr>
        <p:spPr>
          <a:xfrm>
            <a:off x="3848113" y="2967335"/>
            <a:ext cx="4495783" cy="923330"/>
          </a:xfrm>
          <a:prstGeom prst="rect">
            <a:avLst/>
          </a:prstGeom>
          <a:solidFill>
            <a:schemeClr val="accent1"/>
          </a:solidFill>
          <a:scene3d>
            <a:camera prst="perspectiveRelaxedModerately"/>
            <a:lightRig rig="threePt" dir="t"/>
          </a:scene3d>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THANKYOU</a:t>
            </a:r>
          </a:p>
        </p:txBody>
      </p:sp>
    </p:spTree>
    <p:extLst>
      <p:ext uri="{BB962C8B-B14F-4D97-AF65-F5344CB8AC3E}">
        <p14:creationId xmlns:p14="http://schemas.microsoft.com/office/powerpoint/2010/main" val="121368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F9B77AB-05E8-4973-B275-7C5AD38871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9060" y="2015734"/>
            <a:ext cx="3450613" cy="3450613"/>
          </a:xfrm>
          <a:prstGeom prst="rect">
            <a:avLst/>
          </a:prstGeom>
        </p:spPr>
      </p:pic>
      <p:sp>
        <p:nvSpPr>
          <p:cNvPr id="2" name="Title 1">
            <a:extLst>
              <a:ext uri="{FF2B5EF4-FFF2-40B4-BE49-F238E27FC236}">
                <a16:creationId xmlns:a16="http://schemas.microsoft.com/office/drawing/2014/main" id="{F2D96FE5-484E-4161-9CD3-1AE1AEB632A4}"/>
              </a:ext>
            </a:extLst>
          </p:cNvPr>
          <p:cNvSpPr>
            <a:spLocks noGrp="1"/>
          </p:cNvSpPr>
          <p:nvPr>
            <p:ph type="title"/>
          </p:nvPr>
        </p:nvSpPr>
        <p:spPr>
          <a:xfrm>
            <a:off x="1451579" y="804519"/>
            <a:ext cx="9603275" cy="1049235"/>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44BF35A1-8AD1-4E22-932D-286913335567}"/>
              </a:ext>
            </a:extLst>
          </p:cNvPr>
          <p:cNvSpPr>
            <a:spLocks noGrp="1"/>
          </p:cNvSpPr>
          <p:nvPr>
            <p:ph idx="1"/>
          </p:nvPr>
        </p:nvSpPr>
        <p:spPr>
          <a:xfrm>
            <a:off x="5432570" y="2015734"/>
            <a:ext cx="5622284" cy="3450613"/>
          </a:xfrm>
        </p:spPr>
        <p:txBody>
          <a:bodyPr>
            <a:normAutofit/>
          </a:bodyPr>
          <a:lstStyle/>
          <a:p>
            <a:pPr>
              <a:lnSpc>
                <a:spcPct val="110000"/>
              </a:lnSpc>
            </a:pPr>
            <a:r>
              <a:rPr lang="en-US" sz="1800" dirty="0"/>
              <a:t>In 1962,after the invention of telescope, the hunt for more knowledge made a leap forward when </a:t>
            </a:r>
            <a:r>
              <a:rPr lang="en-US" sz="1800" i="1" dirty="0"/>
              <a:t>National Aeronautics</a:t>
            </a:r>
            <a:r>
              <a:rPr lang="en-US" sz="1800" dirty="0"/>
              <a:t> </a:t>
            </a:r>
            <a:r>
              <a:rPr lang="en-US" sz="1800" i="1" dirty="0"/>
              <a:t>and Space Administration’s </a:t>
            </a:r>
            <a:r>
              <a:rPr lang="en-US" sz="1800" dirty="0"/>
              <a:t>(NASA’s) Mariner 2 flew by Venus and Viking program, launched in the year 1975, which gathered important information about Mars, its surface from the two orbiting satellites.</a:t>
            </a:r>
          </a:p>
          <a:p>
            <a:pPr>
              <a:lnSpc>
                <a:spcPct val="110000"/>
              </a:lnSpc>
            </a:pPr>
            <a:r>
              <a:rPr lang="en-US" sz="1800" dirty="0"/>
              <a:t>Resulting, detailed statistics about surface data of all celestial bodies.</a:t>
            </a:r>
          </a:p>
          <a:p>
            <a:pPr>
              <a:lnSpc>
                <a:spcPct val="110000"/>
              </a:lnSpc>
            </a:pPr>
            <a:endParaRPr lang="en-US" sz="1600" dirty="0"/>
          </a:p>
        </p:txBody>
      </p:sp>
    </p:spTree>
    <p:extLst>
      <p:ext uri="{BB962C8B-B14F-4D97-AF65-F5344CB8AC3E}">
        <p14:creationId xmlns:p14="http://schemas.microsoft.com/office/powerpoint/2010/main" val="57460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5" name="Picture 54">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descr="A screenshot of a cell phone&#10;&#10;Description generated with high confidence">
            <a:extLst>
              <a:ext uri="{FF2B5EF4-FFF2-40B4-BE49-F238E27FC236}">
                <a16:creationId xmlns:a16="http://schemas.microsoft.com/office/drawing/2014/main" id="{AA5E7B3B-E92E-49B1-8CD5-A3BDA2C3FE97}"/>
              </a:ext>
            </a:extLst>
          </p:cNvPr>
          <p:cNvPicPr>
            <a:picLocks noGrp="1" noChangeAspect="1"/>
          </p:cNvPicPr>
          <p:nvPr>
            <p:ph idx="1"/>
          </p:nvPr>
        </p:nvPicPr>
        <p:blipFill>
          <a:blip r:embed="rId3"/>
          <a:stretch>
            <a:fillRect/>
          </a:stretch>
        </p:blipFill>
        <p:spPr>
          <a:xfrm>
            <a:off x="345873" y="2273642"/>
            <a:ext cx="4932257" cy="2520779"/>
          </a:xfrm>
          <a:prstGeom prst="rect">
            <a:avLst/>
          </a:prstGeom>
        </p:spPr>
      </p:pic>
      <p:sp>
        <p:nvSpPr>
          <p:cNvPr id="2" name="Title 1">
            <a:extLst>
              <a:ext uri="{FF2B5EF4-FFF2-40B4-BE49-F238E27FC236}">
                <a16:creationId xmlns:a16="http://schemas.microsoft.com/office/drawing/2014/main" id="{74E51A9C-C377-42CA-A7F3-685EE048F7F8}"/>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3200" dirty="0"/>
              <a:t>INTRODUCTION</a:t>
            </a:r>
          </a:p>
        </p:txBody>
      </p:sp>
      <p:sp>
        <p:nvSpPr>
          <p:cNvPr id="4" name="Text Placeholder 3">
            <a:extLst>
              <a:ext uri="{FF2B5EF4-FFF2-40B4-BE49-F238E27FC236}">
                <a16:creationId xmlns:a16="http://schemas.microsoft.com/office/drawing/2014/main" id="{138E12CB-FE63-4738-9027-5FB5AA79032C}"/>
              </a:ext>
            </a:extLst>
          </p:cNvPr>
          <p:cNvSpPr>
            <a:spLocks noGrp="1"/>
          </p:cNvSpPr>
          <p:nvPr>
            <p:ph type="body" sz="half" idx="2"/>
          </p:nvPr>
        </p:nvSpPr>
        <p:spPr>
          <a:xfrm>
            <a:off x="5432570" y="2015734"/>
            <a:ext cx="6495270" cy="3958346"/>
          </a:xfrm>
        </p:spPr>
        <p:txBody>
          <a:bodyPr vert="horz" lIns="91440" tIns="45720" rIns="91440" bIns="45720" rtlCol="0" anchor="t">
            <a:normAutofit/>
          </a:bodyPr>
          <a:lstStyle/>
          <a:p>
            <a:pPr indent="-228600" algn="just">
              <a:lnSpc>
                <a:spcPct val="110000"/>
              </a:lnSpc>
              <a:buFont typeface="Arial" panose="020B0604020202020204" pitchFamily="34" charset="0"/>
              <a:buChar char="•"/>
            </a:pPr>
            <a:r>
              <a:rPr lang="en-US" sz="1400" dirty="0"/>
              <a:t>The technical challenges involved are  from size, complexity, numerical precision and accuracy, need for curvature corrections, and incompleteness and variety of sources.</a:t>
            </a:r>
          </a:p>
          <a:p>
            <a:pPr indent="-228600" algn="just">
              <a:lnSpc>
                <a:spcPct val="110000"/>
              </a:lnSpc>
              <a:buFont typeface="Arial" panose="020B0604020202020204" pitchFamily="34" charset="0"/>
              <a:buChar char="•"/>
            </a:pPr>
            <a:r>
              <a:rPr lang="en-US" sz="1400" dirty="0"/>
              <a:t>Figure depicts an overview of this processing pipeline. The four underpinning principles are:</a:t>
            </a:r>
          </a:p>
          <a:p>
            <a:pPr marL="342900" indent="-285750" algn="just">
              <a:lnSpc>
                <a:spcPct val="110000"/>
              </a:lnSpc>
              <a:buFont typeface="Arial" panose="020B0604020202020204" pitchFamily="34" charset="0"/>
              <a:buChar char="•"/>
            </a:pPr>
            <a:r>
              <a:rPr lang="en-US" sz="1400" dirty="0"/>
              <a:t>Complete evidence on visualization should be done and that data should be rooted.</a:t>
            </a:r>
          </a:p>
          <a:p>
            <a:pPr marL="285750" indent="-228600" algn="just">
              <a:lnSpc>
                <a:spcPct val="110000"/>
              </a:lnSpc>
              <a:buFont typeface="Arial" panose="020B0604020202020204" pitchFamily="34" charset="0"/>
              <a:buChar char="•"/>
            </a:pPr>
            <a:r>
              <a:rPr lang="en-US" sz="1400" dirty="0"/>
              <a:t> Data from multiple probes should be amalgamated for knowledge representation.</a:t>
            </a:r>
          </a:p>
          <a:p>
            <a:pPr marL="285750" indent="-228600" algn="just">
              <a:lnSpc>
                <a:spcPct val="110000"/>
              </a:lnSpc>
              <a:buFont typeface="Arial" panose="020B0604020202020204" pitchFamily="34" charset="0"/>
              <a:buChar char="•"/>
            </a:pPr>
            <a:r>
              <a:rPr lang="en-US" sz="1400" dirty="0"/>
              <a:t> Decision should be taken on request for areas of interest.</a:t>
            </a:r>
          </a:p>
          <a:p>
            <a:pPr marL="285750" indent="-228600" algn="just">
              <a:lnSpc>
                <a:spcPct val="110000"/>
              </a:lnSpc>
              <a:buFont typeface="Arial" panose="020B0604020202020204" pitchFamily="34" charset="0"/>
              <a:buChar char="•"/>
            </a:pPr>
            <a:r>
              <a:rPr lang="en-US" sz="1400" dirty="0"/>
              <a:t> Data should be selected, updated and easily accessible.</a:t>
            </a:r>
          </a:p>
          <a:p>
            <a:pPr indent="-228600">
              <a:lnSpc>
                <a:spcPct val="110000"/>
              </a:lnSpc>
              <a:buFont typeface="Arial" panose="020B0604020202020204" pitchFamily="34" charset="0"/>
              <a:buChar char="•"/>
            </a:pPr>
            <a:endParaRPr lang="en-US" sz="1100" dirty="0"/>
          </a:p>
        </p:txBody>
      </p:sp>
    </p:spTree>
    <p:extLst>
      <p:ext uri="{BB962C8B-B14F-4D97-AF65-F5344CB8AC3E}">
        <p14:creationId xmlns:p14="http://schemas.microsoft.com/office/powerpoint/2010/main" val="3826758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1A9C-C377-42CA-A7F3-685EE048F7F8}"/>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3200" dirty="0"/>
              <a:t>INTRODUCTION</a:t>
            </a:r>
          </a:p>
        </p:txBody>
      </p:sp>
      <p:sp>
        <p:nvSpPr>
          <p:cNvPr id="8" name="TextBox 7"/>
          <p:cNvSpPr txBox="1"/>
          <p:nvPr/>
        </p:nvSpPr>
        <p:spPr>
          <a:xfrm>
            <a:off x="888642" y="4623515"/>
            <a:ext cx="10166212" cy="369332"/>
          </a:xfrm>
          <a:prstGeom prst="rect">
            <a:avLst/>
          </a:prstGeom>
          <a:noFill/>
        </p:spPr>
        <p:txBody>
          <a:bodyPr wrap="square" rtlCol="0">
            <a:spAutoFit/>
          </a:bodyPr>
          <a:lstStyle/>
          <a:p>
            <a:r>
              <a:rPr lang="en-US" dirty="0"/>
              <a:t>Illustration of processing pipeline</a:t>
            </a:r>
          </a:p>
        </p:txBody>
      </p:sp>
      <p:sp>
        <p:nvSpPr>
          <p:cNvPr id="12" name="Rectangle 11"/>
          <p:cNvSpPr/>
          <p:nvPr/>
        </p:nvSpPr>
        <p:spPr>
          <a:xfrm>
            <a:off x="734096" y="1468192"/>
            <a:ext cx="10715222" cy="305229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344" y="1853754"/>
            <a:ext cx="1276350" cy="581025"/>
          </a:xfrm>
          <a:prstGeom prst="rect">
            <a:avLst/>
          </a:prstGeom>
        </p:spPr>
      </p:pic>
      <p:grpSp>
        <p:nvGrpSpPr>
          <p:cNvPr id="40" name="Group 39"/>
          <p:cNvGrpSpPr/>
          <p:nvPr/>
        </p:nvGrpSpPr>
        <p:grpSpPr>
          <a:xfrm>
            <a:off x="874181" y="2563761"/>
            <a:ext cx="2195961" cy="1692421"/>
            <a:chOff x="888642" y="2517428"/>
            <a:chExt cx="2195961" cy="1692421"/>
          </a:xfrm>
        </p:grpSpPr>
        <p:cxnSp>
          <p:nvCxnSpPr>
            <p:cNvPr id="15" name="Curved Connector 14"/>
            <p:cNvCxnSpPr/>
            <p:nvPr/>
          </p:nvCxnSpPr>
          <p:spPr>
            <a:xfrm rot="16200000" flipH="1">
              <a:off x="1158389" y="2810618"/>
              <a:ext cx="1011384" cy="425003"/>
            </a:xfrm>
            <a:prstGeom prst="curvedConnector3">
              <a:avLst>
                <a:gd name="adj1" fmla="val 99662"/>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528" y="2847774"/>
              <a:ext cx="981075" cy="1362075"/>
            </a:xfrm>
            <a:prstGeom prst="rect">
              <a:avLst/>
            </a:prstGeom>
          </p:spPr>
        </p:pic>
        <p:sp>
          <p:nvSpPr>
            <p:cNvPr id="38" name="Rectangle 37"/>
            <p:cNvSpPr/>
            <p:nvPr/>
          </p:nvSpPr>
          <p:spPr>
            <a:xfrm>
              <a:off x="888642" y="2744745"/>
              <a:ext cx="1244548" cy="3537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Acquisition</a:t>
              </a:r>
            </a:p>
          </p:txBody>
        </p:sp>
      </p:grpSp>
      <p:grpSp>
        <p:nvGrpSpPr>
          <p:cNvPr id="42" name="Group 41"/>
          <p:cNvGrpSpPr/>
          <p:nvPr/>
        </p:nvGrpSpPr>
        <p:grpSpPr>
          <a:xfrm>
            <a:off x="2791750" y="2269777"/>
            <a:ext cx="2672098" cy="1266825"/>
            <a:chOff x="2791750" y="2269777"/>
            <a:chExt cx="2672098" cy="1266825"/>
          </a:xfrm>
        </p:grpSpPr>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623" y="2269777"/>
              <a:ext cx="1419225" cy="1266825"/>
            </a:xfrm>
            <a:prstGeom prst="rect">
              <a:avLst/>
            </a:prstGeom>
          </p:spPr>
        </p:pic>
        <p:cxnSp>
          <p:nvCxnSpPr>
            <p:cNvPr id="27" name="Straight Arrow Connector 26"/>
            <p:cNvCxnSpPr/>
            <p:nvPr/>
          </p:nvCxnSpPr>
          <p:spPr>
            <a:xfrm>
              <a:off x="3070142" y="2939411"/>
              <a:ext cx="76798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Rectangle 45"/>
            <p:cNvSpPr/>
            <p:nvPr/>
          </p:nvSpPr>
          <p:spPr>
            <a:xfrm>
              <a:off x="2791750" y="2499191"/>
              <a:ext cx="1244548" cy="3537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Processing</a:t>
              </a:r>
            </a:p>
          </p:txBody>
        </p:sp>
      </p:grpSp>
      <p:grpSp>
        <p:nvGrpSpPr>
          <p:cNvPr id="60" name="Group 59"/>
          <p:cNvGrpSpPr/>
          <p:nvPr/>
        </p:nvGrpSpPr>
        <p:grpSpPr>
          <a:xfrm>
            <a:off x="3070142" y="1754241"/>
            <a:ext cx="7880099" cy="2492497"/>
            <a:chOff x="3070142" y="1754241"/>
            <a:chExt cx="7880099" cy="2492497"/>
          </a:xfrm>
        </p:grpSpPr>
        <p:cxnSp>
          <p:nvCxnSpPr>
            <p:cNvPr id="39" name="Straight Arrow Connector 38"/>
            <p:cNvCxnSpPr/>
            <p:nvPr/>
          </p:nvCxnSpPr>
          <p:spPr>
            <a:xfrm flipH="1" flipV="1">
              <a:off x="8384791" y="3486004"/>
              <a:ext cx="8666" cy="2376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54" name="Group 53"/>
            <p:cNvGrpSpPr/>
            <p:nvPr/>
          </p:nvGrpSpPr>
          <p:grpSpPr>
            <a:xfrm>
              <a:off x="3070142" y="1754241"/>
              <a:ext cx="7880099" cy="2492497"/>
              <a:chOff x="3174755" y="1717352"/>
              <a:chExt cx="7880099" cy="2492497"/>
            </a:xfrm>
          </p:grpSpPr>
          <p:sp>
            <p:nvSpPr>
              <p:cNvPr id="23" name="Rounded Rectangle 22"/>
              <p:cNvSpPr/>
              <p:nvPr/>
            </p:nvSpPr>
            <p:spPr>
              <a:xfrm>
                <a:off x="6400800" y="1717352"/>
                <a:ext cx="4654054" cy="24924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4907" y="2517427"/>
                <a:ext cx="1647825" cy="1019175"/>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93930" y="2486974"/>
                <a:ext cx="857250" cy="904875"/>
              </a:xfrm>
              <a:prstGeom prst="rect">
                <a:avLst/>
              </a:prstGeom>
            </p:spPr>
          </p:pic>
          <p:grpSp>
            <p:nvGrpSpPr>
              <p:cNvPr id="50" name="Group 49"/>
              <p:cNvGrpSpPr/>
              <p:nvPr/>
            </p:nvGrpSpPr>
            <p:grpSpPr>
              <a:xfrm>
                <a:off x="3174755" y="3023119"/>
                <a:ext cx="4041888" cy="904937"/>
                <a:chOff x="3174755" y="3023119"/>
                <a:chExt cx="4041888" cy="904937"/>
              </a:xfrm>
            </p:grpSpPr>
            <p:sp>
              <p:nvSpPr>
                <p:cNvPr id="48" name="Rectangle 47"/>
                <p:cNvSpPr/>
                <p:nvPr/>
              </p:nvSpPr>
              <p:spPr>
                <a:xfrm>
                  <a:off x="5617296" y="3199170"/>
                  <a:ext cx="1599347" cy="5613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Asynchronous loading</a:t>
                  </a:r>
                </a:p>
              </p:txBody>
            </p:sp>
            <p:cxnSp>
              <p:nvCxnSpPr>
                <p:cNvPr id="32" name="Straight Arrow Connector 31"/>
                <p:cNvCxnSpPr/>
                <p:nvPr/>
              </p:nvCxnSpPr>
              <p:spPr>
                <a:xfrm>
                  <a:off x="3174755" y="3916058"/>
                  <a:ext cx="3960141" cy="119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5523709" y="3023119"/>
                  <a:ext cx="1201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37" name="Straight Arrow Connector 36"/>
              <p:cNvCxnSpPr/>
              <p:nvPr/>
            </p:nvCxnSpPr>
            <p:spPr>
              <a:xfrm>
                <a:off x="8492593" y="3023119"/>
                <a:ext cx="12013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7225048" y="3670479"/>
                <a:ext cx="1532710" cy="3863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Real-time protection</a:t>
                </a:r>
              </a:p>
            </p:txBody>
          </p:sp>
          <p:sp>
            <p:nvSpPr>
              <p:cNvPr id="49" name="Rectangle 48"/>
              <p:cNvSpPr/>
              <p:nvPr/>
            </p:nvSpPr>
            <p:spPr>
              <a:xfrm>
                <a:off x="8432573" y="2499191"/>
                <a:ext cx="1244548" cy="3537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Rendering</a:t>
                </a:r>
              </a:p>
            </p:txBody>
          </p:sp>
        </p:grpSp>
      </p:grpSp>
    </p:spTree>
    <p:extLst>
      <p:ext uri="{BB962C8B-B14F-4D97-AF65-F5344CB8AC3E}">
        <p14:creationId xmlns:p14="http://schemas.microsoft.com/office/powerpoint/2010/main" val="2089983730"/>
      </p:ext>
    </p:extLst>
  </p:cSld>
  <p:clrMapOvr>
    <a:masterClrMapping/>
  </p:clrMapOvr>
  <mc:AlternateContent xmlns:mc="http://schemas.openxmlformats.org/markup-compatibility/2006" xmlns:p14="http://schemas.microsoft.com/office/powerpoint/2010/main">
    <mc:Choice Requires="p14">
      <p:transition p14:dur="100" advTm="1000">
        <p:cut/>
      </p:transition>
    </mc:Choice>
    <mc:Fallback xmlns="">
      <p:transition advTm="100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100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100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100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7C6A-9FC7-49BF-AA21-D9813E2E51CD}"/>
              </a:ext>
            </a:extLst>
          </p:cNvPr>
          <p:cNvSpPr>
            <a:spLocks noGrp="1"/>
          </p:cNvSpPr>
          <p:nvPr>
            <p:ph type="title"/>
          </p:nvPr>
        </p:nvSpPr>
        <p:spPr/>
        <p:txBody>
          <a:bodyPr/>
          <a:lstStyle/>
          <a:p>
            <a:pPr algn="ctr"/>
            <a:r>
              <a:rPr lang="en-US" dirty="0"/>
              <a:t>RELATED WORK</a:t>
            </a:r>
          </a:p>
        </p:txBody>
      </p:sp>
      <p:sp>
        <p:nvSpPr>
          <p:cNvPr id="3" name="Content Placeholder 2">
            <a:extLst>
              <a:ext uri="{FF2B5EF4-FFF2-40B4-BE49-F238E27FC236}">
                <a16:creationId xmlns:a16="http://schemas.microsoft.com/office/drawing/2014/main" id="{635290CE-B0A0-47FF-A32E-28DBA8F97C5D}"/>
              </a:ext>
            </a:extLst>
          </p:cNvPr>
          <p:cNvSpPr>
            <a:spLocks noGrp="1"/>
          </p:cNvSpPr>
          <p:nvPr>
            <p:ph sz="half" idx="1"/>
          </p:nvPr>
        </p:nvSpPr>
        <p:spPr>
          <a:xfrm>
            <a:off x="923827" y="2010878"/>
            <a:ext cx="5168656" cy="3448595"/>
          </a:xfrm>
        </p:spPr>
        <p:txBody>
          <a:bodyPr>
            <a:normAutofit fontScale="85000" lnSpcReduction="10000"/>
          </a:bodyPr>
          <a:lstStyle/>
          <a:p>
            <a:pPr algn="just">
              <a:buFont typeface="Wingdings" panose="05000000000000000000" pitchFamily="2" charset="2"/>
              <a:buChar char="ü"/>
            </a:pPr>
            <a:r>
              <a:rPr lang="en-US" dirty="0"/>
              <a:t>Application is on applied science and methods over four major topics, namely science communication, large-scale astronomical visualization, geographical information systems (GIS), and level-of-detail (LOD) rendering methods for terrains.</a:t>
            </a:r>
          </a:p>
          <a:p>
            <a:pPr algn="just">
              <a:buFont typeface="Wingdings" panose="05000000000000000000" pitchFamily="2" charset="2"/>
              <a:buChar char="q"/>
            </a:pPr>
            <a:r>
              <a:rPr lang="en-US" dirty="0"/>
              <a:t>Science communication :Visual communication,  use of animations and interactive techniques through computer graphics are at the core of interfacing detections and contextualizing information. </a:t>
            </a:r>
          </a:p>
        </p:txBody>
      </p:sp>
      <p:sp>
        <p:nvSpPr>
          <p:cNvPr id="4" name="Content Placeholder 3">
            <a:extLst>
              <a:ext uri="{FF2B5EF4-FFF2-40B4-BE49-F238E27FC236}">
                <a16:creationId xmlns:a16="http://schemas.microsoft.com/office/drawing/2014/main" id="{93C82512-EFBC-4EA8-A91E-D202552291B9}"/>
              </a:ext>
            </a:extLst>
          </p:cNvPr>
          <p:cNvSpPr>
            <a:spLocks noGrp="1"/>
          </p:cNvSpPr>
          <p:nvPr>
            <p:ph sz="half" idx="2"/>
          </p:nvPr>
        </p:nvSpPr>
        <p:spPr>
          <a:xfrm>
            <a:off x="6413770" y="2017343"/>
            <a:ext cx="5077503" cy="3441520"/>
          </a:xfrm>
        </p:spPr>
        <p:txBody>
          <a:bodyPr>
            <a:normAutofit fontScale="85000" lnSpcReduction="10000"/>
          </a:bodyPr>
          <a:lstStyle/>
          <a:p>
            <a:pPr>
              <a:buFont typeface="Wingdings" panose="05000000000000000000" pitchFamily="2" charset="2"/>
              <a:buChar char="q"/>
            </a:pPr>
            <a:r>
              <a:rPr lang="en-US" dirty="0"/>
              <a:t>Astronomical visualization :One of the challenges is dealing with locating and map reading over far distances.</a:t>
            </a:r>
          </a:p>
          <a:p>
            <a:r>
              <a:rPr lang="en-US" dirty="0"/>
              <a:t>Fu and Hanson  introduced a Z-buffer remapping so that objects can be visible to a wide range of distances instead of using  a fixed point depth buffer.</a:t>
            </a:r>
          </a:p>
          <a:p>
            <a:r>
              <a:rPr lang="en-US" dirty="0"/>
              <a:t>“Eyes of solar system” by NASA</a:t>
            </a:r>
          </a:p>
          <a:p>
            <a:r>
              <a:rPr lang="en-US" dirty="0"/>
              <a:t>Another package is WWT(World Wide Telescope) which combines various data sources into a dataset.</a:t>
            </a:r>
          </a:p>
          <a:p>
            <a:endParaRPr lang="en-US" dirty="0"/>
          </a:p>
        </p:txBody>
      </p:sp>
    </p:spTree>
    <p:extLst>
      <p:ext uri="{BB962C8B-B14F-4D97-AF65-F5344CB8AC3E}">
        <p14:creationId xmlns:p14="http://schemas.microsoft.com/office/powerpoint/2010/main" val="257656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9E00-7E77-46F6-B441-D2AA682A4584}"/>
              </a:ext>
            </a:extLst>
          </p:cNvPr>
          <p:cNvSpPr>
            <a:spLocks noGrp="1"/>
          </p:cNvSpPr>
          <p:nvPr>
            <p:ph type="title"/>
          </p:nvPr>
        </p:nvSpPr>
        <p:spPr/>
        <p:txBody>
          <a:bodyPr/>
          <a:lstStyle/>
          <a:p>
            <a:pPr algn="ctr"/>
            <a:r>
              <a:rPr lang="en-US" dirty="0"/>
              <a:t>RELATED WORK</a:t>
            </a:r>
          </a:p>
        </p:txBody>
      </p:sp>
      <p:sp>
        <p:nvSpPr>
          <p:cNvPr id="3" name="Content Placeholder 2">
            <a:extLst>
              <a:ext uri="{FF2B5EF4-FFF2-40B4-BE49-F238E27FC236}">
                <a16:creationId xmlns:a16="http://schemas.microsoft.com/office/drawing/2014/main" id="{F50E887A-E806-43E8-828A-DC65DB368415}"/>
              </a:ext>
            </a:extLst>
          </p:cNvPr>
          <p:cNvSpPr>
            <a:spLocks noGrp="1"/>
          </p:cNvSpPr>
          <p:nvPr>
            <p:ph sz="half" idx="1"/>
          </p:nvPr>
        </p:nvSpPr>
        <p:spPr/>
        <p:txBody>
          <a:bodyPr/>
          <a:lstStyle/>
          <a:p>
            <a:r>
              <a:rPr lang="en-US" dirty="0"/>
              <a:t>Geographic information systems: GIS reckons completely on transformation and visualize geospatial data. For example,</a:t>
            </a:r>
            <a:r>
              <a:rPr lang="en-US" i="1" dirty="0"/>
              <a:t> texture and height maps, digital elevation models</a:t>
            </a:r>
            <a:r>
              <a:rPr lang="en-US" dirty="0"/>
              <a:t> (DEMs) or </a:t>
            </a:r>
            <a:r>
              <a:rPr lang="en-US" i="1" dirty="0"/>
              <a:t>digital</a:t>
            </a:r>
            <a:r>
              <a:rPr lang="en-US" dirty="0"/>
              <a:t> </a:t>
            </a:r>
            <a:r>
              <a:rPr lang="en-US" i="1" dirty="0"/>
              <a:t>terrain models </a:t>
            </a:r>
            <a:r>
              <a:rPr lang="en-US" dirty="0"/>
              <a:t>(DTMs).</a:t>
            </a:r>
          </a:p>
          <a:p>
            <a:endParaRPr lang="en-US" dirty="0"/>
          </a:p>
        </p:txBody>
      </p:sp>
      <p:sp>
        <p:nvSpPr>
          <p:cNvPr id="4" name="Content Placeholder 3">
            <a:extLst>
              <a:ext uri="{FF2B5EF4-FFF2-40B4-BE49-F238E27FC236}">
                <a16:creationId xmlns:a16="http://schemas.microsoft.com/office/drawing/2014/main" id="{52EA797F-D77A-4F09-9109-5F75955E4984}"/>
              </a:ext>
            </a:extLst>
          </p:cNvPr>
          <p:cNvSpPr>
            <a:spLocks noGrp="1"/>
          </p:cNvSpPr>
          <p:nvPr>
            <p:ph sz="half" idx="2"/>
          </p:nvPr>
        </p:nvSpPr>
        <p:spPr/>
        <p:txBody>
          <a:bodyPr/>
          <a:lstStyle/>
          <a:p>
            <a:r>
              <a:rPr lang="en-US" dirty="0"/>
              <a:t>Level-of-detail globe rendering: LOD and multiresolution, out-of-core rendering methods are crucial when visualizing and navigating across large datasets. Examples of earlier LOD techniques for globe rendering include the </a:t>
            </a:r>
            <a:r>
              <a:rPr lang="en-US" i="1" dirty="0"/>
              <a:t>real-time optimally adapting meshes </a:t>
            </a:r>
            <a:r>
              <a:rPr lang="en-US" dirty="0"/>
              <a:t>(ROAM).</a:t>
            </a:r>
          </a:p>
        </p:txBody>
      </p:sp>
    </p:spTree>
    <p:extLst>
      <p:ext uri="{BB962C8B-B14F-4D97-AF65-F5344CB8AC3E}">
        <p14:creationId xmlns:p14="http://schemas.microsoft.com/office/powerpoint/2010/main" val="312906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12">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14">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6">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41464B2-0EB2-4617-96A9-3EFE610AF2BC}"/>
              </a:ext>
            </a:extLst>
          </p:cNvPr>
          <p:cNvSpPr>
            <a:spLocks noGrp="1"/>
          </p:cNvSpPr>
          <p:nvPr>
            <p:ph type="title"/>
          </p:nvPr>
        </p:nvSpPr>
        <p:spPr>
          <a:xfrm>
            <a:off x="1451579" y="804519"/>
            <a:ext cx="9603275" cy="1049235"/>
          </a:xfrm>
        </p:spPr>
        <p:txBody>
          <a:bodyPr vert="horz" lIns="91440" tIns="45720" rIns="91440" bIns="45720" rtlCol="0" anchor="t">
            <a:normAutofit fontScale="90000"/>
          </a:bodyPr>
          <a:lstStyle/>
          <a:p>
            <a:pPr lvl="0"/>
            <a:r>
              <a:rPr lang="en-US" b="1" dirty="0"/>
              <a:t>DATA SCENARIOS AND ACQUISITION</a:t>
            </a:r>
            <a:br>
              <a:rPr lang="en-US" dirty="0"/>
            </a:br>
            <a:r>
              <a:rPr lang="en-US" dirty="0"/>
              <a:t> </a:t>
            </a:r>
            <a:br>
              <a:rPr lang="en-US" dirty="0"/>
            </a:br>
            <a:endParaRPr lang="en-US" sz="3200" dirty="0"/>
          </a:p>
        </p:txBody>
      </p:sp>
      <p:sp>
        <p:nvSpPr>
          <p:cNvPr id="4" name="Text Placeholder 3">
            <a:extLst>
              <a:ext uri="{FF2B5EF4-FFF2-40B4-BE49-F238E27FC236}">
                <a16:creationId xmlns:a16="http://schemas.microsoft.com/office/drawing/2014/main" id="{919C7581-EDBD-4AA7-9479-477701E869D6}"/>
              </a:ext>
            </a:extLst>
          </p:cNvPr>
          <p:cNvSpPr>
            <a:spLocks noGrp="1"/>
          </p:cNvSpPr>
          <p:nvPr>
            <p:ph type="body" sz="half" idx="2"/>
          </p:nvPr>
        </p:nvSpPr>
        <p:spPr>
          <a:xfrm>
            <a:off x="5852161" y="2015734"/>
            <a:ext cx="6000582" cy="3450613"/>
          </a:xfrm>
        </p:spPr>
        <p:txBody>
          <a:bodyPr vert="horz" lIns="91440" tIns="45720" rIns="91440" bIns="45720" rtlCol="0" anchor="t">
            <a:normAutofit fontScale="92500" lnSpcReduction="20000"/>
          </a:bodyPr>
          <a:lstStyle/>
          <a:p>
            <a:pPr marL="342900" indent="-342900">
              <a:buFont typeface="Wingdings" panose="05000000000000000000" pitchFamily="2" charset="2"/>
              <a:buChar char="v"/>
            </a:pPr>
            <a:r>
              <a:rPr lang="en-US" sz="2000" b="1" dirty="0"/>
              <a:t>MARS</a:t>
            </a:r>
          </a:p>
          <a:p>
            <a:pPr indent="-228600" algn="just">
              <a:buFont typeface="Arial" panose="020B0604020202020204" pitchFamily="34" charset="0"/>
              <a:buChar char="•"/>
            </a:pPr>
            <a:r>
              <a:rPr lang="en-US" sz="1700" dirty="0"/>
              <a:t>The large scale imaging campaign of Mars is carried out by the </a:t>
            </a:r>
            <a:r>
              <a:rPr lang="en-US" sz="1700" i="1" dirty="0"/>
              <a:t>Mars Reconnaissance Orbiter</a:t>
            </a:r>
            <a:r>
              <a:rPr lang="en-US" sz="1700" dirty="0"/>
              <a:t> (MRO), furnished with an array of cameras, spectrometers, and radar used to image the surface at different resolutions.</a:t>
            </a:r>
          </a:p>
          <a:p>
            <a:pPr indent="-228600" algn="just">
              <a:buFont typeface="Arial" panose="020B0604020202020204" pitchFamily="34" charset="0"/>
              <a:buChar char="•"/>
            </a:pPr>
            <a:r>
              <a:rPr lang="en-US" sz="1700" i="1" dirty="0"/>
              <a:t>Mars global digital image mosaic</a:t>
            </a:r>
            <a:r>
              <a:rPr lang="en-US" sz="1700" dirty="0"/>
              <a:t> (MDIM) is used which is global image dataset with a resolution of up to 240 meters/pixel.</a:t>
            </a:r>
          </a:p>
          <a:p>
            <a:pPr indent="-228600" algn="just">
              <a:buFont typeface="Arial" panose="020B0604020202020204" pitchFamily="34" charset="0"/>
              <a:buChar char="•"/>
            </a:pPr>
            <a:r>
              <a:rPr lang="en-US" sz="1700" dirty="0"/>
              <a:t>The </a:t>
            </a:r>
            <a:r>
              <a:rPr lang="en-US" sz="1700" i="1" dirty="0"/>
              <a:t>Context Camera</a:t>
            </a:r>
            <a:r>
              <a:rPr lang="en-US" sz="1700" dirty="0"/>
              <a:t> (CTX) on the MRO gives gray-scale images of the planetary surface with about 6 meters/pixel resolution used for providing contextual information for the other instruments observing the Martian surface.</a:t>
            </a:r>
            <a:endParaRPr lang="en-US" sz="17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91" y="1997965"/>
            <a:ext cx="4805213" cy="2883128"/>
          </a:xfrm>
          <a:prstGeom prst="rect">
            <a:avLst/>
          </a:prstGeom>
        </p:spPr>
      </p:pic>
      <p:sp>
        <p:nvSpPr>
          <p:cNvPr id="7" name="TextBox 6"/>
          <p:cNvSpPr txBox="1"/>
          <p:nvPr/>
        </p:nvSpPr>
        <p:spPr>
          <a:xfrm>
            <a:off x="831291" y="4902604"/>
            <a:ext cx="4563601" cy="369332"/>
          </a:xfrm>
          <a:prstGeom prst="rect">
            <a:avLst/>
          </a:prstGeom>
          <a:noFill/>
        </p:spPr>
        <p:txBody>
          <a:bodyPr wrap="square" rtlCol="0">
            <a:spAutoFit/>
          </a:bodyPr>
          <a:lstStyle/>
          <a:p>
            <a:r>
              <a:rPr lang="en-US" dirty="0"/>
              <a:t>High resolution terrain and texture on Mars</a:t>
            </a:r>
          </a:p>
        </p:txBody>
      </p:sp>
    </p:spTree>
    <p:extLst>
      <p:ext uri="{BB962C8B-B14F-4D97-AF65-F5344CB8AC3E}">
        <p14:creationId xmlns:p14="http://schemas.microsoft.com/office/powerpoint/2010/main" val="159070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45C76AC0-BB6B-419E-A327-AFA297500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B0E4246-09B8-46D7-A0D2-4D264863A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4" name="Picture 33">
            <a:extLst>
              <a:ext uri="{FF2B5EF4-FFF2-40B4-BE49-F238E27FC236}">
                <a16:creationId xmlns:a16="http://schemas.microsoft.com/office/drawing/2014/main" id="{F50C8D8D-B32F-4194-8321-164EC44275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5BD24D8B-8573-4260-B700-E860AD6D2A8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E0B6A3-E197-43D6-82D5-7455DAB1A7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279A184-4850-40C8-8CD6-FF7D2556CF6D}"/>
              </a:ext>
            </a:extLst>
          </p:cNvPr>
          <p:cNvSpPr>
            <a:spLocks noGrp="1"/>
          </p:cNvSpPr>
          <p:nvPr>
            <p:ph type="title"/>
          </p:nvPr>
        </p:nvSpPr>
        <p:spPr>
          <a:xfrm>
            <a:off x="6579648" y="804520"/>
            <a:ext cx="4158749" cy="1049235"/>
          </a:xfrm>
        </p:spPr>
        <p:txBody>
          <a:bodyPr vert="horz" lIns="91440" tIns="45720" rIns="91440" bIns="45720" rtlCol="0" anchor="t">
            <a:normAutofit/>
          </a:bodyPr>
          <a:lstStyle/>
          <a:p>
            <a:r>
              <a:rPr lang="en-US" sz="3200" dirty="0"/>
              <a:t>earth</a:t>
            </a:r>
          </a:p>
        </p:txBody>
      </p:sp>
      <p:sp>
        <p:nvSpPr>
          <p:cNvPr id="4" name="Text Placeholder 3">
            <a:extLst>
              <a:ext uri="{FF2B5EF4-FFF2-40B4-BE49-F238E27FC236}">
                <a16:creationId xmlns:a16="http://schemas.microsoft.com/office/drawing/2014/main" id="{8210CBB7-6B0B-4E0C-8CF5-906D68A417EF}"/>
              </a:ext>
            </a:extLst>
          </p:cNvPr>
          <p:cNvSpPr>
            <a:spLocks noGrp="1"/>
          </p:cNvSpPr>
          <p:nvPr>
            <p:ph type="body" sz="half" idx="2"/>
          </p:nvPr>
        </p:nvSpPr>
        <p:spPr>
          <a:xfrm>
            <a:off x="6014720" y="2015732"/>
            <a:ext cx="5364480" cy="3450613"/>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dirty="0"/>
              <a:t>Earth’s thick atmosphere inhibits the addition of surface features. Design constraint for interplanetary spacecraft  is  available using band-width through the </a:t>
            </a:r>
            <a:r>
              <a:rPr lang="en-US" i="1" dirty="0"/>
              <a:t>Deep Space Network</a:t>
            </a:r>
            <a:r>
              <a:rPr lang="en-US" dirty="0"/>
              <a:t> (DSN)</a:t>
            </a:r>
          </a:p>
          <a:p>
            <a:pPr marL="285750" indent="-285750">
              <a:buFont typeface="Arial" panose="020B0604020202020204" pitchFamily="34" charset="0"/>
              <a:buChar char="•"/>
            </a:pPr>
            <a:r>
              <a:rPr lang="en-US" dirty="0"/>
              <a:t>Geostationary GOES-16 is used which encapsulates an image of the entire western hemisphere every 15 minutes at 10</a:t>
            </a:r>
            <a:r>
              <a:rPr lang="en-US" i="1" dirty="0"/>
              <a:t>,</a:t>
            </a:r>
            <a:r>
              <a:rPr lang="en-US" dirty="0"/>
              <a:t> 000 pixels.</a:t>
            </a:r>
          </a:p>
          <a:p>
            <a:pPr marL="285750" indent="-285750">
              <a:buFont typeface="Arial" panose="020B0604020202020204" pitchFamily="34" charset="0"/>
              <a:buChar char="•"/>
            </a:pPr>
            <a:r>
              <a:rPr lang="en-US" dirty="0"/>
              <a:t> The datasets are available through a public interface provided by the NASA </a:t>
            </a:r>
            <a:r>
              <a:rPr lang="en-US" i="1" dirty="0"/>
              <a:t>Global</a:t>
            </a:r>
            <a:r>
              <a:rPr lang="en-US" dirty="0"/>
              <a:t> </a:t>
            </a:r>
            <a:r>
              <a:rPr lang="en-US" i="1" dirty="0"/>
              <a:t>Imagery Browse Services </a:t>
            </a:r>
            <a:r>
              <a:rPr lang="en-US" dirty="0"/>
              <a:t>(GIBS) that provides a unified interface to</a:t>
            </a:r>
            <a:r>
              <a:rPr lang="en-US" i="1" dirty="0"/>
              <a:t> </a:t>
            </a:r>
            <a:r>
              <a:rPr lang="en-US" dirty="0"/>
              <a:t>make NASA and </a:t>
            </a:r>
            <a:r>
              <a:rPr lang="en-US" i="1" dirty="0"/>
              <a:t>National Oceanic and Atmospheric Administration</a:t>
            </a:r>
            <a:r>
              <a:rPr lang="en-US" dirty="0"/>
              <a:t> (NOAA) </a:t>
            </a:r>
          </a:p>
          <a:p>
            <a:pPr indent="-228600">
              <a:buFont typeface="Arial" panose="020B0604020202020204" pitchFamily="34" charset="0"/>
              <a:buChar char="•"/>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50" y="1278460"/>
            <a:ext cx="5176649" cy="3464177"/>
          </a:xfrm>
          <a:prstGeom prst="rect">
            <a:avLst/>
          </a:prstGeom>
        </p:spPr>
      </p:pic>
      <p:sp>
        <p:nvSpPr>
          <p:cNvPr id="8" name="TextBox 7"/>
          <p:cNvSpPr txBox="1"/>
          <p:nvPr/>
        </p:nvSpPr>
        <p:spPr>
          <a:xfrm>
            <a:off x="515051" y="4766834"/>
            <a:ext cx="4456194" cy="369332"/>
          </a:xfrm>
          <a:prstGeom prst="rect">
            <a:avLst/>
          </a:prstGeom>
          <a:noFill/>
        </p:spPr>
        <p:txBody>
          <a:bodyPr wrap="square" rtlCol="0">
            <a:spAutoFit/>
          </a:bodyPr>
          <a:lstStyle/>
          <a:p>
            <a:r>
              <a:rPr lang="en-US" dirty="0"/>
              <a:t>Time varying datasets on earth</a:t>
            </a:r>
          </a:p>
        </p:txBody>
      </p:sp>
    </p:spTree>
    <p:extLst>
      <p:ext uri="{BB962C8B-B14F-4D97-AF65-F5344CB8AC3E}">
        <p14:creationId xmlns:p14="http://schemas.microsoft.com/office/powerpoint/2010/main" val="54062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45C76AC0-BB6B-419E-A327-AFA2975008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0E4246-09B8-46D7-A0D2-4D264863AD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3" name="Picture 22">
            <a:extLst>
              <a:ext uri="{FF2B5EF4-FFF2-40B4-BE49-F238E27FC236}">
                <a16:creationId xmlns:a16="http://schemas.microsoft.com/office/drawing/2014/main" id="{F50C8D8D-B32F-4194-8321-164EC442750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5BD24D8B-8573-4260-B700-E860AD6D2A8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3E0B6A3-E197-43D6-82D5-7455DAB1A74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C5FDBF1-6C3B-4B2F-830A-9E1DE01EFEBF}"/>
              </a:ext>
            </a:extLst>
          </p:cNvPr>
          <p:cNvSpPr>
            <a:spLocks noGrp="1"/>
          </p:cNvSpPr>
          <p:nvPr>
            <p:ph type="title"/>
          </p:nvPr>
        </p:nvSpPr>
        <p:spPr>
          <a:xfrm>
            <a:off x="6579648" y="877262"/>
            <a:ext cx="4158749" cy="1049235"/>
          </a:xfrm>
        </p:spPr>
        <p:txBody>
          <a:bodyPr vert="horz" lIns="91440" tIns="45720" rIns="91440" bIns="45720" rtlCol="0" anchor="t">
            <a:normAutofit/>
          </a:bodyPr>
          <a:lstStyle/>
          <a:p>
            <a:r>
              <a:rPr lang="en-US" sz="3200" dirty="0"/>
              <a:t>Pluto</a:t>
            </a:r>
          </a:p>
        </p:txBody>
      </p:sp>
      <p:sp>
        <p:nvSpPr>
          <p:cNvPr id="4" name="Text Placeholder 3">
            <a:extLst>
              <a:ext uri="{FF2B5EF4-FFF2-40B4-BE49-F238E27FC236}">
                <a16:creationId xmlns:a16="http://schemas.microsoft.com/office/drawing/2014/main" id="{A6810FC9-0E70-4BEA-BF12-316F93F81BF7}"/>
              </a:ext>
            </a:extLst>
          </p:cNvPr>
          <p:cNvSpPr>
            <a:spLocks noGrp="1"/>
          </p:cNvSpPr>
          <p:nvPr>
            <p:ph type="body" sz="half" idx="2"/>
          </p:nvPr>
        </p:nvSpPr>
        <p:spPr>
          <a:xfrm>
            <a:off x="5777954" y="1892804"/>
            <a:ext cx="5499646" cy="3602746"/>
          </a:xfrm>
        </p:spPr>
        <p:txBody>
          <a:bodyPr vert="horz" lIns="91440" tIns="45720" rIns="91440" bIns="45720" rtlCol="0" anchor="t">
            <a:noAutofit/>
          </a:bodyPr>
          <a:lstStyle/>
          <a:p>
            <a:pPr indent="-228600" algn="just">
              <a:buFont typeface="Arial" panose="020B0604020202020204" pitchFamily="34" charset="0"/>
              <a:buChar char="•"/>
            </a:pPr>
            <a:r>
              <a:rPr lang="en-US" dirty="0"/>
              <a:t>Best images of Pluto were came to know from Hubble ,New horizons spacecraft in July 2015 when it was flying past it.</a:t>
            </a:r>
          </a:p>
          <a:p>
            <a:pPr indent="-228600" algn="just">
              <a:buFont typeface="Arial" panose="020B0604020202020204" pitchFamily="34" charset="0"/>
              <a:buChar char="•"/>
            </a:pPr>
            <a:r>
              <a:rPr lang="en-US" dirty="0"/>
              <a:t>The </a:t>
            </a:r>
            <a:r>
              <a:rPr lang="en-US" i="1" dirty="0"/>
              <a:t>Ralph</a:t>
            </a:r>
            <a:r>
              <a:rPr lang="en-US" dirty="0"/>
              <a:t> instrument’s data source is a Multispectral Visible Imaging Camera (MVIC) which enables the recovery of spectral information and thus provides color information for the LORRI (Long range reconnaissance imager) images.</a:t>
            </a:r>
          </a:p>
          <a:p>
            <a:pPr indent="-228600" algn="just">
              <a:buFont typeface="Arial" panose="020B0604020202020204" pitchFamily="34" charset="0"/>
              <a:buChar char="•"/>
            </a:pPr>
            <a:r>
              <a:rPr lang="en-US" dirty="0"/>
              <a:t>The </a:t>
            </a:r>
            <a:r>
              <a:rPr lang="en-US" i="1" dirty="0"/>
              <a:t>Radio Science Experiment</a:t>
            </a:r>
            <a:r>
              <a:rPr lang="en-US" dirty="0"/>
              <a:t> (REX) has the capacity to detect radio emissions directly from Pluto’s surface, thus measure its surface temperature or Earth-based radio signals that pass through Pluto’s atmosphere.</a:t>
            </a:r>
          </a:p>
          <a:p>
            <a:pPr indent="-228600" algn="just">
              <a:buFont typeface="Arial" panose="020B0604020202020204" pitchFamily="34" charset="0"/>
              <a:buChar char="•"/>
            </a:pPr>
            <a:r>
              <a:rPr lang="en-US" dirty="0"/>
              <a:t>Between January and July, the resolution increased to 1km/pixel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62" y="1172527"/>
            <a:ext cx="5009206" cy="3349406"/>
          </a:xfrm>
          <a:prstGeom prst="rect">
            <a:avLst/>
          </a:prstGeom>
        </p:spPr>
      </p:pic>
      <p:sp>
        <p:nvSpPr>
          <p:cNvPr id="8" name="TextBox 7"/>
          <p:cNvSpPr txBox="1"/>
          <p:nvPr/>
        </p:nvSpPr>
        <p:spPr>
          <a:xfrm>
            <a:off x="440161" y="4533364"/>
            <a:ext cx="5129323" cy="369332"/>
          </a:xfrm>
          <a:prstGeom prst="rect">
            <a:avLst/>
          </a:prstGeom>
          <a:noFill/>
        </p:spPr>
        <p:txBody>
          <a:bodyPr wrap="square" rtlCol="0">
            <a:spAutoFit/>
          </a:bodyPr>
          <a:lstStyle/>
          <a:p>
            <a:r>
              <a:rPr lang="en-US" dirty="0"/>
              <a:t>Image acquisition on Pluto</a:t>
            </a:r>
          </a:p>
        </p:txBody>
      </p:sp>
    </p:spTree>
    <p:extLst>
      <p:ext uri="{BB962C8B-B14F-4D97-AF65-F5344CB8AC3E}">
        <p14:creationId xmlns:p14="http://schemas.microsoft.com/office/powerpoint/2010/main" val="21006727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665</TotalTime>
  <Words>1483</Words>
  <Application>Microsoft Macintosh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Wingdings</vt:lpstr>
      <vt:lpstr>Gallery</vt:lpstr>
      <vt:lpstr>GLOBE BROWSING: Contextual SPATIO-TEMPORAL PLANETARY SURFACE VISUALIZATION Authors:  Karl Bladin, Emil Axelsson, Erik Broberg, Carter Emmart, Patric Ljung, Alexander Bock, and Anders Ynnerman,       Venkata Sireesha dadi</vt:lpstr>
      <vt:lpstr>introduction</vt:lpstr>
      <vt:lpstr>INTRODUCTION</vt:lpstr>
      <vt:lpstr>INTRODUCTION</vt:lpstr>
      <vt:lpstr>RELATED WORK</vt:lpstr>
      <vt:lpstr>RELATED WORK</vt:lpstr>
      <vt:lpstr>DATA SCENARIOS AND ACQUISITION   </vt:lpstr>
      <vt:lpstr>earth</vt:lpstr>
      <vt:lpstr>Pluto</vt:lpstr>
      <vt:lpstr>DATA ACCESS AND PREPARATION</vt:lpstr>
      <vt:lpstr>Real time Image projection and Rendering system</vt:lpstr>
      <vt:lpstr>Chunk processing</vt:lpstr>
      <vt:lpstr>Tile management</vt:lpstr>
      <vt:lpstr>Layer blending</vt:lpstr>
      <vt:lpstr>Results :Globe browsing on mars</vt:lpstr>
      <vt:lpstr>Temporal datasets on earth</vt:lpstr>
      <vt:lpstr>Visualizing acquisition on pluto</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GLOBE BROWSING: Contextual SPATIO-TEMPORAL PLANETARY SURFACE VISUALIZATION</dc:title>
  <dc:creator>Smeet Gandhi</dc:creator>
  <cp:lastModifiedBy>Rosen, Paul</cp:lastModifiedBy>
  <cp:revision>116</cp:revision>
  <cp:lastPrinted>2018-04-16T22:56:51Z</cp:lastPrinted>
  <dcterms:created xsi:type="dcterms:W3CDTF">2018-04-12T06:38:28Z</dcterms:created>
  <dcterms:modified xsi:type="dcterms:W3CDTF">2018-04-16T22:57:03Z</dcterms:modified>
</cp:coreProperties>
</file>