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5" r:id="rId5"/>
    <p:sldId id="267" r:id="rId6"/>
    <p:sldId id="257" r:id="rId7"/>
    <p:sldId id="258" r:id="rId8"/>
    <p:sldId id="259" r:id="rId9"/>
    <p:sldId id="260" r:id="rId10"/>
    <p:sldId id="264" r:id="rId11"/>
    <p:sldId id="263" r:id="rId12"/>
    <p:sldId id="266" r:id="rId1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2" y="72"/>
      </p:cViewPr>
      <p:guideLst>
        <p:guide orient="horz" pos="2448"/>
        <p:guide pos="3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9"/>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B5BAF3-9520-8346-91AD-0F4454F5E9BC}"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157632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5BAF3-9520-8346-91AD-0F4454F5E9BC}"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78469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99187" y="456989"/>
            <a:ext cx="1922621" cy="972629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7833" y="456989"/>
            <a:ext cx="5603716" cy="97262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5BAF3-9520-8346-91AD-0F4454F5E9BC}"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295942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5BAF3-9520-8346-91AD-0F4454F5E9BC}"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307430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5BAF3-9520-8346-91AD-0F4454F5E9BC}"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331965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7832" y="2659169"/>
            <a:ext cx="3763169" cy="75241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58640" y="2659169"/>
            <a:ext cx="3763170" cy="75241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5BAF3-9520-8346-91AD-0F4454F5E9BC}"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232048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9" y="1739795"/>
            <a:ext cx="4445953"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9529" y="2464859"/>
            <a:ext cx="4445953"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5BAF3-9520-8346-91AD-0F4454F5E9BC}"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284131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5BAF3-9520-8346-91AD-0F4454F5E9BC}"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144801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5BAF3-9520-8346-91AD-0F4454F5E9BC}"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198154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309456"/>
            <a:ext cx="3309144" cy="131699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554" y="309457"/>
            <a:ext cx="5622926" cy="6633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0" y="1626447"/>
            <a:ext cx="3309144" cy="53165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5BAF3-9520-8346-91AD-0F4454F5E9BC}"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11870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517" y="694479"/>
            <a:ext cx="603504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5BAF3-9520-8346-91AD-0F4454F5E9BC}"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26840-B6C5-DB43-87A0-43CF5C0D3467}" type="slidenum">
              <a:rPr lang="en-US" smtClean="0"/>
              <a:t>‹#›</a:t>
            </a:fld>
            <a:endParaRPr lang="en-US"/>
          </a:p>
        </p:txBody>
      </p:sp>
    </p:spTree>
    <p:extLst>
      <p:ext uri="{BB962C8B-B14F-4D97-AF65-F5344CB8AC3E}">
        <p14:creationId xmlns:p14="http://schemas.microsoft.com/office/powerpoint/2010/main" val="38306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1"/>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9"/>
          </a:xfrm>
          <a:prstGeom prst="rect">
            <a:avLst/>
          </a:prstGeom>
        </p:spPr>
        <p:txBody>
          <a:bodyPr vert="horz" lIns="91440" tIns="45720" rIns="91440" bIns="45720" rtlCol="0" anchor="ctr"/>
          <a:lstStyle>
            <a:lvl1pPr algn="l">
              <a:defRPr sz="1200">
                <a:solidFill>
                  <a:schemeClr val="tx1">
                    <a:tint val="75000"/>
                  </a:schemeClr>
                </a:solidFill>
              </a:defRPr>
            </a:lvl1pPr>
          </a:lstStyle>
          <a:p>
            <a:fld id="{42B5BAF3-9520-8346-91AD-0F4454F5E9BC}" type="datetimeFigureOut">
              <a:rPr lang="en-US" smtClean="0"/>
              <a:t>4/16/2018</a:t>
            </a:fld>
            <a:endParaRPr lang="en-US"/>
          </a:p>
        </p:txBody>
      </p:sp>
      <p:sp>
        <p:nvSpPr>
          <p:cNvPr id="5" name="Footer Placeholder 4"/>
          <p:cNvSpPr>
            <a:spLocks noGrp="1"/>
          </p:cNvSpPr>
          <p:nvPr>
            <p:ph type="ftr" sz="quarter" idx="3"/>
          </p:nvPr>
        </p:nvSpPr>
        <p:spPr>
          <a:xfrm>
            <a:off x="3436620" y="7203864"/>
            <a:ext cx="3185160" cy="4138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9"/>
          </a:xfrm>
          <a:prstGeom prst="rect">
            <a:avLst/>
          </a:prstGeom>
        </p:spPr>
        <p:txBody>
          <a:bodyPr vert="horz" lIns="91440" tIns="45720" rIns="91440" bIns="45720" rtlCol="0" anchor="ctr"/>
          <a:lstStyle>
            <a:lvl1pPr algn="r">
              <a:defRPr sz="1200">
                <a:solidFill>
                  <a:schemeClr val="tx1">
                    <a:tint val="75000"/>
                  </a:schemeClr>
                </a:solidFill>
              </a:defRPr>
            </a:lvl1pPr>
          </a:lstStyle>
          <a:p>
            <a:fld id="{81426840-B6C5-DB43-87A0-43CF5C0D3467}" type="slidenum">
              <a:rPr lang="en-US" smtClean="0"/>
              <a:t>‹#›</a:t>
            </a:fld>
            <a:endParaRPr lang="en-US"/>
          </a:p>
        </p:txBody>
      </p:sp>
    </p:spTree>
    <p:extLst>
      <p:ext uri="{BB962C8B-B14F-4D97-AF65-F5344CB8AC3E}">
        <p14:creationId xmlns:p14="http://schemas.microsoft.com/office/powerpoint/2010/main" val="165662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33680"/>
            <a:ext cx="9880979" cy="1938992"/>
          </a:xfrm>
          <a:prstGeom prst="rect">
            <a:avLst/>
          </a:prstGeom>
        </p:spPr>
        <p:txBody>
          <a:bodyPr wrap="square">
            <a:spAutoFit/>
          </a:bodyPr>
          <a:lstStyle/>
          <a:p>
            <a:pPr algn="ctr"/>
            <a:r>
              <a:rPr lang="en-US" sz="4000" dirty="0">
                <a:solidFill>
                  <a:srgbClr val="92D050"/>
                </a:solidFill>
              </a:rPr>
              <a:t>Taking Word Clouds Apart: An Empirical Investigation of the Design Space for Keyword Summaries</a:t>
            </a:r>
            <a:endParaRPr lang="en-US" sz="4000" b="1" dirty="0">
              <a:solidFill>
                <a:srgbClr val="92D050"/>
              </a:solidFill>
              <a:latin typeface="Arial Narrow Bold"/>
              <a:cs typeface="Arial Narrow Bold"/>
            </a:endParaRPr>
          </a:p>
        </p:txBody>
      </p:sp>
      <p:sp>
        <p:nvSpPr>
          <p:cNvPr id="3" name="Rectangle 2"/>
          <p:cNvSpPr/>
          <p:nvPr/>
        </p:nvSpPr>
        <p:spPr>
          <a:xfrm>
            <a:off x="2251183" y="3904116"/>
            <a:ext cx="5378611" cy="646331"/>
          </a:xfrm>
          <a:prstGeom prst="rect">
            <a:avLst/>
          </a:prstGeom>
        </p:spPr>
        <p:txBody>
          <a:bodyPr wrap="square">
            <a:spAutoFit/>
          </a:bodyPr>
          <a:lstStyle/>
          <a:p>
            <a:pPr algn="ctr"/>
            <a:r>
              <a:rPr lang="en-US" spc="300" dirty="0">
                <a:solidFill>
                  <a:srgbClr val="92D050"/>
                </a:solidFill>
                <a:latin typeface="Arial Narrow"/>
                <a:cs typeface="Arial Narrow"/>
              </a:rPr>
              <a:t>Authors : </a:t>
            </a:r>
            <a:r>
              <a:rPr lang="en-US" dirty="0">
                <a:solidFill>
                  <a:srgbClr val="92D050"/>
                </a:solidFill>
              </a:rPr>
              <a:t>Cristian Felix, Steven </a:t>
            </a:r>
            <a:r>
              <a:rPr lang="en-US" dirty="0" err="1">
                <a:solidFill>
                  <a:srgbClr val="92D050"/>
                </a:solidFill>
              </a:rPr>
              <a:t>Franconeri</a:t>
            </a:r>
            <a:r>
              <a:rPr lang="en-US" dirty="0">
                <a:solidFill>
                  <a:srgbClr val="92D050"/>
                </a:solidFill>
              </a:rPr>
              <a:t>, Member, IEEE, and Enrico </a:t>
            </a:r>
            <a:r>
              <a:rPr lang="en-US" dirty="0" err="1">
                <a:solidFill>
                  <a:srgbClr val="92D050"/>
                </a:solidFill>
              </a:rPr>
              <a:t>Bertini</a:t>
            </a:r>
            <a:r>
              <a:rPr lang="en-US" dirty="0">
                <a:solidFill>
                  <a:srgbClr val="92D050"/>
                </a:solidFill>
              </a:rPr>
              <a:t>, Member, IEEE</a:t>
            </a:r>
            <a:endParaRPr lang="en-US" spc="300" dirty="0">
              <a:solidFill>
                <a:srgbClr val="92D050"/>
              </a:solidFill>
              <a:latin typeface="Arial Narrow"/>
              <a:cs typeface="Arial Narrow"/>
            </a:endParaRPr>
          </a:p>
        </p:txBody>
      </p:sp>
      <p:sp>
        <p:nvSpPr>
          <p:cNvPr id="6" name="TextBox 5"/>
          <p:cNvSpPr txBox="1"/>
          <p:nvPr/>
        </p:nvSpPr>
        <p:spPr>
          <a:xfrm>
            <a:off x="865594" y="6743885"/>
            <a:ext cx="5330928" cy="498598"/>
          </a:xfrm>
          <a:prstGeom prst="rect">
            <a:avLst/>
          </a:prstGeom>
          <a:noFill/>
        </p:spPr>
        <p:txBody>
          <a:bodyPr wrap="square" rtlCol="0">
            <a:spAutoFit/>
          </a:bodyPr>
          <a:lstStyle/>
          <a:p>
            <a:pPr>
              <a:lnSpc>
                <a:spcPct val="120000"/>
              </a:lnSpc>
            </a:pPr>
            <a:r>
              <a:rPr lang="en-US" sz="1100" b="1" dirty="0">
                <a:solidFill>
                  <a:srgbClr val="6C9A8A"/>
                </a:solidFill>
                <a:latin typeface="Arial Narrow Bold"/>
                <a:cs typeface="Arial Narrow Bold"/>
              </a:rPr>
              <a:t>DEPARTMENT OF COMPUTER SCIENCE </a:t>
            </a:r>
          </a:p>
          <a:p>
            <a:pPr>
              <a:lnSpc>
                <a:spcPct val="120000"/>
              </a:lnSpc>
            </a:pPr>
            <a:r>
              <a:rPr lang="en-US" sz="1100" b="1" dirty="0">
                <a:solidFill>
                  <a:srgbClr val="6C9A8A"/>
                </a:solidFill>
                <a:latin typeface="Arial Narrow Bold"/>
                <a:cs typeface="Arial Narrow Bold"/>
              </a:rPr>
              <a:t>Data Visualization Paper Presentation.</a:t>
            </a:r>
          </a:p>
        </p:txBody>
      </p:sp>
      <p:sp>
        <p:nvSpPr>
          <p:cNvPr id="10" name="TextBox 9">
            <a:extLst>
              <a:ext uri="{FF2B5EF4-FFF2-40B4-BE49-F238E27FC236}">
                <a16:creationId xmlns:a16="http://schemas.microsoft.com/office/drawing/2014/main" id="{16BEC3A8-4CE9-4C51-B89B-2DF7D35559E3}"/>
              </a:ext>
            </a:extLst>
          </p:cNvPr>
          <p:cNvSpPr txBox="1"/>
          <p:nvPr/>
        </p:nvSpPr>
        <p:spPr>
          <a:xfrm flipH="1">
            <a:off x="865594" y="6374553"/>
            <a:ext cx="3733703" cy="369332"/>
          </a:xfrm>
          <a:prstGeom prst="rect">
            <a:avLst/>
          </a:prstGeom>
          <a:noFill/>
        </p:spPr>
        <p:txBody>
          <a:bodyPr wrap="square" rtlCol="0">
            <a:spAutoFit/>
          </a:bodyPr>
          <a:lstStyle/>
          <a:p>
            <a:r>
              <a:rPr lang="en-US" dirty="0">
                <a:solidFill>
                  <a:srgbClr val="0070C0"/>
                </a:solidFill>
              </a:rPr>
              <a:t>Akhilesh Gundaboina(U25998227)</a:t>
            </a:r>
          </a:p>
        </p:txBody>
      </p:sp>
    </p:spTree>
    <p:extLst>
      <p:ext uri="{BB962C8B-B14F-4D97-AF65-F5344CB8AC3E}">
        <p14:creationId xmlns:p14="http://schemas.microsoft.com/office/powerpoint/2010/main" val="68525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779-3A71-4C5D-9A61-98AC252209C3}"/>
              </a:ext>
            </a:extLst>
          </p:cNvPr>
          <p:cNvSpPr>
            <a:spLocks noGrp="1"/>
          </p:cNvSpPr>
          <p:nvPr>
            <p:ph type="title"/>
          </p:nvPr>
        </p:nvSpPr>
        <p:spPr>
          <a:xfrm>
            <a:off x="502920" y="529166"/>
            <a:ext cx="9052560" cy="1295400"/>
          </a:xfrm>
        </p:spPr>
        <p:txBody>
          <a:bodyPr/>
          <a:lstStyle/>
          <a:p>
            <a:r>
              <a:rPr lang="en-US" dirty="0">
                <a:solidFill>
                  <a:srgbClr val="92D050"/>
                </a:solidFill>
              </a:rPr>
              <a:t>Results</a:t>
            </a:r>
          </a:p>
        </p:txBody>
      </p:sp>
      <p:sp>
        <p:nvSpPr>
          <p:cNvPr id="3" name="Content Placeholder 2">
            <a:extLst>
              <a:ext uri="{FF2B5EF4-FFF2-40B4-BE49-F238E27FC236}">
                <a16:creationId xmlns:a16="http://schemas.microsoft.com/office/drawing/2014/main" id="{1CFE68EB-E6DA-46CF-A7A8-6F86DCF80B58}"/>
              </a:ext>
            </a:extLst>
          </p:cNvPr>
          <p:cNvSpPr>
            <a:spLocks noGrp="1"/>
          </p:cNvSpPr>
          <p:nvPr>
            <p:ph idx="1"/>
          </p:nvPr>
        </p:nvSpPr>
        <p:spPr>
          <a:xfrm>
            <a:off x="502920" y="1813562"/>
            <a:ext cx="9052560" cy="4901138"/>
          </a:xfrm>
        </p:spPr>
        <p:txBody>
          <a:bodyPr/>
          <a:lstStyle/>
          <a:p>
            <a:endParaRPr lang="en-US" dirty="0"/>
          </a:p>
          <a:p>
            <a:endParaRPr lang="en-US" dirty="0"/>
          </a:p>
          <a:p>
            <a:endParaRPr lang="en-US" dirty="0"/>
          </a:p>
        </p:txBody>
      </p:sp>
      <p:sp>
        <p:nvSpPr>
          <p:cNvPr id="4" name="TextBox 3">
            <a:extLst>
              <a:ext uri="{FF2B5EF4-FFF2-40B4-BE49-F238E27FC236}">
                <a16:creationId xmlns:a16="http://schemas.microsoft.com/office/drawing/2014/main" id="{1242AFEE-184E-40E1-9C54-5A2E065E9163}"/>
              </a:ext>
            </a:extLst>
          </p:cNvPr>
          <p:cNvSpPr txBox="1"/>
          <p:nvPr/>
        </p:nvSpPr>
        <p:spPr>
          <a:xfrm>
            <a:off x="1255594" y="2001973"/>
            <a:ext cx="7274257" cy="4801314"/>
          </a:xfrm>
          <a:prstGeom prst="rect">
            <a:avLst/>
          </a:prstGeom>
          <a:noFill/>
        </p:spPr>
        <p:txBody>
          <a:bodyPr wrap="square" rtlCol="0">
            <a:spAutoFit/>
          </a:bodyPr>
          <a:lstStyle/>
          <a:p>
            <a:r>
              <a:rPr lang="en-US" i="1" dirty="0"/>
              <a:t>To summarize, </a:t>
            </a:r>
            <a:r>
              <a:rPr lang="en-US" dirty="0"/>
              <a:t>the specific use one wants to make of a keyword summary will be the key to opt for solution to be used. </a:t>
            </a:r>
          </a:p>
          <a:p>
            <a:endParaRPr lang="en-US" dirty="0"/>
          </a:p>
          <a:p>
            <a:pPr marL="285750" indent="-285750">
              <a:buFont typeface="Wingdings" panose="05000000000000000000" pitchFamily="2" charset="2"/>
              <a:buChar char="q"/>
            </a:pPr>
            <a:r>
              <a:rPr lang="en-US" dirty="0"/>
              <a:t>If the goal is to get a general sense of the main concepts contained in the summary, disregarding frequency or relevance, simple lists seem to be a powerful solution. </a:t>
            </a:r>
          </a:p>
          <a:p>
            <a:pPr marL="285750" indent="-285750">
              <a:buFont typeface="Wingdings" panose="05000000000000000000" pitchFamily="2" charset="2"/>
              <a:buChar char="q"/>
            </a:pPr>
            <a:r>
              <a:rPr lang="en-US" dirty="0"/>
              <a:t>As soon as marks or fonts encode frequency values, the reading order of the observer can be influenced and thus generate potentially harmful biases.</a:t>
            </a:r>
          </a:p>
          <a:p>
            <a:pPr marL="285750" indent="-285750">
              <a:buFont typeface="Wingdings" panose="05000000000000000000" pitchFamily="2" charset="2"/>
              <a:buChar char="q"/>
            </a:pPr>
            <a:r>
              <a:rPr lang="en-US" dirty="0"/>
              <a:t> If searching for specific words is an important task, adding marks rather than using font encoding seems to be detrimental to the search. </a:t>
            </a:r>
          </a:p>
          <a:p>
            <a:pPr marL="285750" indent="-285750">
              <a:buFont typeface="Wingdings" panose="05000000000000000000" pitchFamily="2" charset="2"/>
              <a:buChar char="q"/>
            </a:pPr>
            <a:r>
              <a:rPr lang="en-US" dirty="0"/>
              <a:t>If extracting frequency or relevance values associated to the words is important, then using additional marks such as bars (using length/position) or circles (using area) seems to be a good choice, as well as using a column or row layout. </a:t>
            </a:r>
          </a:p>
          <a:p>
            <a:pPr marL="285750" indent="-285750">
              <a:buFont typeface="Wingdings" panose="05000000000000000000" pitchFamily="2" charset="2"/>
              <a:buChar char="q"/>
            </a:pPr>
            <a:r>
              <a:rPr lang="en-US" dirty="0"/>
              <a:t>If a compromise between search and value encoding is needed then the column layout with bars seems to be a good solution.</a:t>
            </a:r>
          </a:p>
        </p:txBody>
      </p:sp>
    </p:spTree>
    <p:extLst>
      <p:ext uri="{BB962C8B-B14F-4D97-AF65-F5344CB8AC3E}">
        <p14:creationId xmlns:p14="http://schemas.microsoft.com/office/powerpoint/2010/main" val="124135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5FD2-7D91-498A-A1E6-6254A581D818}"/>
              </a:ext>
            </a:extLst>
          </p:cNvPr>
          <p:cNvSpPr>
            <a:spLocks noGrp="1"/>
          </p:cNvSpPr>
          <p:nvPr>
            <p:ph type="title"/>
          </p:nvPr>
        </p:nvSpPr>
        <p:spPr>
          <a:xfrm>
            <a:off x="502920" y="750173"/>
            <a:ext cx="9052560" cy="1295400"/>
          </a:xfrm>
        </p:spPr>
        <p:txBody>
          <a:bodyPr/>
          <a:lstStyle/>
          <a:p>
            <a:r>
              <a:rPr lang="en-US" dirty="0">
                <a:solidFill>
                  <a:srgbClr val="92D050"/>
                </a:solidFill>
              </a:rPr>
              <a:t>Results</a:t>
            </a:r>
          </a:p>
        </p:txBody>
      </p:sp>
      <p:sp>
        <p:nvSpPr>
          <p:cNvPr id="3" name="Content Placeholder 2">
            <a:extLst>
              <a:ext uri="{FF2B5EF4-FFF2-40B4-BE49-F238E27FC236}">
                <a16:creationId xmlns:a16="http://schemas.microsoft.com/office/drawing/2014/main" id="{FB8F0B2A-A8DD-40EA-9D09-6D2F99D84034}"/>
              </a:ext>
            </a:extLst>
          </p:cNvPr>
          <p:cNvSpPr>
            <a:spLocks noGrp="1"/>
          </p:cNvSpPr>
          <p:nvPr>
            <p:ph idx="1"/>
          </p:nvPr>
        </p:nvSpPr>
        <p:spPr>
          <a:xfrm>
            <a:off x="502920" y="2045573"/>
            <a:ext cx="9052560" cy="4764660"/>
          </a:xfrm>
        </p:spPr>
        <p:txBody>
          <a:bodyPr>
            <a:normAutofit/>
          </a:bodyPr>
          <a:lstStyle/>
          <a:p>
            <a:r>
              <a:rPr lang="en-US" sz="2800" dirty="0"/>
              <a:t>The results of the studies showed us a strong dependency on the tasks users are performing.</a:t>
            </a:r>
          </a:p>
          <a:p>
            <a:r>
              <a:rPr lang="en-US" sz="2800" dirty="0"/>
              <a:t>The results, as well as, guidelines details on how to design effective keyword summaries based in the discoveries.</a:t>
            </a:r>
          </a:p>
          <a:p>
            <a:r>
              <a:rPr lang="en-US" sz="2800" dirty="0"/>
              <a:t> This approach is novel and will be a significant contribution to both theory and practice. </a:t>
            </a:r>
          </a:p>
          <a:p>
            <a:endParaRPr lang="en-US" sz="2800" dirty="0"/>
          </a:p>
        </p:txBody>
      </p:sp>
    </p:spTree>
    <p:extLst>
      <p:ext uri="{BB962C8B-B14F-4D97-AF65-F5344CB8AC3E}">
        <p14:creationId xmlns:p14="http://schemas.microsoft.com/office/powerpoint/2010/main" val="230640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CAA5B5-6979-42C1-A4DE-3665EC11D2A2}"/>
              </a:ext>
            </a:extLst>
          </p:cNvPr>
          <p:cNvPicPr>
            <a:picLocks noChangeAspect="1"/>
          </p:cNvPicPr>
          <p:nvPr/>
        </p:nvPicPr>
        <p:blipFill>
          <a:blip r:embed="rId2"/>
          <a:stretch>
            <a:fillRect/>
          </a:stretch>
        </p:blipFill>
        <p:spPr>
          <a:xfrm>
            <a:off x="-10676" y="900753"/>
            <a:ext cx="10069075" cy="5609230"/>
          </a:xfrm>
          <a:prstGeom prst="rect">
            <a:avLst/>
          </a:prstGeom>
        </p:spPr>
      </p:pic>
    </p:spTree>
    <p:extLst>
      <p:ext uri="{BB962C8B-B14F-4D97-AF65-F5344CB8AC3E}">
        <p14:creationId xmlns:p14="http://schemas.microsoft.com/office/powerpoint/2010/main" val="248906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8815-2EAC-4E1F-98E2-78CD81C498D7}"/>
              </a:ext>
            </a:extLst>
          </p:cNvPr>
          <p:cNvSpPr>
            <a:spLocks noGrp="1"/>
          </p:cNvSpPr>
          <p:nvPr>
            <p:ph type="title"/>
          </p:nvPr>
        </p:nvSpPr>
        <p:spPr>
          <a:xfrm>
            <a:off x="502920" y="518161"/>
            <a:ext cx="9052560" cy="1295400"/>
          </a:xfrm>
        </p:spPr>
        <p:txBody>
          <a:bodyPr/>
          <a:lstStyle/>
          <a:p>
            <a:r>
              <a:rPr lang="en-US" dirty="0">
                <a:solidFill>
                  <a:srgbClr val="92D050"/>
                </a:solidFill>
              </a:rPr>
              <a:t>Problem</a:t>
            </a:r>
            <a:r>
              <a:rPr lang="en-US" dirty="0"/>
              <a:t> </a:t>
            </a:r>
            <a:r>
              <a:rPr lang="en-US" dirty="0">
                <a:solidFill>
                  <a:srgbClr val="92D050"/>
                </a:solidFill>
              </a:rPr>
              <a:t>Statement</a:t>
            </a:r>
          </a:p>
        </p:txBody>
      </p:sp>
      <p:sp>
        <p:nvSpPr>
          <p:cNvPr id="3" name="Content Placeholder 2">
            <a:extLst>
              <a:ext uri="{FF2B5EF4-FFF2-40B4-BE49-F238E27FC236}">
                <a16:creationId xmlns:a16="http://schemas.microsoft.com/office/drawing/2014/main" id="{5B4A29B9-C7AC-449D-9CF4-C62E507DDC20}"/>
              </a:ext>
            </a:extLst>
          </p:cNvPr>
          <p:cNvSpPr>
            <a:spLocks noGrp="1"/>
          </p:cNvSpPr>
          <p:nvPr>
            <p:ph idx="1"/>
          </p:nvPr>
        </p:nvSpPr>
        <p:spPr/>
        <p:txBody>
          <a:bodyPr>
            <a:normAutofit lnSpcReduction="10000"/>
          </a:bodyPr>
          <a:lstStyle/>
          <a:p>
            <a:r>
              <a:rPr lang="en-US" sz="2400" dirty="0"/>
              <a:t>Researchers have, in the past, studied some aspects of effectiveness with word clouds, however, the existing literature is somewhat scattered and do not seem to address the problem in a sufficiently systematic and holistic manner.</a:t>
            </a:r>
          </a:p>
          <a:p>
            <a:pPr marL="0" indent="0">
              <a:buNone/>
            </a:pPr>
            <a:endParaRPr lang="en-US" dirty="0"/>
          </a:p>
          <a:p>
            <a:r>
              <a:rPr lang="en-US" sz="2400" dirty="0"/>
              <a:t>The paper presents a set of four user studies aimed at exploring the visual design space of what we call keyword summaries aimed at helping people derive an intuition of what information a given document collection (or part of it) may contain.</a:t>
            </a:r>
          </a:p>
          <a:p>
            <a:endParaRPr lang="en-US" sz="2400" dirty="0"/>
          </a:p>
          <a:p>
            <a:r>
              <a:rPr lang="en-US" sz="2400" dirty="0"/>
              <a:t>For instance, in summarizing reviews of restaurants that receive negative (1 star) reviews, one can identify trends and major issues that consumers mention in their reviews.</a:t>
            </a:r>
          </a:p>
        </p:txBody>
      </p:sp>
    </p:spTree>
    <p:extLst>
      <p:ext uri="{BB962C8B-B14F-4D97-AF65-F5344CB8AC3E}">
        <p14:creationId xmlns:p14="http://schemas.microsoft.com/office/powerpoint/2010/main" val="295966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572F-8864-4872-984F-7244C48EB645}"/>
              </a:ext>
            </a:extLst>
          </p:cNvPr>
          <p:cNvSpPr>
            <a:spLocks noGrp="1"/>
          </p:cNvSpPr>
          <p:nvPr>
            <p:ph type="title"/>
          </p:nvPr>
        </p:nvSpPr>
        <p:spPr>
          <a:xfrm>
            <a:off x="502920" y="515518"/>
            <a:ext cx="9052560" cy="1295400"/>
          </a:xfrm>
        </p:spPr>
        <p:txBody>
          <a:bodyPr/>
          <a:lstStyle/>
          <a:p>
            <a:r>
              <a:rPr lang="en-US" dirty="0">
                <a:solidFill>
                  <a:srgbClr val="92D050"/>
                </a:solidFill>
              </a:rPr>
              <a:t>Problem</a:t>
            </a:r>
            <a:r>
              <a:rPr lang="en-US" dirty="0"/>
              <a:t> </a:t>
            </a:r>
            <a:r>
              <a:rPr lang="en-US" dirty="0">
                <a:solidFill>
                  <a:srgbClr val="92D050"/>
                </a:solidFill>
              </a:rPr>
              <a:t>Statement</a:t>
            </a:r>
          </a:p>
        </p:txBody>
      </p:sp>
      <p:sp>
        <p:nvSpPr>
          <p:cNvPr id="3" name="Content Placeholder 2">
            <a:extLst>
              <a:ext uri="{FF2B5EF4-FFF2-40B4-BE49-F238E27FC236}">
                <a16:creationId xmlns:a16="http://schemas.microsoft.com/office/drawing/2014/main" id="{3DC2EF6D-E535-4356-87B8-28F83F161EB9}"/>
              </a:ext>
            </a:extLst>
          </p:cNvPr>
          <p:cNvSpPr>
            <a:spLocks noGrp="1"/>
          </p:cNvSpPr>
          <p:nvPr>
            <p:ph idx="1"/>
          </p:nvPr>
        </p:nvSpPr>
        <p:spPr/>
        <p:txBody>
          <a:bodyPr>
            <a:normAutofit/>
          </a:bodyPr>
          <a:lstStyle/>
          <a:p>
            <a:r>
              <a:rPr lang="en-US" sz="2000" dirty="0">
                <a:solidFill>
                  <a:schemeClr val="accent3">
                    <a:lumMod val="75000"/>
                  </a:schemeClr>
                </a:solidFill>
              </a:rPr>
              <a:t>Word Cloud</a:t>
            </a:r>
            <a:r>
              <a:rPr lang="en-US" sz="2000" dirty="0"/>
              <a:t>: Collections of words organized in space-optimized compact layouts in which font size encodes the frequency (or other relevance) value.</a:t>
            </a:r>
          </a:p>
          <a:p>
            <a:pPr marL="0" indent="0">
              <a:buNone/>
            </a:pPr>
            <a:r>
              <a:rPr lang="en-US" sz="2000" dirty="0"/>
              <a:t>     Several shortcomings:</a:t>
            </a:r>
          </a:p>
          <a:p>
            <a:pPr marL="0" indent="0">
              <a:buNone/>
            </a:pPr>
            <a:r>
              <a:rPr lang="en-US" sz="2000" dirty="0"/>
              <a:t>      1) the lack of natural reading order in how words are laid out</a:t>
            </a:r>
          </a:p>
          <a:p>
            <a:pPr marL="0" indent="0">
              <a:buNone/>
            </a:pPr>
            <a:r>
              <a:rPr lang="en-US" sz="2000" dirty="0"/>
              <a:t>      2) the use of font size to communicate quantitative information, which is believed            to be sub-optimal compared to other visual channels. </a:t>
            </a:r>
          </a:p>
          <a:p>
            <a:pPr marL="0" indent="0">
              <a:buNone/>
            </a:pPr>
            <a:r>
              <a:rPr lang="en-US" sz="2000" dirty="0"/>
              <a:t>      3) the variation in word size due to word length rather than value.</a:t>
            </a:r>
          </a:p>
          <a:p>
            <a:r>
              <a:rPr lang="en-US" sz="2000" dirty="0">
                <a:solidFill>
                  <a:schemeClr val="accent3">
                    <a:lumMod val="75000"/>
                  </a:schemeClr>
                </a:solidFill>
              </a:rPr>
              <a:t>keyword Summaries</a:t>
            </a:r>
            <a:r>
              <a:rPr lang="en-US" sz="2000" dirty="0"/>
              <a:t>: lists of words with associated quantitative values used to help people derive an intuition of what information a given document collection (or part of it) may contain.</a:t>
            </a:r>
          </a:p>
        </p:txBody>
      </p:sp>
      <p:pic>
        <p:nvPicPr>
          <p:cNvPr id="4" name="Picture 3">
            <a:extLst>
              <a:ext uri="{FF2B5EF4-FFF2-40B4-BE49-F238E27FC236}">
                <a16:creationId xmlns:a16="http://schemas.microsoft.com/office/drawing/2014/main" id="{C5EC8FC4-32BC-4F6A-8BA7-D3E6C60AEC7C}"/>
              </a:ext>
            </a:extLst>
          </p:cNvPr>
          <p:cNvPicPr>
            <a:picLocks noChangeAspect="1"/>
          </p:cNvPicPr>
          <p:nvPr/>
        </p:nvPicPr>
        <p:blipFill>
          <a:blip r:embed="rId2"/>
          <a:stretch>
            <a:fillRect/>
          </a:stretch>
        </p:blipFill>
        <p:spPr>
          <a:xfrm>
            <a:off x="4625004" y="4899546"/>
            <a:ext cx="5433396" cy="2495758"/>
          </a:xfrm>
          <a:prstGeom prst="rect">
            <a:avLst/>
          </a:prstGeom>
        </p:spPr>
      </p:pic>
    </p:spTree>
    <p:extLst>
      <p:ext uri="{BB962C8B-B14F-4D97-AF65-F5344CB8AC3E}">
        <p14:creationId xmlns:p14="http://schemas.microsoft.com/office/powerpoint/2010/main" val="169216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8F402F-0A4E-4A0B-A4C8-D632DF42550A}"/>
              </a:ext>
            </a:extLst>
          </p:cNvPr>
          <p:cNvPicPr>
            <a:picLocks noChangeAspect="1"/>
          </p:cNvPicPr>
          <p:nvPr/>
        </p:nvPicPr>
        <p:blipFill>
          <a:blip r:embed="rId2"/>
          <a:stretch>
            <a:fillRect/>
          </a:stretch>
        </p:blipFill>
        <p:spPr>
          <a:xfrm>
            <a:off x="47010" y="1214650"/>
            <a:ext cx="10011390" cy="5254388"/>
          </a:xfrm>
          <a:prstGeom prst="rect">
            <a:avLst/>
          </a:prstGeom>
        </p:spPr>
      </p:pic>
    </p:spTree>
    <p:extLst>
      <p:ext uri="{BB962C8B-B14F-4D97-AF65-F5344CB8AC3E}">
        <p14:creationId xmlns:p14="http://schemas.microsoft.com/office/powerpoint/2010/main" val="408592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A738-5649-40D3-81BA-5B6E36145B96}"/>
              </a:ext>
            </a:extLst>
          </p:cNvPr>
          <p:cNvSpPr>
            <a:spLocks noGrp="1"/>
          </p:cNvSpPr>
          <p:nvPr>
            <p:ph type="title"/>
          </p:nvPr>
        </p:nvSpPr>
        <p:spPr>
          <a:xfrm>
            <a:off x="502920" y="518161"/>
            <a:ext cx="9052560" cy="1295400"/>
          </a:xfrm>
        </p:spPr>
        <p:txBody>
          <a:bodyPr/>
          <a:lstStyle/>
          <a:p>
            <a:r>
              <a:rPr lang="en-US" dirty="0">
                <a:solidFill>
                  <a:srgbClr val="92D050"/>
                </a:solidFill>
              </a:rPr>
              <a:t>Solution</a:t>
            </a:r>
          </a:p>
        </p:txBody>
      </p:sp>
      <p:sp>
        <p:nvSpPr>
          <p:cNvPr id="3" name="Content Placeholder 2">
            <a:extLst>
              <a:ext uri="{FF2B5EF4-FFF2-40B4-BE49-F238E27FC236}">
                <a16:creationId xmlns:a16="http://schemas.microsoft.com/office/drawing/2014/main" id="{9095A27F-170F-4AD5-BCEB-55EE9E1B9AC3}"/>
              </a:ext>
            </a:extLst>
          </p:cNvPr>
          <p:cNvSpPr>
            <a:spLocks noGrp="1"/>
          </p:cNvSpPr>
          <p:nvPr>
            <p:ph idx="1"/>
          </p:nvPr>
        </p:nvSpPr>
        <p:spPr/>
        <p:txBody>
          <a:bodyPr>
            <a:normAutofit fontScale="92500" lnSpcReduction="20000"/>
          </a:bodyPr>
          <a:lstStyle/>
          <a:p>
            <a:endParaRPr lang="en-US" dirty="0"/>
          </a:p>
          <a:p>
            <a:r>
              <a:rPr lang="en-US" dirty="0"/>
              <a:t>The systematic approach derives from two factors. </a:t>
            </a:r>
          </a:p>
          <a:p>
            <a:pPr>
              <a:buFont typeface="Wingdings" panose="05000000000000000000" pitchFamily="2" charset="2"/>
              <a:buChar char="Ø"/>
            </a:pPr>
            <a:r>
              <a:rPr lang="en-US" dirty="0"/>
              <a:t>Define a design space based on spatial layout and value encoding, two key visual parameters linked to performance, and include all meaningful combinations in the study. </a:t>
            </a:r>
          </a:p>
          <a:p>
            <a:pPr>
              <a:buFont typeface="Wingdings" panose="05000000000000000000" pitchFamily="2" charset="2"/>
              <a:buChar char="Ø"/>
            </a:pPr>
            <a:r>
              <a:rPr lang="en-US" dirty="0"/>
              <a:t>Study these combinations across a set of representative tasks aimed at spanning a wide spectrum of task granularity: low-level tasks, to address low-level perceptual issues, and high-level tasks, to deal with tasks in which cognition plays a more prominent role. </a:t>
            </a:r>
          </a:p>
          <a:p>
            <a:endParaRPr lang="en-US" dirty="0"/>
          </a:p>
        </p:txBody>
      </p:sp>
    </p:spTree>
    <p:extLst>
      <p:ext uri="{BB962C8B-B14F-4D97-AF65-F5344CB8AC3E}">
        <p14:creationId xmlns:p14="http://schemas.microsoft.com/office/powerpoint/2010/main" val="330194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B4C30-8D23-40F9-BB05-80092EB5797A}"/>
              </a:ext>
            </a:extLst>
          </p:cNvPr>
          <p:cNvPicPr>
            <a:picLocks noChangeAspect="1"/>
          </p:cNvPicPr>
          <p:nvPr/>
        </p:nvPicPr>
        <p:blipFill>
          <a:blip r:embed="rId2"/>
          <a:stretch>
            <a:fillRect/>
          </a:stretch>
        </p:blipFill>
        <p:spPr>
          <a:xfrm>
            <a:off x="3235519" y="1665027"/>
            <a:ext cx="6689492" cy="5131558"/>
          </a:xfrm>
          <a:prstGeom prst="rect">
            <a:avLst/>
          </a:prstGeom>
        </p:spPr>
      </p:pic>
      <p:sp>
        <p:nvSpPr>
          <p:cNvPr id="3" name="TextBox 2">
            <a:extLst>
              <a:ext uri="{FF2B5EF4-FFF2-40B4-BE49-F238E27FC236}">
                <a16:creationId xmlns:a16="http://schemas.microsoft.com/office/drawing/2014/main" id="{EC528565-31AB-467D-81E1-BB3EED1F4761}"/>
              </a:ext>
            </a:extLst>
          </p:cNvPr>
          <p:cNvSpPr txBox="1"/>
          <p:nvPr/>
        </p:nvSpPr>
        <p:spPr>
          <a:xfrm flipH="1">
            <a:off x="3944203" y="971070"/>
            <a:ext cx="1856094" cy="584775"/>
          </a:xfrm>
          <a:prstGeom prst="rect">
            <a:avLst/>
          </a:prstGeom>
          <a:noFill/>
        </p:spPr>
        <p:txBody>
          <a:bodyPr wrap="square" rtlCol="0">
            <a:spAutoFit/>
          </a:bodyPr>
          <a:lstStyle/>
          <a:p>
            <a:r>
              <a:rPr lang="en-US" sz="3200" dirty="0">
                <a:solidFill>
                  <a:srgbClr val="92D050"/>
                </a:solidFill>
              </a:rPr>
              <a:t>Solution</a:t>
            </a:r>
          </a:p>
        </p:txBody>
      </p:sp>
      <p:sp>
        <p:nvSpPr>
          <p:cNvPr id="4" name="TextBox 3">
            <a:extLst>
              <a:ext uri="{FF2B5EF4-FFF2-40B4-BE49-F238E27FC236}">
                <a16:creationId xmlns:a16="http://schemas.microsoft.com/office/drawing/2014/main" id="{C6701B2F-0653-4946-A238-8FE509C9BAD5}"/>
              </a:ext>
            </a:extLst>
          </p:cNvPr>
          <p:cNvSpPr txBox="1"/>
          <p:nvPr/>
        </p:nvSpPr>
        <p:spPr>
          <a:xfrm>
            <a:off x="1" y="971071"/>
            <a:ext cx="3084394" cy="624786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This first study focuses on understanding how accurate are people in decoding quantitative values from the keyword summary. </a:t>
            </a:r>
          </a:p>
          <a:p>
            <a:pPr marL="285750" indent="-285750">
              <a:buFont typeface="Wingdings" panose="05000000000000000000" pitchFamily="2" charset="2"/>
              <a:buChar char="q"/>
            </a:pPr>
            <a:r>
              <a:rPr lang="en-US" sz="1600" dirty="0"/>
              <a:t>The first study used a mixed 3×4 design, with the 3 layouts (row, column, spatial) assigned between subjects and the 4 visual encodings (font size, color intensity, bar length and circle area) assigned within subjects. </a:t>
            </a:r>
          </a:p>
          <a:p>
            <a:pPr marL="285750" indent="-285750">
              <a:buFont typeface="Wingdings" panose="05000000000000000000" pitchFamily="2" charset="2"/>
              <a:buChar char="q"/>
            </a:pPr>
            <a:r>
              <a:rPr lang="en-US" sz="1600" dirty="0"/>
              <a:t>(A) shows the effect of visual encoding. Bar and circle marks perform better than font size and color intensity.</a:t>
            </a:r>
          </a:p>
          <a:p>
            <a:pPr marL="285750" indent="-285750">
              <a:buFont typeface="Wingdings" panose="05000000000000000000" pitchFamily="2" charset="2"/>
              <a:buChar char="q"/>
            </a:pPr>
            <a:r>
              <a:rPr lang="en-US" sz="1600" dirty="0"/>
              <a:t>(B)A clear view of the difference between using font properties and additional mark is shown</a:t>
            </a:r>
          </a:p>
          <a:p>
            <a:pPr marL="285750" indent="-285750">
              <a:buFont typeface="Wingdings" panose="05000000000000000000" pitchFamily="2" charset="2"/>
              <a:buChar char="q"/>
            </a:pPr>
            <a:r>
              <a:rPr lang="en-US" sz="1600" dirty="0"/>
              <a:t>(C) Performance</a:t>
            </a:r>
          </a:p>
          <a:p>
            <a:pPr marL="285750" indent="-285750">
              <a:buFont typeface="Wingdings" panose="05000000000000000000" pitchFamily="2" charset="2"/>
              <a:buChar char="q"/>
            </a:pPr>
            <a:r>
              <a:rPr lang="en-US" sz="1600" dirty="0"/>
              <a:t>(D) The interaction between marks and alignment is made clear</a:t>
            </a:r>
          </a:p>
        </p:txBody>
      </p:sp>
    </p:spTree>
    <p:extLst>
      <p:ext uri="{BB962C8B-B14F-4D97-AF65-F5344CB8AC3E}">
        <p14:creationId xmlns:p14="http://schemas.microsoft.com/office/powerpoint/2010/main" val="129217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8E14D2-56CF-48DF-B14E-3EF50DEEC41A}"/>
              </a:ext>
            </a:extLst>
          </p:cNvPr>
          <p:cNvSpPr/>
          <p:nvPr/>
        </p:nvSpPr>
        <p:spPr>
          <a:xfrm>
            <a:off x="3651334" y="1007141"/>
            <a:ext cx="2306472" cy="584775"/>
          </a:xfrm>
          <a:prstGeom prst="rect">
            <a:avLst/>
          </a:prstGeom>
        </p:spPr>
        <p:txBody>
          <a:bodyPr wrap="square">
            <a:spAutoFit/>
          </a:bodyPr>
          <a:lstStyle/>
          <a:p>
            <a:r>
              <a:rPr lang="en-US" sz="3200" dirty="0">
                <a:solidFill>
                  <a:srgbClr val="92D050"/>
                </a:solidFill>
              </a:rPr>
              <a:t>Solution</a:t>
            </a:r>
          </a:p>
        </p:txBody>
      </p:sp>
      <p:pic>
        <p:nvPicPr>
          <p:cNvPr id="3" name="Picture 2">
            <a:extLst>
              <a:ext uri="{FF2B5EF4-FFF2-40B4-BE49-F238E27FC236}">
                <a16:creationId xmlns:a16="http://schemas.microsoft.com/office/drawing/2014/main" id="{B8508087-59F8-4B68-9B3B-B3C5C9DD467B}"/>
              </a:ext>
            </a:extLst>
          </p:cNvPr>
          <p:cNvPicPr>
            <a:picLocks noChangeAspect="1"/>
          </p:cNvPicPr>
          <p:nvPr/>
        </p:nvPicPr>
        <p:blipFill>
          <a:blip r:embed="rId2"/>
          <a:stretch>
            <a:fillRect/>
          </a:stretch>
        </p:blipFill>
        <p:spPr>
          <a:xfrm>
            <a:off x="3651334" y="1734178"/>
            <a:ext cx="6407066" cy="4994168"/>
          </a:xfrm>
          <a:prstGeom prst="rect">
            <a:avLst/>
          </a:prstGeom>
        </p:spPr>
      </p:pic>
      <p:sp>
        <p:nvSpPr>
          <p:cNvPr id="4" name="TextBox 3">
            <a:extLst>
              <a:ext uri="{FF2B5EF4-FFF2-40B4-BE49-F238E27FC236}">
                <a16:creationId xmlns:a16="http://schemas.microsoft.com/office/drawing/2014/main" id="{FB2A8916-0385-4331-BE72-2C814AF85E87}"/>
              </a:ext>
            </a:extLst>
          </p:cNvPr>
          <p:cNvSpPr txBox="1"/>
          <p:nvPr/>
        </p:nvSpPr>
        <p:spPr>
          <a:xfrm flipH="1">
            <a:off x="95534" y="1471165"/>
            <a:ext cx="3671248" cy="7017306"/>
          </a:xfrm>
          <a:prstGeom prst="rect">
            <a:avLst/>
          </a:prstGeom>
          <a:noFill/>
        </p:spPr>
        <p:txBody>
          <a:bodyPr wrap="square" rtlCol="0">
            <a:spAutoFit/>
          </a:bodyPr>
          <a:lstStyle/>
          <a:p>
            <a:pPr marL="285750" indent="-285750">
              <a:buFont typeface="Wingdings" panose="05000000000000000000" pitchFamily="2" charset="2"/>
              <a:buChar char="q"/>
            </a:pPr>
            <a:r>
              <a:rPr lang="en-US" dirty="0"/>
              <a:t>focus on how different encodings and layouts affect the time it takes to find a keyword in a summary. </a:t>
            </a:r>
          </a:p>
          <a:p>
            <a:pPr marL="285750" indent="-285750">
              <a:buFont typeface="Wingdings" panose="05000000000000000000" pitchFamily="2" charset="2"/>
              <a:buChar char="q"/>
            </a:pPr>
            <a:r>
              <a:rPr lang="en-US" dirty="0"/>
              <a:t>For this task, however, two additional parameters :</a:t>
            </a:r>
            <a:r>
              <a:rPr lang="en-US" i="1" dirty="0"/>
              <a:t>target quadrant </a:t>
            </a:r>
            <a:r>
              <a:rPr lang="en-US" dirty="0"/>
              <a:t>and </a:t>
            </a:r>
            <a:r>
              <a:rPr lang="en-US" i="1" dirty="0"/>
              <a:t>target magnitude</a:t>
            </a:r>
            <a:r>
              <a:rPr lang="en-US" dirty="0"/>
              <a:t>, which respectively represent in which quadrant the target word is and which magnitude the target word is associated to.</a:t>
            </a:r>
          </a:p>
          <a:p>
            <a:pPr marL="285750" indent="-285750">
              <a:buFont typeface="Wingdings" panose="05000000000000000000" pitchFamily="2" charset="2"/>
              <a:buChar char="q"/>
            </a:pPr>
            <a:r>
              <a:rPr lang="en-US" dirty="0"/>
              <a:t>(A)shows the main effect of visual encoding.</a:t>
            </a:r>
          </a:p>
          <a:p>
            <a:pPr marL="285750" indent="-285750">
              <a:buFont typeface="Wingdings" panose="05000000000000000000" pitchFamily="2" charset="2"/>
              <a:buChar char="q"/>
            </a:pPr>
            <a:r>
              <a:rPr lang="en-US" dirty="0"/>
              <a:t>(B)Shows the effect of target magnitude parameter in relation to the encoding parameter.</a:t>
            </a:r>
          </a:p>
          <a:p>
            <a:pPr marL="285750" indent="-285750">
              <a:buFont typeface="Wingdings" panose="05000000000000000000" pitchFamily="2" charset="2"/>
              <a:buChar char="q"/>
            </a:pPr>
            <a:r>
              <a:rPr lang="en-US" dirty="0"/>
              <a:t>(C)The spatial and column layouts have very similar performance and seem to have a some what better performance than the row layout.</a:t>
            </a:r>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84543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74E0C-AD62-4737-9295-6C34B6E6EC4A}"/>
              </a:ext>
            </a:extLst>
          </p:cNvPr>
          <p:cNvPicPr>
            <a:picLocks noChangeAspect="1"/>
          </p:cNvPicPr>
          <p:nvPr/>
        </p:nvPicPr>
        <p:blipFill>
          <a:blip r:embed="rId2"/>
          <a:stretch>
            <a:fillRect/>
          </a:stretch>
        </p:blipFill>
        <p:spPr>
          <a:xfrm>
            <a:off x="4176215" y="1802417"/>
            <a:ext cx="5199797" cy="4920941"/>
          </a:xfrm>
          <a:prstGeom prst="rect">
            <a:avLst/>
          </a:prstGeom>
        </p:spPr>
      </p:pic>
      <p:sp>
        <p:nvSpPr>
          <p:cNvPr id="3" name="Rectangle 2">
            <a:extLst>
              <a:ext uri="{FF2B5EF4-FFF2-40B4-BE49-F238E27FC236}">
                <a16:creationId xmlns:a16="http://schemas.microsoft.com/office/drawing/2014/main" id="{596CBDA4-078F-4ABF-9CCC-9D22E11ABF26}"/>
              </a:ext>
            </a:extLst>
          </p:cNvPr>
          <p:cNvSpPr/>
          <p:nvPr/>
        </p:nvSpPr>
        <p:spPr>
          <a:xfrm>
            <a:off x="3747957" y="1094812"/>
            <a:ext cx="1615613" cy="584775"/>
          </a:xfrm>
          <a:prstGeom prst="rect">
            <a:avLst/>
          </a:prstGeom>
        </p:spPr>
        <p:txBody>
          <a:bodyPr wrap="square">
            <a:spAutoFit/>
          </a:bodyPr>
          <a:lstStyle/>
          <a:p>
            <a:r>
              <a:rPr lang="en-US" sz="3200" dirty="0">
                <a:solidFill>
                  <a:srgbClr val="92D050"/>
                </a:solidFill>
              </a:rPr>
              <a:t>Solution</a:t>
            </a:r>
          </a:p>
        </p:txBody>
      </p:sp>
      <p:sp>
        <p:nvSpPr>
          <p:cNvPr id="4" name="TextBox 3">
            <a:extLst>
              <a:ext uri="{FF2B5EF4-FFF2-40B4-BE49-F238E27FC236}">
                <a16:creationId xmlns:a16="http://schemas.microsoft.com/office/drawing/2014/main" id="{95CA5C2F-ED36-4F44-A1E4-28C6C621C248}"/>
              </a:ext>
            </a:extLst>
          </p:cNvPr>
          <p:cNvSpPr txBox="1"/>
          <p:nvPr/>
        </p:nvSpPr>
        <p:spPr>
          <a:xfrm flipH="1">
            <a:off x="455152" y="1387199"/>
            <a:ext cx="3115384" cy="5909310"/>
          </a:xfrm>
          <a:prstGeom prst="rect">
            <a:avLst/>
          </a:prstGeom>
          <a:noFill/>
        </p:spPr>
        <p:txBody>
          <a:bodyPr wrap="square" rtlCol="0">
            <a:spAutoFit/>
          </a:bodyPr>
          <a:lstStyle/>
          <a:p>
            <a:pPr marL="285750" indent="-285750">
              <a:buFont typeface="Wingdings" panose="05000000000000000000" pitchFamily="2" charset="2"/>
              <a:buChar char="q"/>
            </a:pPr>
            <a:r>
              <a:rPr lang="en-US" dirty="0"/>
              <a:t>Shows ability of viewers to identify topics the keyword summaries describe. </a:t>
            </a:r>
          </a:p>
          <a:p>
            <a:pPr marL="285750" indent="-285750">
              <a:buFont typeface="Wingdings" panose="05000000000000000000" pitchFamily="2" charset="2"/>
              <a:buChar char="q"/>
            </a:pPr>
            <a:r>
              <a:rPr lang="en-US" dirty="0"/>
              <a:t>(A) shows the mean accuracy for each visual encoding. </a:t>
            </a:r>
            <a:r>
              <a:rPr lang="en-US" i="1" dirty="0"/>
              <a:t>Bar </a:t>
            </a:r>
            <a:r>
              <a:rPr lang="en-US" dirty="0"/>
              <a:t>and </a:t>
            </a:r>
            <a:r>
              <a:rPr lang="en-US" i="1" dirty="0"/>
              <a:t>color intensity </a:t>
            </a:r>
            <a:r>
              <a:rPr lang="en-US" dirty="0"/>
              <a:t>show slightly better performance </a:t>
            </a:r>
          </a:p>
          <a:p>
            <a:pPr marL="285750" indent="-285750">
              <a:buFont typeface="Wingdings" panose="05000000000000000000" pitchFamily="2" charset="2"/>
              <a:buChar char="q"/>
            </a:pPr>
            <a:r>
              <a:rPr lang="en-US" dirty="0"/>
              <a:t>(B)and(C)show the accuracy results by layout. Here as well the results do not show any particularly strong trend. The lack of strong difference between conditions seems to indicate that as task increases in complexity, the difference between the conditions becomes smaller or disappears.</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77799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CB1CE-C566-49B0-A206-F4FF28DB2128}"/>
              </a:ext>
            </a:extLst>
          </p:cNvPr>
          <p:cNvPicPr>
            <a:picLocks noChangeAspect="1"/>
          </p:cNvPicPr>
          <p:nvPr/>
        </p:nvPicPr>
        <p:blipFill>
          <a:blip r:embed="rId2"/>
          <a:stretch>
            <a:fillRect/>
          </a:stretch>
        </p:blipFill>
        <p:spPr>
          <a:xfrm>
            <a:off x="4012442" y="1742040"/>
            <a:ext cx="5841241" cy="4767942"/>
          </a:xfrm>
          <a:prstGeom prst="rect">
            <a:avLst/>
          </a:prstGeom>
        </p:spPr>
      </p:pic>
      <p:sp>
        <p:nvSpPr>
          <p:cNvPr id="3" name="Rectangle 2">
            <a:extLst>
              <a:ext uri="{FF2B5EF4-FFF2-40B4-BE49-F238E27FC236}">
                <a16:creationId xmlns:a16="http://schemas.microsoft.com/office/drawing/2014/main" id="{E4736156-825C-4532-BF05-4B351EBC07AB}"/>
              </a:ext>
            </a:extLst>
          </p:cNvPr>
          <p:cNvSpPr/>
          <p:nvPr/>
        </p:nvSpPr>
        <p:spPr>
          <a:xfrm>
            <a:off x="3630304" y="1157265"/>
            <a:ext cx="1566454" cy="584775"/>
          </a:xfrm>
          <a:prstGeom prst="rect">
            <a:avLst/>
          </a:prstGeom>
        </p:spPr>
        <p:txBody>
          <a:bodyPr wrap="none">
            <a:spAutoFit/>
          </a:bodyPr>
          <a:lstStyle/>
          <a:p>
            <a:pPr algn="ctr"/>
            <a:r>
              <a:rPr lang="en-US" sz="3200" dirty="0">
                <a:solidFill>
                  <a:srgbClr val="92D050"/>
                </a:solidFill>
              </a:rPr>
              <a:t>Solution</a:t>
            </a:r>
          </a:p>
        </p:txBody>
      </p:sp>
      <p:sp>
        <p:nvSpPr>
          <p:cNvPr id="4" name="TextBox 3">
            <a:extLst>
              <a:ext uri="{FF2B5EF4-FFF2-40B4-BE49-F238E27FC236}">
                <a16:creationId xmlns:a16="http://schemas.microsoft.com/office/drawing/2014/main" id="{79EFA00A-6812-46E4-8D68-A11E35930B15}"/>
              </a:ext>
            </a:extLst>
          </p:cNvPr>
          <p:cNvSpPr txBox="1"/>
          <p:nvPr/>
        </p:nvSpPr>
        <p:spPr>
          <a:xfrm flipH="1">
            <a:off x="250435" y="1769335"/>
            <a:ext cx="3379869"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This study shows how different design solutions affect the performance of a topic discovery task.</a:t>
            </a:r>
          </a:p>
          <a:p>
            <a:pPr marL="285750" indent="-285750">
              <a:buFont typeface="Wingdings" panose="05000000000000000000" pitchFamily="2" charset="2"/>
              <a:buChar char="q"/>
            </a:pPr>
            <a:r>
              <a:rPr lang="en-US" dirty="0"/>
              <a:t>(A)shows accuracy and coverage results for the 5 possible visual encoding strategies.</a:t>
            </a:r>
          </a:p>
          <a:p>
            <a:pPr marL="285750" indent="-285750">
              <a:buFont typeface="Wingdings" panose="05000000000000000000" pitchFamily="2" charset="2"/>
              <a:buChar char="q"/>
            </a:pPr>
            <a:r>
              <a:rPr lang="en-US" dirty="0"/>
              <a:t>(B)when comparing </a:t>
            </a:r>
            <a:r>
              <a:rPr lang="en-US" i="1" dirty="0"/>
              <a:t>layouts ,</a:t>
            </a:r>
            <a:r>
              <a:rPr lang="en-US" dirty="0"/>
              <a:t>all intervals over lap considerably and the point estimates are all close one to another.</a:t>
            </a:r>
          </a:p>
          <a:p>
            <a:pPr marL="285750" indent="-285750">
              <a:buFont typeface="Wingdings" panose="05000000000000000000" pitchFamily="2" charset="2"/>
              <a:buChar char="q"/>
            </a:pPr>
            <a:r>
              <a:rPr lang="en-US" dirty="0"/>
              <a:t>(C)The topics encoded with larger magnitudes are identified more often than topics with smaller magnitude words.</a:t>
            </a:r>
          </a:p>
          <a:p>
            <a:endParaRPr lang="en-US" dirty="0"/>
          </a:p>
        </p:txBody>
      </p:sp>
    </p:spTree>
    <p:extLst>
      <p:ext uri="{BB962C8B-B14F-4D97-AF65-F5344CB8AC3E}">
        <p14:creationId xmlns:p14="http://schemas.microsoft.com/office/powerpoint/2010/main" val="1895871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TotalTime>
  <Words>1004</Words>
  <Application>Microsoft Office PowerPoint</Application>
  <PresentationFormat>Custom</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Arial Narrow Bold</vt:lpstr>
      <vt:lpstr>Calibri</vt:lpstr>
      <vt:lpstr>Wingdings</vt:lpstr>
      <vt:lpstr>Office Theme</vt:lpstr>
      <vt:lpstr>PowerPoint Presentation</vt:lpstr>
      <vt:lpstr>Problem Statement</vt:lpstr>
      <vt:lpstr>Problem Statement</vt:lpstr>
      <vt:lpstr>PowerPoint Presentation</vt:lpstr>
      <vt:lpstr>Solution</vt:lpstr>
      <vt:lpstr>PowerPoint Presentation</vt:lpstr>
      <vt:lpstr>PowerPoint Presentation</vt:lpstr>
      <vt:lpstr>PowerPoint Presentation</vt:lpstr>
      <vt:lpstr>PowerPoint Presentation</vt:lpstr>
      <vt:lpstr>Results</vt:lpstr>
      <vt:lpstr>Results</vt:lpstr>
      <vt:lpstr>PowerPoint Presentation</vt:lpstr>
    </vt:vector>
  </TitlesOfParts>
  <Company>USF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Lim</dc:creator>
  <cp:lastModifiedBy>Akhilesh Gundaboina</cp:lastModifiedBy>
  <cp:revision>26</cp:revision>
  <dcterms:created xsi:type="dcterms:W3CDTF">2016-05-12T16:42:22Z</dcterms:created>
  <dcterms:modified xsi:type="dcterms:W3CDTF">2018-04-16T17:22:43Z</dcterms:modified>
</cp:coreProperties>
</file>