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D282E3-E00F-4B02-AAA4-DD936E5C0586}" type="doc">
      <dgm:prSet loTypeId="urn:microsoft.com/office/officeart/2005/8/layout/hList1" loCatId="list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ED39EA3A-AD6D-4B05-B724-4225C9CA2250}">
      <dgm:prSet/>
      <dgm:spPr/>
      <dgm:t>
        <a:bodyPr/>
        <a:lstStyle/>
        <a:p>
          <a:r>
            <a:rPr lang="en-US"/>
            <a:t>The Occupy movement</a:t>
          </a:r>
        </a:p>
      </dgm:t>
    </dgm:pt>
    <dgm:pt modelId="{6402EF02-FCAC-4BD8-B834-9AAB68C165F2}" type="parTrans" cxnId="{A41072BC-784D-4D1A-BE1E-8F619B4C696E}">
      <dgm:prSet/>
      <dgm:spPr/>
      <dgm:t>
        <a:bodyPr/>
        <a:lstStyle/>
        <a:p>
          <a:endParaRPr lang="en-US"/>
        </a:p>
      </dgm:t>
    </dgm:pt>
    <dgm:pt modelId="{54774782-798D-43DD-929B-40AE00847AE6}" type="sibTrans" cxnId="{A41072BC-784D-4D1A-BE1E-8F619B4C696E}">
      <dgm:prSet/>
      <dgm:spPr/>
      <dgm:t>
        <a:bodyPr/>
        <a:lstStyle/>
        <a:p>
          <a:endParaRPr lang="en-US"/>
        </a:p>
      </dgm:t>
    </dgm:pt>
    <dgm:pt modelId="{E95D1891-9DB6-438D-B815-463DA614F019}">
      <dgm:prSet/>
      <dgm:spPr/>
      <dgm:t>
        <a:bodyPr/>
        <a:lstStyle/>
        <a:p>
          <a:r>
            <a:rPr lang="en-US"/>
            <a:t>September 17 2011</a:t>
          </a:r>
        </a:p>
      </dgm:t>
    </dgm:pt>
    <dgm:pt modelId="{33D544F4-6D6E-4D28-BE2A-AF66D6619988}" type="parTrans" cxnId="{CB45367B-BA48-4204-A3D0-BF226B8133A4}">
      <dgm:prSet/>
      <dgm:spPr/>
      <dgm:t>
        <a:bodyPr/>
        <a:lstStyle/>
        <a:p>
          <a:endParaRPr lang="en-US"/>
        </a:p>
      </dgm:t>
    </dgm:pt>
    <dgm:pt modelId="{BAD70D5A-637A-460B-BAD2-762800CEB568}" type="sibTrans" cxnId="{CB45367B-BA48-4204-A3D0-BF226B8133A4}">
      <dgm:prSet/>
      <dgm:spPr/>
      <dgm:t>
        <a:bodyPr/>
        <a:lstStyle/>
        <a:p>
          <a:endParaRPr lang="en-US"/>
        </a:p>
      </dgm:t>
    </dgm:pt>
    <dgm:pt modelId="{D3BD1A35-9A81-4EAC-976F-872F1B149966}">
      <dgm:prSet/>
      <dgm:spPr/>
      <dgm:t>
        <a:bodyPr/>
        <a:lstStyle/>
        <a:p>
          <a:r>
            <a:rPr lang="en-US"/>
            <a:t>Crystal Ball able to detect it on September 11.</a:t>
          </a:r>
        </a:p>
      </dgm:t>
    </dgm:pt>
    <dgm:pt modelId="{5D4BADE0-2DF5-4C98-BE7C-F417D036075B}" type="parTrans" cxnId="{55573AAB-AC9E-4F56-8FE7-88A944311D5F}">
      <dgm:prSet/>
      <dgm:spPr/>
      <dgm:t>
        <a:bodyPr/>
        <a:lstStyle/>
        <a:p>
          <a:endParaRPr lang="en-US"/>
        </a:p>
      </dgm:t>
    </dgm:pt>
    <dgm:pt modelId="{864BBF4B-55FC-4E7A-A215-A70AE88816C0}" type="sibTrans" cxnId="{55573AAB-AC9E-4F56-8FE7-88A944311D5F}">
      <dgm:prSet/>
      <dgm:spPr/>
      <dgm:t>
        <a:bodyPr/>
        <a:lstStyle/>
        <a:p>
          <a:endParaRPr lang="en-US"/>
        </a:p>
      </dgm:t>
    </dgm:pt>
    <dgm:pt modelId="{8049F23B-3CF9-45DA-84F5-0869AFB6446C}">
      <dgm:prSet/>
      <dgm:spPr/>
      <dgm:t>
        <a:bodyPr/>
        <a:lstStyle/>
        <a:p>
          <a:r>
            <a:rPr lang="en-US"/>
            <a:t>#usdor, #anonymous, #occupy</a:t>
          </a:r>
        </a:p>
      </dgm:t>
    </dgm:pt>
    <dgm:pt modelId="{A1532D43-B550-4484-9FBC-64F5CBD05B03}" type="parTrans" cxnId="{85DD98EF-E967-4A68-A19D-EAA34791DE57}">
      <dgm:prSet/>
      <dgm:spPr/>
      <dgm:t>
        <a:bodyPr/>
        <a:lstStyle/>
        <a:p>
          <a:endParaRPr lang="en-US"/>
        </a:p>
      </dgm:t>
    </dgm:pt>
    <dgm:pt modelId="{C6BB448B-C52C-4992-B96C-68F0B715056A}" type="sibTrans" cxnId="{85DD98EF-E967-4A68-A19D-EAA34791DE57}">
      <dgm:prSet/>
      <dgm:spPr/>
      <dgm:t>
        <a:bodyPr/>
        <a:lstStyle/>
        <a:p>
          <a:endParaRPr lang="en-US"/>
        </a:p>
      </dgm:t>
    </dgm:pt>
    <dgm:pt modelId="{8D499422-E734-46B4-BEC3-9E45430C0D4B}">
      <dgm:prSet/>
      <dgm:spPr/>
      <dgm:t>
        <a:bodyPr/>
        <a:lstStyle/>
        <a:p>
          <a:r>
            <a:rPr lang="en-US"/>
            <a:t>Women’s March on Washington</a:t>
          </a:r>
        </a:p>
      </dgm:t>
    </dgm:pt>
    <dgm:pt modelId="{140DD36B-7F58-452C-B133-E55518E143FC}" type="parTrans" cxnId="{97636840-7098-448B-AC9A-719237E83A69}">
      <dgm:prSet/>
      <dgm:spPr/>
      <dgm:t>
        <a:bodyPr/>
        <a:lstStyle/>
        <a:p>
          <a:endParaRPr lang="en-US"/>
        </a:p>
      </dgm:t>
    </dgm:pt>
    <dgm:pt modelId="{0C395037-6183-4925-B353-2F869787453D}" type="sibTrans" cxnId="{97636840-7098-448B-AC9A-719237E83A69}">
      <dgm:prSet/>
      <dgm:spPr/>
      <dgm:t>
        <a:bodyPr/>
        <a:lstStyle/>
        <a:p>
          <a:endParaRPr lang="en-US"/>
        </a:p>
      </dgm:t>
    </dgm:pt>
    <dgm:pt modelId="{594E0BEE-6E77-4351-868E-957BACBDFB56}">
      <dgm:prSet/>
      <dgm:spPr/>
      <dgm:t>
        <a:bodyPr/>
        <a:lstStyle/>
        <a:p>
          <a:r>
            <a:rPr lang="en-US" dirty="0"/>
            <a:t>Early signal is obtained as the event is being organized</a:t>
          </a:r>
        </a:p>
      </dgm:t>
    </dgm:pt>
    <dgm:pt modelId="{69E31021-5DB3-421B-AE12-A85F24A63F56}" type="parTrans" cxnId="{2BA8F5D8-533C-4E8A-AA48-054B7527CDD4}">
      <dgm:prSet/>
      <dgm:spPr/>
      <dgm:t>
        <a:bodyPr/>
        <a:lstStyle/>
        <a:p>
          <a:endParaRPr lang="en-US"/>
        </a:p>
      </dgm:t>
    </dgm:pt>
    <dgm:pt modelId="{6E9692F3-D2B9-4D26-B193-F384C843D30F}" type="sibTrans" cxnId="{2BA8F5D8-533C-4E8A-AA48-054B7527CDD4}">
      <dgm:prSet/>
      <dgm:spPr/>
      <dgm:t>
        <a:bodyPr/>
        <a:lstStyle/>
        <a:p>
          <a:endParaRPr lang="en-US"/>
        </a:p>
      </dgm:t>
    </dgm:pt>
    <dgm:pt modelId="{FEA09F1E-35AC-4E5A-9DE6-37E314994167}">
      <dgm:prSet/>
      <dgm:spPr/>
      <dgm:t>
        <a:bodyPr/>
        <a:lstStyle/>
        <a:p>
          <a:r>
            <a:rPr lang="en-US" dirty="0"/>
            <a:t>November 8, 2016</a:t>
          </a:r>
        </a:p>
      </dgm:t>
    </dgm:pt>
    <dgm:pt modelId="{CEF26B09-367B-49D9-8F5E-E2042B6D34E5}" type="parTrans" cxnId="{CE751DBB-DBF4-4EDB-A92B-BEE03C8A9C28}">
      <dgm:prSet/>
      <dgm:spPr/>
      <dgm:t>
        <a:bodyPr/>
        <a:lstStyle/>
        <a:p>
          <a:endParaRPr lang="en-US"/>
        </a:p>
      </dgm:t>
    </dgm:pt>
    <dgm:pt modelId="{03D66D1D-4BF3-4E44-A960-6816C9EFE3D7}" type="sibTrans" cxnId="{CE751DBB-DBF4-4EDB-A92B-BEE03C8A9C28}">
      <dgm:prSet/>
      <dgm:spPr/>
      <dgm:t>
        <a:bodyPr/>
        <a:lstStyle/>
        <a:p>
          <a:endParaRPr lang="en-US"/>
        </a:p>
      </dgm:t>
    </dgm:pt>
    <dgm:pt modelId="{1EB2DCD8-AC47-480C-8145-53D82AB122DD}" type="pres">
      <dgm:prSet presAssocID="{54D282E3-E00F-4B02-AAA4-DD936E5C0586}" presName="Name0" presStyleCnt="0">
        <dgm:presLayoutVars>
          <dgm:dir/>
          <dgm:animLvl val="lvl"/>
          <dgm:resizeHandles val="exact"/>
        </dgm:presLayoutVars>
      </dgm:prSet>
      <dgm:spPr/>
    </dgm:pt>
    <dgm:pt modelId="{1F25117E-5CE4-4E57-837C-5AD60FC20B58}" type="pres">
      <dgm:prSet presAssocID="{ED39EA3A-AD6D-4B05-B724-4225C9CA2250}" presName="composite" presStyleCnt="0"/>
      <dgm:spPr/>
    </dgm:pt>
    <dgm:pt modelId="{41A039E3-982C-482D-AE24-156629BD09A8}" type="pres">
      <dgm:prSet presAssocID="{ED39EA3A-AD6D-4B05-B724-4225C9CA225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BADF914-7857-497F-87DC-1025A0EB6D2F}" type="pres">
      <dgm:prSet presAssocID="{ED39EA3A-AD6D-4B05-B724-4225C9CA2250}" presName="desTx" presStyleLbl="alignAccFollowNode1" presStyleIdx="0" presStyleCnt="2">
        <dgm:presLayoutVars>
          <dgm:bulletEnabled val="1"/>
        </dgm:presLayoutVars>
      </dgm:prSet>
      <dgm:spPr/>
    </dgm:pt>
    <dgm:pt modelId="{CB183413-718A-4483-90CF-61B01BAAE885}" type="pres">
      <dgm:prSet presAssocID="{54774782-798D-43DD-929B-40AE00847AE6}" presName="space" presStyleCnt="0"/>
      <dgm:spPr/>
    </dgm:pt>
    <dgm:pt modelId="{1513AE8B-0E07-4C8D-A30E-DDCB9394DC73}" type="pres">
      <dgm:prSet presAssocID="{8D499422-E734-46B4-BEC3-9E45430C0D4B}" presName="composite" presStyleCnt="0"/>
      <dgm:spPr/>
    </dgm:pt>
    <dgm:pt modelId="{535C59BB-8109-4F1B-BE90-074BF17A6DB0}" type="pres">
      <dgm:prSet presAssocID="{8D499422-E734-46B4-BEC3-9E45430C0D4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7D0B454-E308-42B4-8EAA-B7EC70D7D0B5}" type="pres">
      <dgm:prSet presAssocID="{8D499422-E734-46B4-BEC3-9E45430C0D4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97636840-7098-448B-AC9A-719237E83A69}" srcId="{54D282E3-E00F-4B02-AAA4-DD936E5C0586}" destId="{8D499422-E734-46B4-BEC3-9E45430C0D4B}" srcOrd="1" destOrd="0" parTransId="{140DD36B-7F58-452C-B133-E55518E143FC}" sibTransId="{0C395037-6183-4925-B353-2F869787453D}"/>
    <dgm:cxn modelId="{7088D641-64C3-494C-A6A7-2501D27A4B63}" type="presOf" srcId="{8049F23B-3CF9-45DA-84F5-0869AFB6446C}" destId="{FBADF914-7857-497F-87DC-1025A0EB6D2F}" srcOrd="0" destOrd="2" presId="urn:microsoft.com/office/officeart/2005/8/layout/hList1"/>
    <dgm:cxn modelId="{34C91443-D5E2-4C39-B379-4F7734E5E1A3}" type="presOf" srcId="{594E0BEE-6E77-4351-868E-957BACBDFB56}" destId="{47D0B454-E308-42B4-8EAA-B7EC70D7D0B5}" srcOrd="0" destOrd="1" presId="urn:microsoft.com/office/officeart/2005/8/layout/hList1"/>
    <dgm:cxn modelId="{CB45367B-BA48-4204-A3D0-BF226B8133A4}" srcId="{ED39EA3A-AD6D-4B05-B724-4225C9CA2250}" destId="{E95D1891-9DB6-438D-B815-463DA614F019}" srcOrd="0" destOrd="0" parTransId="{33D544F4-6D6E-4D28-BE2A-AF66D6619988}" sibTransId="{BAD70D5A-637A-460B-BAD2-762800CEB568}"/>
    <dgm:cxn modelId="{72A3FC88-CF00-48B5-AAB7-7A73EE6569F2}" type="presOf" srcId="{54D282E3-E00F-4B02-AAA4-DD936E5C0586}" destId="{1EB2DCD8-AC47-480C-8145-53D82AB122DD}" srcOrd="0" destOrd="0" presId="urn:microsoft.com/office/officeart/2005/8/layout/hList1"/>
    <dgm:cxn modelId="{55573AAB-AC9E-4F56-8FE7-88A944311D5F}" srcId="{ED39EA3A-AD6D-4B05-B724-4225C9CA2250}" destId="{D3BD1A35-9A81-4EAC-976F-872F1B149966}" srcOrd="1" destOrd="0" parTransId="{5D4BADE0-2DF5-4C98-BE7C-F417D036075B}" sibTransId="{864BBF4B-55FC-4E7A-A215-A70AE88816C0}"/>
    <dgm:cxn modelId="{DEC58EAC-FF88-4994-A828-3CFF983176A2}" type="presOf" srcId="{FEA09F1E-35AC-4E5A-9DE6-37E314994167}" destId="{47D0B454-E308-42B4-8EAA-B7EC70D7D0B5}" srcOrd="0" destOrd="0" presId="urn:microsoft.com/office/officeart/2005/8/layout/hList1"/>
    <dgm:cxn modelId="{6E98C5B8-0284-4F05-8C95-A0F97EDE0B22}" type="presOf" srcId="{D3BD1A35-9A81-4EAC-976F-872F1B149966}" destId="{FBADF914-7857-497F-87DC-1025A0EB6D2F}" srcOrd="0" destOrd="1" presId="urn:microsoft.com/office/officeart/2005/8/layout/hList1"/>
    <dgm:cxn modelId="{CE751DBB-DBF4-4EDB-A92B-BEE03C8A9C28}" srcId="{8D499422-E734-46B4-BEC3-9E45430C0D4B}" destId="{FEA09F1E-35AC-4E5A-9DE6-37E314994167}" srcOrd="0" destOrd="0" parTransId="{CEF26B09-367B-49D9-8F5E-E2042B6D34E5}" sibTransId="{03D66D1D-4BF3-4E44-A960-6816C9EFE3D7}"/>
    <dgm:cxn modelId="{A41072BC-784D-4D1A-BE1E-8F619B4C696E}" srcId="{54D282E3-E00F-4B02-AAA4-DD936E5C0586}" destId="{ED39EA3A-AD6D-4B05-B724-4225C9CA2250}" srcOrd="0" destOrd="0" parTransId="{6402EF02-FCAC-4BD8-B834-9AAB68C165F2}" sibTransId="{54774782-798D-43DD-929B-40AE00847AE6}"/>
    <dgm:cxn modelId="{546FA7D2-780F-4546-9CF9-F644FD826ABD}" type="presOf" srcId="{E95D1891-9DB6-438D-B815-463DA614F019}" destId="{FBADF914-7857-497F-87DC-1025A0EB6D2F}" srcOrd="0" destOrd="0" presId="urn:microsoft.com/office/officeart/2005/8/layout/hList1"/>
    <dgm:cxn modelId="{2BA8F5D8-533C-4E8A-AA48-054B7527CDD4}" srcId="{8D499422-E734-46B4-BEC3-9E45430C0D4B}" destId="{594E0BEE-6E77-4351-868E-957BACBDFB56}" srcOrd="1" destOrd="0" parTransId="{69E31021-5DB3-421B-AE12-A85F24A63F56}" sibTransId="{6E9692F3-D2B9-4D26-B193-F384C843D30F}"/>
    <dgm:cxn modelId="{2931C4DE-212D-44E8-9101-1C59BD38D99B}" type="presOf" srcId="{ED39EA3A-AD6D-4B05-B724-4225C9CA2250}" destId="{41A039E3-982C-482D-AE24-156629BD09A8}" srcOrd="0" destOrd="0" presId="urn:microsoft.com/office/officeart/2005/8/layout/hList1"/>
    <dgm:cxn modelId="{85DD98EF-E967-4A68-A19D-EAA34791DE57}" srcId="{ED39EA3A-AD6D-4B05-B724-4225C9CA2250}" destId="{8049F23B-3CF9-45DA-84F5-0869AFB6446C}" srcOrd="2" destOrd="0" parTransId="{A1532D43-B550-4484-9FBC-64F5CBD05B03}" sibTransId="{C6BB448B-C52C-4992-B96C-68F0B715056A}"/>
    <dgm:cxn modelId="{8B46CEF9-C7CC-4B33-BDCC-A2140EFA20EA}" type="presOf" srcId="{8D499422-E734-46B4-BEC3-9E45430C0D4B}" destId="{535C59BB-8109-4F1B-BE90-074BF17A6DB0}" srcOrd="0" destOrd="0" presId="urn:microsoft.com/office/officeart/2005/8/layout/hList1"/>
    <dgm:cxn modelId="{74902C30-D997-4F1E-96E7-5B6575356D15}" type="presParOf" srcId="{1EB2DCD8-AC47-480C-8145-53D82AB122DD}" destId="{1F25117E-5CE4-4E57-837C-5AD60FC20B58}" srcOrd="0" destOrd="0" presId="urn:microsoft.com/office/officeart/2005/8/layout/hList1"/>
    <dgm:cxn modelId="{ABF4195A-34EE-4869-BFCD-FAFC03598DA1}" type="presParOf" srcId="{1F25117E-5CE4-4E57-837C-5AD60FC20B58}" destId="{41A039E3-982C-482D-AE24-156629BD09A8}" srcOrd="0" destOrd="0" presId="urn:microsoft.com/office/officeart/2005/8/layout/hList1"/>
    <dgm:cxn modelId="{0ED82164-CE81-46E6-831E-8257469A354A}" type="presParOf" srcId="{1F25117E-5CE4-4E57-837C-5AD60FC20B58}" destId="{FBADF914-7857-497F-87DC-1025A0EB6D2F}" srcOrd="1" destOrd="0" presId="urn:microsoft.com/office/officeart/2005/8/layout/hList1"/>
    <dgm:cxn modelId="{3AA564A3-28C5-499A-936C-BDC52F5E0D37}" type="presParOf" srcId="{1EB2DCD8-AC47-480C-8145-53D82AB122DD}" destId="{CB183413-718A-4483-90CF-61B01BAAE885}" srcOrd="1" destOrd="0" presId="urn:microsoft.com/office/officeart/2005/8/layout/hList1"/>
    <dgm:cxn modelId="{746510A7-7699-4DBF-BAAE-2982B96965C6}" type="presParOf" srcId="{1EB2DCD8-AC47-480C-8145-53D82AB122DD}" destId="{1513AE8B-0E07-4C8D-A30E-DDCB9394DC73}" srcOrd="2" destOrd="0" presId="urn:microsoft.com/office/officeart/2005/8/layout/hList1"/>
    <dgm:cxn modelId="{883FB901-56AF-4B54-8450-ECB8A66160DF}" type="presParOf" srcId="{1513AE8B-0E07-4C8D-A30E-DDCB9394DC73}" destId="{535C59BB-8109-4F1B-BE90-074BF17A6DB0}" srcOrd="0" destOrd="0" presId="urn:microsoft.com/office/officeart/2005/8/layout/hList1"/>
    <dgm:cxn modelId="{1779C539-CC6C-434E-B9FC-155D123BD127}" type="presParOf" srcId="{1513AE8B-0E07-4C8D-A30E-DDCB9394DC73}" destId="{47D0B454-E308-42B4-8EAA-B7EC70D7D0B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039E3-982C-482D-AE24-156629BD09A8}">
      <dsp:nvSpPr>
        <dsp:cNvPr id="0" name=""/>
        <dsp:cNvSpPr/>
      </dsp:nvSpPr>
      <dsp:spPr>
        <a:xfrm>
          <a:off x="33" y="11384"/>
          <a:ext cx="3176452" cy="111710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6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The Occupy movement</a:t>
          </a:r>
        </a:p>
      </dsp:txBody>
      <dsp:txXfrm>
        <a:off x="33" y="11384"/>
        <a:ext cx="3176452" cy="1117107"/>
      </dsp:txXfrm>
    </dsp:sp>
    <dsp:sp modelId="{FBADF914-7857-497F-87DC-1025A0EB6D2F}">
      <dsp:nvSpPr>
        <dsp:cNvPr id="0" name=""/>
        <dsp:cNvSpPr/>
      </dsp:nvSpPr>
      <dsp:spPr>
        <a:xfrm>
          <a:off x="33" y="1128492"/>
          <a:ext cx="3176452" cy="4510035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September 17 2011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Crystal Ball able to detect it on September 11.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#usdor, #anonymous, #occupy</a:t>
          </a:r>
        </a:p>
      </dsp:txBody>
      <dsp:txXfrm>
        <a:off x="33" y="1128492"/>
        <a:ext cx="3176452" cy="4510035"/>
      </dsp:txXfrm>
    </dsp:sp>
    <dsp:sp modelId="{535C59BB-8109-4F1B-BE90-074BF17A6DB0}">
      <dsp:nvSpPr>
        <dsp:cNvPr id="0" name=""/>
        <dsp:cNvSpPr/>
      </dsp:nvSpPr>
      <dsp:spPr>
        <a:xfrm>
          <a:off x="3621189" y="11384"/>
          <a:ext cx="3176452" cy="111710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6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Women’s March on Washington</a:t>
          </a:r>
        </a:p>
      </dsp:txBody>
      <dsp:txXfrm>
        <a:off x="3621189" y="11384"/>
        <a:ext cx="3176452" cy="1117107"/>
      </dsp:txXfrm>
    </dsp:sp>
    <dsp:sp modelId="{47D0B454-E308-42B4-8EAA-B7EC70D7D0B5}">
      <dsp:nvSpPr>
        <dsp:cNvPr id="0" name=""/>
        <dsp:cNvSpPr/>
      </dsp:nvSpPr>
      <dsp:spPr>
        <a:xfrm>
          <a:off x="3621189" y="1128492"/>
          <a:ext cx="3176452" cy="4510035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November 8, 2016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Early signal is obtained as the event is being organized</a:t>
          </a:r>
        </a:p>
      </dsp:txBody>
      <dsp:txXfrm>
        <a:off x="3621189" y="1128492"/>
        <a:ext cx="3176452" cy="4510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US"/>
              <a:t>Crystal Ball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 fontScale="92500"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A visual analytic System for future event discovery and analysis from social media data</a:t>
            </a:r>
          </a:p>
          <a:p>
            <a:r>
              <a:rPr lang="en-US" sz="1500" dirty="0">
                <a:solidFill>
                  <a:srgbClr val="FFFFFF"/>
                </a:solidFill>
              </a:rPr>
              <a:t>Authors: Isaac Cho, Ryan </a:t>
            </a:r>
            <a:r>
              <a:rPr lang="en-US" sz="1500" dirty="0" err="1">
                <a:solidFill>
                  <a:srgbClr val="FFFFFF"/>
                </a:solidFill>
              </a:rPr>
              <a:t>Wesslen</a:t>
            </a:r>
            <a:r>
              <a:rPr lang="en-US" sz="1500" dirty="0">
                <a:solidFill>
                  <a:srgbClr val="FFFFFF"/>
                </a:solidFill>
              </a:rPr>
              <a:t>, </a:t>
            </a:r>
            <a:r>
              <a:rPr lang="en-US" sz="1500" dirty="0" err="1">
                <a:solidFill>
                  <a:srgbClr val="FFFFFF"/>
                </a:solidFill>
              </a:rPr>
              <a:t>Svitlana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Volkova</a:t>
            </a:r>
            <a:r>
              <a:rPr lang="en-US" sz="1500" dirty="0">
                <a:solidFill>
                  <a:srgbClr val="FFFFFF"/>
                </a:solidFill>
              </a:rPr>
              <a:t>, William </a:t>
            </a:r>
            <a:r>
              <a:rPr lang="en-US" sz="1500" dirty="0" err="1">
                <a:solidFill>
                  <a:srgbClr val="FFFFFF"/>
                </a:solidFill>
              </a:rPr>
              <a:t>Ribarsky</a:t>
            </a:r>
            <a:r>
              <a:rPr lang="en-US" sz="1500" dirty="0">
                <a:solidFill>
                  <a:srgbClr val="FFFFFF"/>
                </a:solidFill>
              </a:rPr>
              <a:t>, </a:t>
            </a:r>
            <a:r>
              <a:rPr lang="en-US" sz="1500" dirty="0" err="1">
                <a:solidFill>
                  <a:srgbClr val="FFFFFF"/>
                </a:solidFill>
              </a:rPr>
              <a:t>Wenwen</a:t>
            </a:r>
            <a:r>
              <a:rPr lang="en-US" sz="1500" dirty="0">
                <a:solidFill>
                  <a:srgbClr val="FFFFFF"/>
                </a:solidFill>
              </a:rPr>
              <a:t> Dou</a:t>
            </a:r>
          </a:p>
          <a:p>
            <a:r>
              <a:rPr lang="en-US" sz="1500" dirty="0">
                <a:solidFill>
                  <a:srgbClr val="FFFFFF"/>
                </a:solidFill>
              </a:rPr>
              <a:t>			Presented by vishnu nandan </a:t>
            </a:r>
            <a:r>
              <a:rPr lang="en-US" sz="1500" dirty="0" err="1">
                <a:solidFill>
                  <a:srgbClr val="FFFFFF"/>
                </a:solidFill>
              </a:rPr>
              <a:t>thallam</a:t>
            </a:r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38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B5993E2-C02B-4335-ABA5-D8EC465551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B801A2-5622-4BE8-9AD2-C337A2CD002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AF614F-5BC3-4086-99F5-B87C5847A0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CBD9F-3767-4D1A-8430-09EF832B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Validation Study 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063004A2-854F-4C8E-AF48-7C5BC38571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2690169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8032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741B58E-3B65-4A01-A276-975AB2CF8A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AAC67C3-831B-4AB1-A259-DFB839CAFAF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54B3F04-9EAC-45C0-B3CE-0387EEA10A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95BB24-F0FB-41E0-98DE-AFDC98F25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Limitations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C7B66261-BAA2-416D-8F0C-177463856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 requires tweets to be mentioned in a specific way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Limited to only one social media platform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false identification of past events (traditional news)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retweets are done after a fair amount of time(wrong dates)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Duplicates or ambiguous locations (Columbia)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noisy nature of twitter data and lack of efficiently trained   NER algorithms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 marL="0" indent="0">
              <a:buNone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102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EBA1-0F15-4318-A4CA-4E0235378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42A60-3F7F-4206-869D-E248C6CC6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Detected future events based on their definition from twitter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Designed multiple metrics to characterize and rank the future events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displayed them using an interactive visual interface to the end user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Demonstrated the efficacy using validation studies.</a:t>
            </a:r>
          </a:p>
        </p:txBody>
      </p:sp>
    </p:spTree>
    <p:extLst>
      <p:ext uri="{BB962C8B-B14F-4D97-AF65-F5344CB8AC3E}">
        <p14:creationId xmlns:p14="http://schemas.microsoft.com/office/powerpoint/2010/main" val="3363130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52C0B2E1-0268-42EC-ABD3-94F81A05BCB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7D2256B4-48EA-40FC-BBC0-AA1EE6E008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3">
            <a:extLst>
              <a:ext uri="{FF2B5EF4-FFF2-40B4-BE49-F238E27FC236}">
                <a16:creationId xmlns:a16="http://schemas.microsoft.com/office/drawing/2014/main" id="{3D44BCCA-102D-4A9D-B1E4-2450CAF0B05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8C6E698C-8155-4B8B-BDC9-B7299772B50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0EEF5601-A8BC-411D-AA64-3E79320BA12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209156-242F-4B26-8D07-CEB2B68A9F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36957D-0F55-42E9-8C56-9708F6C42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>
                <a:solidFill>
                  <a:schemeClr val="tx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4674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7252-C014-477B-B4DD-9A02E2E3A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 heading?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41499-DE94-4BE4-A414-E39A3AE88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Detecting future events from posts on twitter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Events?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Analyzing the events and getting more information about them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Display what we have</a:t>
            </a:r>
          </a:p>
        </p:txBody>
      </p:sp>
    </p:spTree>
    <p:extLst>
      <p:ext uri="{BB962C8B-B14F-4D97-AF65-F5344CB8AC3E}">
        <p14:creationId xmlns:p14="http://schemas.microsoft.com/office/powerpoint/2010/main" val="208897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2F809-B149-47C4-8BF0-BEF64E09A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5D1AC-BD28-46AA-A6EE-FDDDBF68F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focus of all the existing techniques were on detecting past and present events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events can gather large attention with in no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who can get benefitted?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event planners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public safety department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city officials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retailers.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Any other interested people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4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58C5C-8B3F-4333-8398-B53AB958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– Future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A1FDD-E550-4424-B927-3BE7ACB8D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“An occurrence causing change in the volume of text data that discusses the associated topic at a specific time. This occurrence is characterized by topic and time, and often associated with entities such as people and location.”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“An occurrence that is associated with a location and a date/time (span) in the future. This occurrence is characterized by location and time and usually associated with a particular topic and social network.”</a:t>
            </a:r>
          </a:p>
        </p:txBody>
      </p:sp>
    </p:spTree>
    <p:extLst>
      <p:ext uri="{BB962C8B-B14F-4D97-AF65-F5344CB8AC3E}">
        <p14:creationId xmlns:p14="http://schemas.microsoft.com/office/powerpoint/2010/main" val="11323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9456A38-187C-45A4-A55D-3100356C0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338" y="2431192"/>
            <a:ext cx="3825489" cy="25503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74996A-ACE1-4276-8DDD-610F4968C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How?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91B85-013D-4529-A821-3ACEFD374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Four steps!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collect and store the tweets in a MongoDB collection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Batches of  tweets are sent to entity extraction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Operations performed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Date extraction – Stanford SUTIME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Location extraction – </a:t>
            </a:r>
            <a:r>
              <a:rPr lang="en-US" dirty="0" err="1"/>
              <a:t>TweetNLP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Geocoding – OpenStreetMap </a:t>
            </a:r>
            <a:r>
              <a:rPr lang="en-US" dirty="0" err="1"/>
              <a:t>Nominatim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qualified tweets make it to the next step</a:t>
            </a:r>
          </a:p>
        </p:txBody>
      </p:sp>
    </p:spTree>
    <p:extLst>
      <p:ext uri="{BB962C8B-B14F-4D97-AF65-F5344CB8AC3E}">
        <p14:creationId xmlns:p14="http://schemas.microsoft.com/office/powerpoint/2010/main" val="218608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4E934-C896-4F11-BC58-B4C9A4A6E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and Ranking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89150-00B8-43BA-80E1-1AD9E31C6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have to filter the tweets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Normalized Pointwise Mutual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ranges from -1 to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location-time pairs with positive NPMI values are selected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Ranking is based on six other metrics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Informativeness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Cohesiveness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6916B-FD91-47B5-B7C7-B0E0C1BA5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235" y="2198126"/>
            <a:ext cx="3496613" cy="274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02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1016B-255A-4699-867E-2DC966FC8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Rank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6AA98-669B-41AD-A500-6CA5BABA0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Informativeness:</a:t>
            </a:r>
          </a:p>
          <a:p>
            <a:pPr lvl="1"/>
            <a:r>
              <a:rPr lang="en-US" dirty="0"/>
              <a:t>Link Ratio</a:t>
            </a:r>
          </a:p>
          <a:p>
            <a:pPr lvl="1"/>
            <a:r>
              <a:rPr lang="en-US" dirty="0"/>
              <a:t>Hashtag Ratio</a:t>
            </a:r>
          </a:p>
          <a:p>
            <a:pPr lvl="1"/>
            <a:r>
              <a:rPr lang="en-US" dirty="0"/>
              <a:t>User Credibility (TFF) (1-2)</a:t>
            </a:r>
          </a:p>
          <a:p>
            <a:pPr lvl="1"/>
            <a:r>
              <a:rPr lang="en-US" dirty="0"/>
              <a:t>User Diversity (#</a:t>
            </a:r>
            <a:r>
              <a:rPr lang="en-US" dirty="0" err="1"/>
              <a:t>uniqueusers</a:t>
            </a:r>
            <a:r>
              <a:rPr lang="en-US" dirty="0"/>
              <a:t>/tweets)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Cohesiveness: </a:t>
            </a:r>
          </a:p>
          <a:p>
            <a:pPr lvl="1"/>
            <a:r>
              <a:rPr lang="en-US" dirty="0"/>
              <a:t>Degree Centrality (connections between tweets)(0-1)</a:t>
            </a:r>
          </a:p>
          <a:p>
            <a:pPr lvl="1"/>
            <a:r>
              <a:rPr lang="en-US" dirty="0"/>
              <a:t>Tweet Similarity(</a:t>
            </a:r>
            <a:r>
              <a:rPr lang="en-US" dirty="0" err="1"/>
              <a:t>Levenshtein</a:t>
            </a:r>
            <a:r>
              <a:rPr lang="en-US" dirty="0"/>
              <a:t> Distance)(0-1)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Rank SVM decides the order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next?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855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4CC594A-A820-450F-B363-C19201FCFEC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9FAB3DA-E9ED-4574-ABCC-378BC0FF1B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3B8D6B0-55D6-48DC-86D8-FD95D5F118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7" name="Content Placeholder 3">
            <a:extLst>
              <a:ext uri="{FF2B5EF4-FFF2-40B4-BE49-F238E27FC236}">
                <a16:creationId xmlns:a16="http://schemas.microsoft.com/office/drawing/2014/main" id="{02B17508-07DD-43C9-B82A-FC4A2A117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375182"/>
            <a:ext cx="6798082" cy="41076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9B3B01-FCCF-4F1C-9BF5-85CF0F641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Virtual Interface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877A665B-0916-4235-8609-3072B0EEA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A – Event Calendar</a:t>
            </a:r>
          </a:p>
          <a:p>
            <a:r>
              <a:rPr lang="en-US" sz="1500" dirty="0">
                <a:solidFill>
                  <a:srgbClr val="FFFFFF"/>
                </a:solidFill>
              </a:rPr>
              <a:t>B - Map View</a:t>
            </a:r>
          </a:p>
          <a:p>
            <a:r>
              <a:rPr lang="en-US" sz="1500" dirty="0">
                <a:solidFill>
                  <a:srgbClr val="FFFFFF"/>
                </a:solidFill>
              </a:rPr>
              <a:t>C – Word Cloud</a:t>
            </a:r>
          </a:p>
          <a:p>
            <a:r>
              <a:rPr lang="en-US" sz="1500" dirty="0">
                <a:solidFill>
                  <a:srgbClr val="FFFFFF"/>
                </a:solidFill>
              </a:rPr>
              <a:t>D – Social Network</a:t>
            </a:r>
          </a:p>
          <a:p>
            <a:r>
              <a:rPr lang="en-US" sz="1500" dirty="0">
                <a:solidFill>
                  <a:srgbClr val="FFFFFF"/>
                </a:solidFill>
              </a:rPr>
              <a:t>E – Details On Demand</a:t>
            </a:r>
          </a:p>
        </p:txBody>
      </p:sp>
    </p:spTree>
    <p:extLst>
      <p:ext uri="{BB962C8B-B14F-4D97-AF65-F5344CB8AC3E}">
        <p14:creationId xmlns:p14="http://schemas.microsoft.com/office/powerpoint/2010/main" val="931989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579DAE-C141-48DB-810E-C070C300819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D90C3-6350-4D5B-9738-6E94EDF30F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497DE5-0939-4D1D-9350-0C5E1B209C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CC70ED-6C63-4537-B7EB-51990D6C0A6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6E24C1-2968-40DC-A36E-F6B85F0F075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EFDFC9-58B4-49D4-9FE0-2E11D43B6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356" y="1620084"/>
            <a:ext cx="10337292" cy="361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9334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281</TotalTime>
  <Words>514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Crystal Ball</vt:lpstr>
      <vt:lpstr>Where are we heading?</vt:lpstr>
      <vt:lpstr>Why ?</vt:lpstr>
      <vt:lpstr>Definition – Future Event</vt:lpstr>
      <vt:lpstr>How?</vt:lpstr>
      <vt:lpstr>Identification and Ranking</vt:lpstr>
      <vt:lpstr>Rank SVM</vt:lpstr>
      <vt:lpstr>Virtual Interface</vt:lpstr>
      <vt:lpstr>PowerPoint Presentation</vt:lpstr>
      <vt:lpstr>Validation Study </vt:lpstr>
      <vt:lpstr>Limitations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Vishnu nandan Thallam</dc:creator>
  <cp:lastModifiedBy>vishnu nandan</cp:lastModifiedBy>
  <cp:revision>22</cp:revision>
  <dcterms:created xsi:type="dcterms:W3CDTF">2014-09-12T02:11:56Z</dcterms:created>
  <dcterms:modified xsi:type="dcterms:W3CDTF">2018-04-18T17:57:36Z</dcterms:modified>
</cp:coreProperties>
</file>