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60" r:id="rId3"/>
    <p:sldId id="261" r:id="rId4"/>
    <p:sldId id="263" r:id="rId5"/>
    <p:sldId id="256" r:id="rId6"/>
    <p:sldId id="264" r:id="rId7"/>
    <p:sldId id="258" r:id="rId8"/>
    <p:sldId id="259" r:id="rId9"/>
    <p:sldId id="26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8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436"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A2486-FF05-4050-91BA-D21A75D5153B}" type="datetimeFigureOut">
              <a:rPr lang="en-US" smtClean="0"/>
              <a:t>4/18/2018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B58DC-A9BC-43C8-AC31-922B8C4DC267}" type="slidenum">
              <a:rPr lang="en-US" smtClean="0"/>
              <a:t>‹#›</a:t>
            </a:fld>
            <a:endParaRPr lang="en-US"/>
          </a:p>
        </p:txBody>
      </p:sp>
    </p:spTree>
    <p:extLst>
      <p:ext uri="{BB962C8B-B14F-4D97-AF65-F5344CB8AC3E}">
        <p14:creationId xmlns:p14="http://schemas.microsoft.com/office/powerpoint/2010/main" val="15345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that produces intermediate dot plots by traversing the data domain in upward and downward directions; these intermediate layouts are combined to obtain the final plot. </a:t>
            </a:r>
          </a:p>
          <a:p>
            <a:endParaRPr lang="en-US" dirty="0"/>
          </a:p>
        </p:txBody>
      </p:sp>
      <p:sp>
        <p:nvSpPr>
          <p:cNvPr id="4" name="Slide Number Placeholder 3"/>
          <p:cNvSpPr>
            <a:spLocks noGrp="1"/>
          </p:cNvSpPr>
          <p:nvPr>
            <p:ph type="sldNum" sz="quarter" idx="10"/>
          </p:nvPr>
        </p:nvSpPr>
        <p:spPr/>
        <p:txBody>
          <a:bodyPr/>
          <a:lstStyle/>
          <a:p>
            <a:fld id="{0A5B58DC-A9BC-43C8-AC31-922B8C4DC267}" type="slidenum">
              <a:rPr lang="en-US" smtClean="0"/>
              <a:t>8</a:t>
            </a:fld>
            <a:endParaRPr lang="en-US"/>
          </a:p>
        </p:txBody>
      </p:sp>
    </p:spTree>
    <p:extLst>
      <p:ext uri="{BB962C8B-B14F-4D97-AF65-F5344CB8AC3E}">
        <p14:creationId xmlns:p14="http://schemas.microsoft.com/office/powerpoint/2010/main" val="409759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BE4535-3444-4248-8AD2-F0499970B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1553FADE-8C5D-469A-B800-D7EED2AF2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4C1AF70-8F29-4B3C-9D4C-7650DA9E7DB7}"/>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E057A887-3726-4568-9954-1CB44A9E8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E88A7-6DA4-4D79-AA2E-5527C6D91B80}"/>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298416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339D5B-E788-4781-A6E6-6520D94B14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44E9377-F199-4D10-91F6-EACFCB77B8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F6D580A-5A2E-428B-B8FE-85E67C527D4D}"/>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EB801B70-C2CE-4563-A7E1-DC491E143E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95B64BB-A02A-4730-B3FB-0C508119D6F6}"/>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40575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6DE03F-8BA2-4286-9C9D-46B6D91964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DD592C7-CC39-4E9C-B8CB-5D969D4473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40AD5C-AB5F-4BE1-A01F-8ABCAB88DEC5}"/>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AEADCFB3-B21B-4053-85FC-E2FB5A64A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16B743-B685-48E8-B8FD-F86D5ACCA055}"/>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422821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5247B-AC3E-49BE-B0FE-63C16DA08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ADF5E0D-2B0F-4E9A-8890-585A8DC30F6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4A49D73-B4F0-4916-B800-2612D3BCDF32}"/>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0F3FC08B-44F6-4A48-80EC-A7CD570A0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C9BA32-85D6-4FAB-9904-4808ED903852}"/>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3831496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B4073-DFA8-4CD1-BB0B-93A8FEF7E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C830594-34FF-4864-8B76-03A7AB0D89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6577CC9-CE68-40C1-8FA9-09045075F996}"/>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57B5FC15-B2AA-45AD-8D88-D13D9ECC6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5594AD-3548-42F5-8D5E-0D9DFA1A72E2}"/>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124697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423EA-200C-4DCB-98A4-D3CD39B3A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A9A0769-A236-4188-8379-2CE013E9A8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A7FF670-8BE0-4695-8FF3-9D1BA1011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B1078FB-27D6-4711-99EA-22B03F80B1E2}"/>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6" name="Footer Placeholder 5">
            <a:extLst>
              <a:ext uri="{FF2B5EF4-FFF2-40B4-BE49-F238E27FC236}">
                <a16:creationId xmlns:a16="http://schemas.microsoft.com/office/drawing/2014/main" xmlns="" id="{0D59371E-6276-4872-83AF-2ED0B76CB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F7C5E2D-38A6-4DE2-A07B-FC538A7A6EB2}"/>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578907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03D40-7A8E-4891-9937-FFFB7EEC38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0DD1F91-44E9-4B36-9517-5CD5B2389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3AC8389-3319-478A-9BD5-27EBFD4774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67A4DC5-9378-4A12-85AA-ABD10E005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416A913-0979-4138-9DF8-4640BEA3DD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F98FF83-03F1-430C-9E5E-5A126F4594AE}"/>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8" name="Footer Placeholder 7">
            <a:extLst>
              <a:ext uri="{FF2B5EF4-FFF2-40B4-BE49-F238E27FC236}">
                <a16:creationId xmlns:a16="http://schemas.microsoft.com/office/drawing/2014/main" xmlns="" id="{859CD465-D11A-4CE5-8EDC-A7177733E8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10ABA5A-8E79-4ABB-BCFD-F210A9AFEE0F}"/>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386354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A82F8-F762-4F77-A98A-F4AE63626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4134AAA-9C87-4DF9-B279-D301EA975ADC}"/>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4" name="Footer Placeholder 3">
            <a:extLst>
              <a:ext uri="{FF2B5EF4-FFF2-40B4-BE49-F238E27FC236}">
                <a16:creationId xmlns:a16="http://schemas.microsoft.com/office/drawing/2014/main" xmlns="" id="{C7DA43CC-7F6D-4041-9FC5-8E34B3BDD7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734B8C6-29D8-4F30-9EBF-58A794E5EAFB}"/>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408938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BFF8B86-EA8D-42AD-AAEC-C8DCB800267C}"/>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3" name="Footer Placeholder 2">
            <a:extLst>
              <a:ext uri="{FF2B5EF4-FFF2-40B4-BE49-F238E27FC236}">
                <a16:creationId xmlns:a16="http://schemas.microsoft.com/office/drawing/2014/main" xmlns="" id="{38A0216B-0E1C-418D-90F7-3C3B82CA24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C678932-C3D5-45BC-A23F-FFE78E5CBCE9}"/>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230237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49614A-F160-4973-B0CF-8B8751CFF4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110EC11-35A3-4D44-970A-BF9AA1EF1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0E306F0-A2DC-4305-8CAB-2C3046B08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769C6BFE-92C4-4263-B0D6-0456A73404F3}"/>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6" name="Footer Placeholder 5">
            <a:extLst>
              <a:ext uri="{FF2B5EF4-FFF2-40B4-BE49-F238E27FC236}">
                <a16:creationId xmlns:a16="http://schemas.microsoft.com/office/drawing/2014/main" xmlns="" id="{83DA9169-1511-4413-B2AC-22203A360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4ACDB1-15BC-4A16-BB06-A5E2F8731D21}"/>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59521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CFBAF-74FF-4D21-BB8E-AA8DDE5C9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406CE67-7C7A-40BE-90A5-7DC8632D0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3B60A622-608F-46A3-ACA7-DF71DF0B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55EAC80-50E9-4342-BA15-6EA28B888CAF}"/>
              </a:ext>
            </a:extLst>
          </p:cNvPr>
          <p:cNvSpPr>
            <a:spLocks noGrp="1"/>
          </p:cNvSpPr>
          <p:nvPr>
            <p:ph type="dt" sz="half" idx="10"/>
          </p:nvPr>
        </p:nvSpPr>
        <p:spPr/>
        <p:txBody>
          <a:bodyPr/>
          <a:lstStyle/>
          <a:p>
            <a:fld id="{62ACC909-9AD8-4145-BBE6-4C784CB38B14}" type="datetimeFigureOut">
              <a:rPr lang="en-US" smtClean="0"/>
              <a:t>4/18/2018</a:t>
            </a:fld>
            <a:endParaRPr lang="en-US"/>
          </a:p>
        </p:txBody>
      </p:sp>
      <p:sp>
        <p:nvSpPr>
          <p:cNvPr id="6" name="Footer Placeholder 5">
            <a:extLst>
              <a:ext uri="{FF2B5EF4-FFF2-40B4-BE49-F238E27FC236}">
                <a16:creationId xmlns:a16="http://schemas.microsoft.com/office/drawing/2014/main" xmlns="" id="{61017621-4618-4DA4-B115-706FEAA01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332F6B6-5C61-4464-91AB-DE2E89ADB145}"/>
              </a:ext>
            </a:extLst>
          </p:cNvPr>
          <p:cNvSpPr>
            <a:spLocks noGrp="1"/>
          </p:cNvSpPr>
          <p:nvPr>
            <p:ph type="sldNum" sz="quarter" idx="12"/>
          </p:nvPr>
        </p:nvSpPr>
        <p:spPr/>
        <p:txBody>
          <a:bodyPr/>
          <a:lstStyle/>
          <a:p>
            <a:fld id="{5C949FE8-3D94-48C1-9EAF-2CF83875FDF5}" type="slidenum">
              <a:rPr lang="en-US" smtClean="0"/>
              <a:t>‹#›</a:t>
            </a:fld>
            <a:endParaRPr lang="en-US"/>
          </a:p>
        </p:txBody>
      </p:sp>
    </p:spTree>
    <p:extLst>
      <p:ext uri="{BB962C8B-B14F-4D97-AF65-F5344CB8AC3E}">
        <p14:creationId xmlns:p14="http://schemas.microsoft.com/office/powerpoint/2010/main" val="224666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99C625F-EFDD-4EE9-9725-46341363A2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E9D2E88-A951-4F08-8EE5-A17602188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3CAACD-D3D0-46FB-837E-A6D9731915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CC909-9AD8-4145-BBE6-4C784CB38B14}" type="datetimeFigureOut">
              <a:rPr lang="en-US" smtClean="0"/>
              <a:t>4/18/2018</a:t>
            </a:fld>
            <a:endParaRPr lang="en-US"/>
          </a:p>
        </p:txBody>
      </p:sp>
      <p:sp>
        <p:nvSpPr>
          <p:cNvPr id="5" name="Footer Placeholder 4">
            <a:extLst>
              <a:ext uri="{FF2B5EF4-FFF2-40B4-BE49-F238E27FC236}">
                <a16:creationId xmlns:a16="http://schemas.microsoft.com/office/drawing/2014/main" xmlns="" id="{748EB173-D2FE-4EAD-B78D-1FABAE74A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59E81A2-7E8E-45D8-AF1A-6D21F821B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49FE8-3D94-48C1-9EAF-2CF83875FDF5}" type="slidenum">
              <a:rPr lang="en-US" smtClean="0"/>
              <a:t>‹#›</a:t>
            </a:fld>
            <a:endParaRPr lang="en-US"/>
          </a:p>
        </p:txBody>
      </p:sp>
    </p:spTree>
    <p:extLst>
      <p:ext uri="{BB962C8B-B14F-4D97-AF65-F5344CB8AC3E}">
        <p14:creationId xmlns:p14="http://schemas.microsoft.com/office/powerpoint/2010/main" val="281817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779A8-D9D9-4E38-98D5-445F2E48B2AE}"/>
              </a:ext>
            </a:extLst>
          </p:cNvPr>
          <p:cNvSpPr>
            <a:spLocks noGrp="1"/>
          </p:cNvSpPr>
          <p:nvPr>
            <p:ph type="ctrTitle"/>
          </p:nvPr>
        </p:nvSpPr>
        <p:spPr>
          <a:xfrm>
            <a:off x="1524000" y="268826"/>
            <a:ext cx="9144000" cy="1135472"/>
          </a:xfrm>
        </p:spPr>
        <p:txBody>
          <a:bodyPr>
            <a:normAutofit/>
          </a:bodyPr>
          <a:lstStyle/>
          <a:p>
            <a:r>
              <a:rPr lang="en-US" sz="6600" dirty="0">
                <a:latin typeface="Garamond" panose="02020404030301010803" pitchFamily="18" charset="0"/>
              </a:rPr>
              <a:t>Non linear Dot plots</a:t>
            </a:r>
          </a:p>
        </p:txBody>
      </p:sp>
      <p:sp>
        <p:nvSpPr>
          <p:cNvPr id="3" name="Subtitle 2">
            <a:extLst>
              <a:ext uri="{FF2B5EF4-FFF2-40B4-BE49-F238E27FC236}">
                <a16:creationId xmlns:a16="http://schemas.microsoft.com/office/drawing/2014/main" xmlns="" id="{1534D56B-CF75-4392-9540-2706148BFE93}"/>
              </a:ext>
            </a:extLst>
          </p:cNvPr>
          <p:cNvSpPr>
            <a:spLocks noGrp="1"/>
          </p:cNvSpPr>
          <p:nvPr>
            <p:ph type="subTitle" idx="1"/>
          </p:nvPr>
        </p:nvSpPr>
        <p:spPr>
          <a:xfrm>
            <a:off x="1524000" y="5222263"/>
            <a:ext cx="9144000" cy="1655762"/>
          </a:xfrm>
        </p:spPr>
        <p:txBody>
          <a:bodyPr/>
          <a:lstStyle/>
          <a:p>
            <a:r>
              <a:rPr lang="en-US" dirty="0">
                <a:latin typeface="Garamond" panose="02020404030301010803" pitchFamily="18" charset="0"/>
              </a:rPr>
              <a:t>Nils Rodrigues and Daniel Weiskopf, Member, IEEE Computer Society </a:t>
            </a:r>
            <a:r>
              <a:rPr lang="en-US" dirty="0"/>
              <a:t/>
            </a:r>
            <a:br>
              <a:rPr lang="en-US" dirty="0"/>
            </a:br>
            <a:endParaRPr lang="en-US" dirty="0"/>
          </a:p>
        </p:txBody>
      </p:sp>
      <p:pic>
        <p:nvPicPr>
          <p:cNvPr id="5" name="Picture 4">
            <a:extLst>
              <a:ext uri="{FF2B5EF4-FFF2-40B4-BE49-F238E27FC236}">
                <a16:creationId xmlns:a16="http://schemas.microsoft.com/office/drawing/2014/main" xmlns="" id="{B9E1E1D9-84E1-4AB2-8891-95C8734AB0DC}"/>
              </a:ext>
            </a:extLst>
          </p:cNvPr>
          <p:cNvPicPr>
            <a:picLocks noChangeAspect="1"/>
          </p:cNvPicPr>
          <p:nvPr/>
        </p:nvPicPr>
        <p:blipFill>
          <a:blip r:embed="rId2"/>
          <a:stretch>
            <a:fillRect/>
          </a:stretch>
        </p:blipFill>
        <p:spPr>
          <a:xfrm>
            <a:off x="2284464" y="1707253"/>
            <a:ext cx="7296926" cy="3443493"/>
          </a:xfrm>
          <a:prstGeom prst="rect">
            <a:avLst/>
          </a:prstGeom>
        </p:spPr>
      </p:pic>
    </p:spTree>
    <p:extLst>
      <p:ext uri="{BB962C8B-B14F-4D97-AF65-F5344CB8AC3E}">
        <p14:creationId xmlns:p14="http://schemas.microsoft.com/office/powerpoint/2010/main" val="633711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 panel</a:t>
            </a:r>
            <a:endParaRPr lang="en-US" dirty="0"/>
          </a:p>
        </p:txBody>
      </p:sp>
      <p:sp>
        <p:nvSpPr>
          <p:cNvPr id="5" name="Content Placeholder 4"/>
          <p:cNvSpPr>
            <a:spLocks noGrp="1"/>
          </p:cNvSpPr>
          <p:nvPr>
            <p:ph idx="1"/>
          </p:nvPr>
        </p:nvSpPr>
        <p:spPr>
          <a:xfrm>
            <a:off x="838200" y="1427747"/>
            <a:ext cx="10515600" cy="4749216"/>
          </a:xfrm>
        </p:spPr>
        <p:txBody>
          <a:bodyPr/>
          <a:lstStyle/>
          <a:p>
            <a:r>
              <a:rPr lang="en-US" dirty="0" smtClean="0"/>
              <a:t>Four experts from the field of visualization and computer graphics -- PhD students</a:t>
            </a:r>
          </a:p>
          <a:p>
            <a:r>
              <a:rPr lang="en-US" dirty="0"/>
              <a:t>F</a:t>
            </a:r>
            <a:r>
              <a:rPr lang="en-US" dirty="0" smtClean="0"/>
              <a:t>ocused on the visualization -linear dot plots and histograms, nonlinear dot plots, and logarithmic histograms </a:t>
            </a:r>
          </a:p>
          <a:p>
            <a:endParaRPr lang="en-US" dirty="0"/>
          </a:p>
          <a:p>
            <a:endParaRPr lang="en-US" dirty="0"/>
          </a:p>
        </p:txBody>
      </p:sp>
      <p:pic>
        <p:nvPicPr>
          <p:cNvPr id="9" name="Picture 8"/>
          <p:cNvPicPr>
            <a:picLocks noChangeAspect="1"/>
          </p:cNvPicPr>
          <p:nvPr/>
        </p:nvPicPr>
        <p:blipFill>
          <a:blip r:embed="rId2"/>
          <a:stretch>
            <a:fillRect/>
          </a:stretch>
        </p:blipFill>
        <p:spPr>
          <a:xfrm>
            <a:off x="1058779" y="3352801"/>
            <a:ext cx="6721641" cy="2959100"/>
          </a:xfrm>
          <a:prstGeom prst="rect">
            <a:avLst/>
          </a:prstGeom>
        </p:spPr>
      </p:pic>
      <p:pic>
        <p:nvPicPr>
          <p:cNvPr id="10" name="Picture 9"/>
          <p:cNvPicPr>
            <a:picLocks noChangeAspect="1"/>
          </p:cNvPicPr>
          <p:nvPr/>
        </p:nvPicPr>
        <p:blipFill>
          <a:blip r:embed="rId3"/>
          <a:stretch>
            <a:fillRect/>
          </a:stretch>
        </p:blipFill>
        <p:spPr>
          <a:xfrm>
            <a:off x="8390021" y="2753310"/>
            <a:ext cx="3473116" cy="3928226"/>
          </a:xfrm>
          <a:prstGeom prst="rect">
            <a:avLst/>
          </a:prstGeom>
        </p:spPr>
      </p:pic>
      <p:sp>
        <p:nvSpPr>
          <p:cNvPr id="11" name="TextBox 10"/>
          <p:cNvSpPr txBox="1"/>
          <p:nvPr/>
        </p:nvSpPr>
        <p:spPr>
          <a:xfrm>
            <a:off x="879082" y="3564493"/>
            <a:ext cx="359394" cy="369332"/>
          </a:xfrm>
          <a:prstGeom prst="rect">
            <a:avLst/>
          </a:prstGeom>
          <a:noFill/>
        </p:spPr>
        <p:txBody>
          <a:bodyPr wrap="none" rtlCol="0">
            <a:spAutoFit/>
          </a:bodyPr>
          <a:lstStyle/>
          <a:p>
            <a:r>
              <a:rPr lang="en-US" dirty="0" smtClean="0"/>
              <a:t>3.</a:t>
            </a:r>
            <a:endParaRPr lang="en-US" dirty="0"/>
          </a:p>
        </p:txBody>
      </p:sp>
      <p:sp>
        <p:nvSpPr>
          <p:cNvPr id="12" name="TextBox 11"/>
          <p:cNvSpPr txBox="1"/>
          <p:nvPr/>
        </p:nvSpPr>
        <p:spPr>
          <a:xfrm>
            <a:off x="8000999" y="3195161"/>
            <a:ext cx="359394" cy="369332"/>
          </a:xfrm>
          <a:prstGeom prst="rect">
            <a:avLst/>
          </a:prstGeom>
          <a:noFill/>
        </p:spPr>
        <p:txBody>
          <a:bodyPr wrap="none" rtlCol="0">
            <a:spAutoFit/>
          </a:bodyPr>
          <a:lstStyle/>
          <a:p>
            <a:r>
              <a:rPr lang="en-US" dirty="0" smtClean="0"/>
              <a:t>2.</a:t>
            </a:r>
            <a:endParaRPr lang="en-US" dirty="0"/>
          </a:p>
        </p:txBody>
      </p:sp>
    </p:spTree>
    <p:extLst>
      <p:ext uri="{BB962C8B-B14F-4D97-AF65-F5344CB8AC3E}">
        <p14:creationId xmlns:p14="http://schemas.microsoft.com/office/powerpoint/2010/main" val="1712574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1"/>
          </p:nvPr>
        </p:nvSpPr>
        <p:spPr>
          <a:xfrm>
            <a:off x="212836" y="223159"/>
            <a:ext cx="4252587" cy="6586397"/>
          </a:xfrm>
        </p:spPr>
        <p:txBody>
          <a:bodyPr>
            <a:noAutofit/>
          </a:bodyPr>
          <a:lstStyle/>
          <a:p>
            <a:pPr marL="0" indent="0">
              <a:buNone/>
            </a:pPr>
            <a:r>
              <a:rPr lang="en-US" sz="1800" dirty="0" smtClean="0"/>
              <a:t>Dataset 3</a:t>
            </a:r>
          </a:p>
          <a:p>
            <a:r>
              <a:rPr lang="en-US" sz="1800" dirty="0"/>
              <a:t>A</a:t>
            </a:r>
            <a:r>
              <a:rPr lang="en-US" sz="1800" dirty="0" smtClean="0"/>
              <a:t>xis-dependent </a:t>
            </a:r>
            <a:r>
              <a:rPr lang="en-US" sz="1800" dirty="0"/>
              <a:t>accelerations of people falling, measured with smartphone </a:t>
            </a:r>
            <a:r>
              <a:rPr lang="en-US" sz="1800" dirty="0" smtClean="0"/>
              <a:t>devices- 812 </a:t>
            </a:r>
            <a:r>
              <a:rPr lang="en-US" sz="1800" dirty="0"/>
              <a:t>samples. </a:t>
            </a:r>
            <a:endParaRPr lang="en-US" sz="1800" dirty="0" smtClean="0"/>
          </a:p>
          <a:p>
            <a:r>
              <a:rPr lang="en-US" sz="1800" dirty="0" smtClean="0"/>
              <a:t>All </a:t>
            </a:r>
            <a:r>
              <a:rPr lang="en-US" sz="1800" dirty="0"/>
              <a:t>plots were rendered in </a:t>
            </a:r>
            <a:r>
              <a:rPr lang="en-US" sz="1800" dirty="0" smtClean="0"/>
              <a:t>black</a:t>
            </a:r>
            <a:endParaRPr lang="en-US" sz="1800" dirty="0"/>
          </a:p>
          <a:p>
            <a:r>
              <a:rPr lang="en-US" sz="1800" dirty="0"/>
              <a:t>A</a:t>
            </a:r>
            <a:r>
              <a:rPr lang="en-US" sz="1800" dirty="0" smtClean="0"/>
              <a:t>ll </a:t>
            </a:r>
            <a:r>
              <a:rPr lang="en-US" sz="1800" dirty="0"/>
              <a:t>experts recognized a sharp peak </a:t>
            </a:r>
            <a:endParaRPr lang="en-US" sz="1800" dirty="0" smtClean="0"/>
          </a:p>
          <a:p>
            <a:r>
              <a:rPr lang="en-US" sz="1800" dirty="0" smtClean="0"/>
              <a:t>An </a:t>
            </a:r>
            <a:r>
              <a:rPr lang="en-US" sz="1800" dirty="0"/>
              <a:t>expert with a pronounced background in statistics noticed the connection between dot plots and histograms, and </a:t>
            </a:r>
            <a:r>
              <a:rPr lang="en-US" sz="1800" u="sng" dirty="0"/>
              <a:t>found the </a:t>
            </a:r>
            <a:r>
              <a:rPr lang="en-US" sz="1800" u="sng" dirty="0">
                <a:solidFill>
                  <a:srgbClr val="FF0000"/>
                </a:solidFill>
              </a:rPr>
              <a:t>analogy</a:t>
            </a:r>
            <a:r>
              <a:rPr lang="en-US" sz="1800" u="sng" dirty="0"/>
              <a:t> between dot stacks and narrow bins in high sample frequency areas</a:t>
            </a:r>
            <a:r>
              <a:rPr lang="en-US" sz="1800" u="sng" dirty="0" smtClean="0"/>
              <a:t>.</a:t>
            </a:r>
          </a:p>
          <a:p>
            <a:r>
              <a:rPr lang="en-US" sz="1800" dirty="0" smtClean="0"/>
              <a:t>In </a:t>
            </a:r>
            <a:r>
              <a:rPr lang="en-US" sz="1800" u="sng" dirty="0">
                <a:solidFill>
                  <a:srgbClr val="FF0000"/>
                </a:solidFill>
              </a:rPr>
              <a:t>low-density</a:t>
            </a:r>
            <a:r>
              <a:rPr lang="en-US" sz="1800" dirty="0"/>
              <a:t> areas, </a:t>
            </a:r>
            <a:r>
              <a:rPr lang="en-US" sz="1800" dirty="0" smtClean="0"/>
              <a:t>the </a:t>
            </a:r>
            <a:r>
              <a:rPr lang="en-US" sz="1800" dirty="0"/>
              <a:t>number of stacks and bars did not match. This was due to the </a:t>
            </a:r>
            <a:r>
              <a:rPr lang="en-US" sz="1800" u="sng" dirty="0"/>
              <a:t>bin limits that separated samples into a bar each, while nonlinear dot plots joined multiple values into low stacks</a:t>
            </a:r>
            <a:r>
              <a:rPr lang="en-US" sz="1800" dirty="0"/>
              <a:t>. </a:t>
            </a:r>
            <a:endParaRPr lang="en-US" sz="1800" dirty="0" smtClean="0"/>
          </a:p>
          <a:p>
            <a:r>
              <a:rPr lang="en-US" sz="1800" dirty="0" smtClean="0"/>
              <a:t>Everyone </a:t>
            </a:r>
            <a:r>
              <a:rPr lang="en-US" sz="1800" dirty="0"/>
              <a:t>noticed the </a:t>
            </a:r>
            <a:r>
              <a:rPr lang="en-US" sz="1800" u="sng" dirty="0"/>
              <a:t>lack of perceivable bars in low-frequency areas</a:t>
            </a:r>
            <a:r>
              <a:rPr lang="en-US" sz="1800" dirty="0"/>
              <a:t> in linear histograms (due to rasterization), </a:t>
            </a:r>
            <a:endParaRPr lang="en-US" sz="1800" dirty="0" smtClean="0"/>
          </a:p>
          <a:p>
            <a:r>
              <a:rPr lang="en-US" sz="1800" dirty="0"/>
              <a:t>S</a:t>
            </a:r>
            <a:r>
              <a:rPr lang="en-US" sz="1800" dirty="0" smtClean="0"/>
              <a:t>ome </a:t>
            </a:r>
            <a:r>
              <a:rPr lang="en-US" sz="1800" dirty="0"/>
              <a:t>were able to </a:t>
            </a:r>
            <a:r>
              <a:rPr lang="en-US" sz="1800" u="sng" dirty="0"/>
              <a:t>discern individual circles in linear dot plots. </a:t>
            </a:r>
          </a:p>
        </p:txBody>
      </p:sp>
      <p:sp>
        <p:nvSpPr>
          <p:cNvPr id="14" name="Content Placeholder 13"/>
          <p:cNvSpPr>
            <a:spLocks noGrp="1"/>
          </p:cNvSpPr>
          <p:nvPr>
            <p:ph sz="half" idx="2"/>
          </p:nvPr>
        </p:nvSpPr>
        <p:spPr>
          <a:xfrm>
            <a:off x="8293768" y="223160"/>
            <a:ext cx="3683966" cy="6586397"/>
          </a:xfrm>
        </p:spPr>
        <p:txBody>
          <a:bodyPr>
            <a:noAutofit/>
          </a:bodyPr>
          <a:lstStyle/>
          <a:p>
            <a:pPr marL="0" indent="0">
              <a:buNone/>
            </a:pPr>
            <a:r>
              <a:rPr lang="en-US" sz="1800" dirty="0" smtClean="0"/>
              <a:t>Dataset 3</a:t>
            </a:r>
          </a:p>
          <a:p>
            <a:r>
              <a:rPr lang="en-US" sz="1800" dirty="0"/>
              <a:t>Temperature data showing minimum daily </a:t>
            </a:r>
            <a:r>
              <a:rPr lang="en-US" sz="1800" dirty="0" smtClean="0"/>
              <a:t>temperatures</a:t>
            </a:r>
          </a:p>
          <a:p>
            <a:r>
              <a:rPr lang="en-US" sz="1800" dirty="0"/>
              <a:t>the dot plots were also colored, whereas histograms remained black</a:t>
            </a:r>
            <a:r>
              <a:rPr lang="en-US" sz="1800" dirty="0" smtClean="0"/>
              <a:t>.</a:t>
            </a:r>
          </a:p>
          <a:p>
            <a:r>
              <a:rPr lang="en-US" sz="1800" dirty="0" smtClean="0"/>
              <a:t>The </a:t>
            </a:r>
            <a:r>
              <a:rPr lang="en-US" sz="1800" dirty="0"/>
              <a:t>experts should determine the 25, 50, and 75 percentiles in each plot separately. </a:t>
            </a:r>
            <a:endParaRPr lang="en-US" sz="1800" dirty="0" smtClean="0"/>
          </a:p>
          <a:p>
            <a:r>
              <a:rPr lang="en-US" sz="1800" dirty="0" smtClean="0"/>
              <a:t>Everyone </a:t>
            </a:r>
            <a:r>
              <a:rPr lang="en-US" sz="1800" dirty="0"/>
              <a:t>reported that it was much </a:t>
            </a:r>
            <a:r>
              <a:rPr lang="en-US" sz="1800" u="sng" dirty="0"/>
              <a:t>easier with linear representations than with nonlinear ones</a:t>
            </a:r>
            <a:r>
              <a:rPr lang="en-US" sz="1800" dirty="0"/>
              <a:t>, as they had to compensate representational distortions. </a:t>
            </a:r>
            <a:endParaRPr lang="en-US" sz="1800" dirty="0" smtClean="0"/>
          </a:p>
          <a:p>
            <a:r>
              <a:rPr lang="en-US" sz="1800" dirty="0" smtClean="0"/>
              <a:t>Two </a:t>
            </a:r>
            <a:r>
              <a:rPr lang="en-US" sz="1800" dirty="0"/>
              <a:t>experts with a background in statistics were able to compensate the distortions more effectively and arrived at virtually the same results for each visualization. </a:t>
            </a:r>
            <a:endParaRPr lang="en-US" sz="1800" dirty="0"/>
          </a:p>
        </p:txBody>
      </p:sp>
      <p:sp>
        <p:nvSpPr>
          <p:cNvPr id="20" name="Content Placeholder 12"/>
          <p:cNvSpPr txBox="1">
            <a:spLocks/>
          </p:cNvSpPr>
          <p:nvPr/>
        </p:nvSpPr>
        <p:spPr>
          <a:xfrm>
            <a:off x="4352493" y="223160"/>
            <a:ext cx="3941275" cy="6586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smtClean="0"/>
              <a:t>Dataset 2</a:t>
            </a:r>
          </a:p>
          <a:p>
            <a:r>
              <a:rPr lang="en-US" sz="1800" dirty="0"/>
              <a:t>The energy data </a:t>
            </a:r>
            <a:r>
              <a:rPr lang="en-US" sz="1800" dirty="0" smtClean="0"/>
              <a:t>set</a:t>
            </a:r>
          </a:p>
          <a:p>
            <a:r>
              <a:rPr lang="en-US" sz="1800" dirty="0" smtClean="0"/>
              <a:t>Dot </a:t>
            </a:r>
            <a:r>
              <a:rPr lang="en-US" sz="1800" dirty="0"/>
              <a:t>plots were </a:t>
            </a:r>
            <a:r>
              <a:rPr lang="en-US" sz="1800" dirty="0" smtClean="0"/>
              <a:t>colored</a:t>
            </a:r>
          </a:p>
          <a:p>
            <a:r>
              <a:rPr lang="en-US" sz="1800" dirty="0" smtClean="0"/>
              <a:t>To identify how </a:t>
            </a:r>
            <a:r>
              <a:rPr lang="en-US" sz="1800" dirty="0"/>
              <a:t>many countries were </a:t>
            </a:r>
            <a:r>
              <a:rPr lang="en-US" sz="1800" dirty="0" smtClean="0"/>
              <a:t>represented- to check the understanding of </a:t>
            </a:r>
            <a:r>
              <a:rPr lang="en-US" sz="1800" dirty="0"/>
              <a:t>a single dot and the color </a:t>
            </a:r>
            <a:r>
              <a:rPr lang="en-US" sz="1800" dirty="0" smtClean="0"/>
              <a:t>scale </a:t>
            </a:r>
          </a:p>
          <a:p>
            <a:r>
              <a:rPr lang="en-US" sz="1800" dirty="0" smtClean="0"/>
              <a:t>One </a:t>
            </a:r>
            <a:r>
              <a:rPr lang="en-US" sz="1800" dirty="0"/>
              <a:t>expert with much experience in statistics made the connection himself: the number of countries </a:t>
            </a:r>
            <a:endParaRPr lang="en-US" sz="1800" dirty="0" smtClean="0"/>
          </a:p>
          <a:p>
            <a:r>
              <a:rPr lang="en-US" sz="1800" u="sng" dirty="0" smtClean="0"/>
              <a:t>Able to identify the outliers</a:t>
            </a:r>
          </a:p>
          <a:p>
            <a:r>
              <a:rPr lang="en-US" sz="1800" dirty="0" smtClean="0"/>
              <a:t>The </a:t>
            </a:r>
            <a:r>
              <a:rPr lang="en-US" sz="1800" dirty="0"/>
              <a:t>small difference between printed colors and the plot’s small size did not allow them to compare individual dots and come to the conclusion that the cluster always contained two dots per year. </a:t>
            </a:r>
            <a:endParaRPr lang="en-US" sz="1800" dirty="0" smtClean="0"/>
          </a:p>
        </p:txBody>
      </p:sp>
    </p:spTree>
    <p:extLst>
      <p:ext uri="{BB962C8B-B14F-4D97-AF65-F5344CB8AC3E}">
        <p14:creationId xmlns:p14="http://schemas.microsoft.com/office/powerpoint/2010/main" val="1563097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Conclusions </a:t>
            </a:r>
            <a:endParaRPr lang="en-US" dirty="0"/>
          </a:p>
        </p:txBody>
      </p:sp>
      <p:sp>
        <p:nvSpPr>
          <p:cNvPr id="8" name="Content Placeholder 7"/>
          <p:cNvSpPr>
            <a:spLocks noGrp="1"/>
          </p:cNvSpPr>
          <p:nvPr>
            <p:ph idx="1"/>
          </p:nvPr>
        </p:nvSpPr>
        <p:spPr>
          <a:xfrm>
            <a:off x="838200" y="1235242"/>
            <a:ext cx="10515600" cy="5374105"/>
          </a:xfrm>
        </p:spPr>
        <p:txBody>
          <a:bodyPr>
            <a:normAutofit fontScale="92500" lnSpcReduction="20000"/>
          </a:bodyPr>
          <a:lstStyle/>
          <a:p>
            <a:endParaRPr lang="en-US" dirty="0" smtClean="0"/>
          </a:p>
          <a:p>
            <a:r>
              <a:rPr lang="en-US" dirty="0" smtClean="0"/>
              <a:t>Combine </a:t>
            </a:r>
            <a:r>
              <a:rPr lang="en-US" dirty="0"/>
              <a:t>the </a:t>
            </a:r>
            <a:r>
              <a:rPr lang="en-US" dirty="0" smtClean="0"/>
              <a:t>advantages </a:t>
            </a:r>
            <a:r>
              <a:rPr lang="en-US" dirty="0"/>
              <a:t>of conventional dot plots and nonlinear scaling known from log-scale histograms. </a:t>
            </a:r>
            <a:endParaRPr lang="en-US" dirty="0" smtClean="0"/>
          </a:p>
          <a:p>
            <a:r>
              <a:rPr lang="en-US" dirty="0"/>
              <a:t>T</a:t>
            </a:r>
            <a:r>
              <a:rPr lang="en-US" dirty="0" smtClean="0"/>
              <a:t>o </a:t>
            </a:r>
            <a:r>
              <a:rPr lang="en-US" dirty="0"/>
              <a:t>visualize countable data samples for data sets with a large range of frequencies </a:t>
            </a:r>
          </a:p>
          <a:p>
            <a:r>
              <a:rPr lang="en-US" dirty="0" smtClean="0"/>
              <a:t>Aesthetically </a:t>
            </a:r>
            <a:r>
              <a:rPr lang="en-US" dirty="0"/>
              <a:t>pleasing, especially when combined with color map-ping. </a:t>
            </a:r>
            <a:endParaRPr lang="en-US" dirty="0" smtClean="0"/>
          </a:p>
          <a:p>
            <a:r>
              <a:rPr lang="en-US" dirty="0" smtClean="0"/>
              <a:t>The </a:t>
            </a:r>
            <a:r>
              <a:rPr lang="en-US" dirty="0"/>
              <a:t>nonlinear dot plot because outliers were better visible, the single data points are drawn as large dots in areas of few data points. </a:t>
            </a:r>
          </a:p>
          <a:p>
            <a:r>
              <a:rPr lang="en-US" dirty="0" smtClean="0"/>
              <a:t>The </a:t>
            </a:r>
            <a:r>
              <a:rPr lang="en-US" dirty="0"/>
              <a:t>nonlinear representation allows for identifying and counting outliers. </a:t>
            </a:r>
            <a:endParaRPr lang="en-US" dirty="0" smtClean="0"/>
          </a:p>
          <a:p>
            <a:r>
              <a:rPr lang="en-US" dirty="0" smtClean="0"/>
              <a:t>However</a:t>
            </a:r>
            <a:r>
              <a:rPr lang="en-US" dirty="0"/>
              <a:t>, there is the drawback of nonlinear projections, as they introduce distortions for which the observer has to compensate. </a:t>
            </a:r>
            <a:endParaRPr lang="en-US" dirty="0" smtClean="0"/>
          </a:p>
          <a:p>
            <a:r>
              <a:rPr lang="en-US" dirty="0" smtClean="0"/>
              <a:t>The </a:t>
            </a:r>
            <a:r>
              <a:rPr lang="en-US" dirty="0"/>
              <a:t>experts were intrigued by the possibilities of color mapping and counting individual data samples, and mentioned that it allowed for the extraction of more details from the visualizations. </a:t>
            </a:r>
          </a:p>
          <a:p>
            <a:endParaRPr lang="en-US" dirty="0"/>
          </a:p>
        </p:txBody>
      </p:sp>
    </p:spTree>
    <p:extLst>
      <p:ext uri="{BB962C8B-B14F-4D97-AF65-F5344CB8AC3E}">
        <p14:creationId xmlns:p14="http://schemas.microsoft.com/office/powerpoint/2010/main" val="1471462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41F59-03FC-42C3-92F2-9F43B3DB2B51}"/>
              </a:ext>
            </a:extLst>
          </p:cNvPr>
          <p:cNvSpPr>
            <a:spLocks noGrp="1"/>
          </p:cNvSpPr>
          <p:nvPr>
            <p:ph type="title"/>
          </p:nvPr>
        </p:nvSpPr>
        <p:spPr>
          <a:xfrm>
            <a:off x="211662" y="119216"/>
            <a:ext cx="13393995" cy="487362"/>
          </a:xfrm>
        </p:spPr>
        <p:txBody>
          <a:bodyPr>
            <a:noAutofit/>
          </a:bodyPr>
          <a:lstStyle/>
          <a:p>
            <a:r>
              <a:rPr lang="en-US" sz="3600" b="1" dirty="0">
                <a:effectLst>
                  <a:outerShdw blurRad="38100" dist="38100" dir="2700000" algn="tl">
                    <a:srgbClr val="000000">
                      <a:alpha val="43137"/>
                    </a:srgbClr>
                  </a:outerShdw>
                </a:effectLst>
              </a:rPr>
              <a:t>Dot plots : designed and used for displaying data values directly </a:t>
            </a:r>
          </a:p>
        </p:txBody>
      </p:sp>
      <p:pic>
        <p:nvPicPr>
          <p:cNvPr id="4" name="Picture 3">
            <a:extLst>
              <a:ext uri="{FF2B5EF4-FFF2-40B4-BE49-F238E27FC236}">
                <a16:creationId xmlns:a16="http://schemas.microsoft.com/office/drawing/2014/main" xmlns="" id="{840C5AE3-7226-4692-A4ED-4D33A0903583}"/>
              </a:ext>
            </a:extLst>
          </p:cNvPr>
          <p:cNvPicPr>
            <a:picLocks noChangeAspect="1"/>
          </p:cNvPicPr>
          <p:nvPr/>
        </p:nvPicPr>
        <p:blipFill>
          <a:blip r:embed="rId2"/>
          <a:stretch>
            <a:fillRect/>
          </a:stretch>
        </p:blipFill>
        <p:spPr>
          <a:xfrm>
            <a:off x="453511" y="766998"/>
            <a:ext cx="3419475" cy="2914650"/>
          </a:xfrm>
          <a:prstGeom prst="rect">
            <a:avLst/>
          </a:prstGeom>
        </p:spPr>
      </p:pic>
      <p:sp>
        <p:nvSpPr>
          <p:cNvPr id="6" name="TextBox 5">
            <a:extLst>
              <a:ext uri="{FF2B5EF4-FFF2-40B4-BE49-F238E27FC236}">
                <a16:creationId xmlns:a16="http://schemas.microsoft.com/office/drawing/2014/main" xmlns="" id="{43AD9CD7-2034-496F-B642-C710D50D3C27}"/>
              </a:ext>
            </a:extLst>
          </p:cNvPr>
          <p:cNvSpPr txBox="1"/>
          <p:nvPr/>
        </p:nvSpPr>
        <p:spPr>
          <a:xfrm>
            <a:off x="211662" y="6305735"/>
            <a:ext cx="12192000" cy="984885"/>
          </a:xfrm>
          <a:prstGeom prst="rect">
            <a:avLst/>
          </a:prstGeom>
          <a:noFill/>
        </p:spPr>
        <p:txBody>
          <a:bodyPr wrap="square" rtlCol="0">
            <a:spAutoFit/>
          </a:bodyPr>
          <a:lstStyle/>
          <a:p>
            <a:r>
              <a:rPr lang="en-US" sz="1000" dirty="0"/>
              <a:t>1.Graphical Perception and Graphical Methods for Analyzing Scientific Data William S. Cleveland and Robert McGill </a:t>
            </a:r>
            <a:r>
              <a:rPr lang="en-US" sz="1000" i="1" dirty="0"/>
              <a:t>Science, </a:t>
            </a:r>
            <a:r>
              <a:rPr lang="en-US" sz="1000" dirty="0"/>
              <a:t>New Series, Vol. 229, No. 4716 (Aug. 30, 1985), pp. 828-833</a:t>
            </a:r>
          </a:p>
          <a:p>
            <a:r>
              <a:rPr lang="en-US" sz="1000" dirty="0"/>
              <a:t>2. P. Armitage, G. Berry, and J. N. S. Matthews. Statistical Methods in Medical Research. John Wiley &amp; Sons, 2008.</a:t>
            </a:r>
          </a:p>
          <a:p>
            <a:r>
              <a:rPr lang="en-US" sz="1000" dirty="0"/>
              <a:t>3. L. Wilkinson. Dot plots. The American Statistician, 53(3):276–281, 1999</a:t>
            </a:r>
          </a:p>
          <a:p>
            <a:endParaRPr lang="en-US" sz="1000" dirty="0"/>
          </a:p>
          <a:p>
            <a:endParaRPr lang="en-US" dirty="0"/>
          </a:p>
        </p:txBody>
      </p:sp>
      <p:pic>
        <p:nvPicPr>
          <p:cNvPr id="7" name="Picture 6">
            <a:extLst>
              <a:ext uri="{FF2B5EF4-FFF2-40B4-BE49-F238E27FC236}">
                <a16:creationId xmlns:a16="http://schemas.microsoft.com/office/drawing/2014/main" xmlns="" id="{B11CF5FC-916B-4950-85F9-9044954EB24B}"/>
              </a:ext>
            </a:extLst>
          </p:cNvPr>
          <p:cNvPicPr>
            <a:picLocks noChangeAspect="1"/>
          </p:cNvPicPr>
          <p:nvPr/>
        </p:nvPicPr>
        <p:blipFill>
          <a:blip r:embed="rId3"/>
          <a:stretch>
            <a:fillRect/>
          </a:stretch>
        </p:blipFill>
        <p:spPr>
          <a:xfrm>
            <a:off x="3890670" y="857250"/>
            <a:ext cx="3467100" cy="2571750"/>
          </a:xfrm>
          <a:prstGeom prst="rect">
            <a:avLst/>
          </a:prstGeom>
        </p:spPr>
      </p:pic>
      <p:pic>
        <p:nvPicPr>
          <p:cNvPr id="8" name="Picture 7">
            <a:extLst>
              <a:ext uri="{FF2B5EF4-FFF2-40B4-BE49-F238E27FC236}">
                <a16:creationId xmlns:a16="http://schemas.microsoft.com/office/drawing/2014/main" xmlns="" id="{02EB155B-1CF9-4597-AA98-B685BFBB75A7}"/>
              </a:ext>
            </a:extLst>
          </p:cNvPr>
          <p:cNvPicPr>
            <a:picLocks noChangeAspect="1"/>
          </p:cNvPicPr>
          <p:nvPr/>
        </p:nvPicPr>
        <p:blipFill>
          <a:blip r:embed="rId4"/>
          <a:stretch>
            <a:fillRect/>
          </a:stretch>
        </p:blipFill>
        <p:spPr>
          <a:xfrm>
            <a:off x="7918160" y="681037"/>
            <a:ext cx="3046922" cy="2571751"/>
          </a:xfrm>
          <a:prstGeom prst="rect">
            <a:avLst/>
          </a:prstGeom>
        </p:spPr>
      </p:pic>
      <p:pic>
        <p:nvPicPr>
          <p:cNvPr id="9" name="Picture 8">
            <a:extLst>
              <a:ext uri="{FF2B5EF4-FFF2-40B4-BE49-F238E27FC236}">
                <a16:creationId xmlns:a16="http://schemas.microsoft.com/office/drawing/2014/main" xmlns="" id="{A6FC6F7D-EA8D-4FA6-8C55-8B010E6D8D36}"/>
              </a:ext>
            </a:extLst>
          </p:cNvPr>
          <p:cNvPicPr>
            <a:picLocks noChangeAspect="1"/>
          </p:cNvPicPr>
          <p:nvPr/>
        </p:nvPicPr>
        <p:blipFill>
          <a:blip r:embed="rId5"/>
          <a:stretch>
            <a:fillRect/>
          </a:stretch>
        </p:blipFill>
        <p:spPr>
          <a:xfrm>
            <a:off x="518863" y="3460648"/>
            <a:ext cx="3046922" cy="2684667"/>
          </a:xfrm>
          <a:prstGeom prst="rect">
            <a:avLst/>
          </a:prstGeom>
        </p:spPr>
      </p:pic>
      <p:pic>
        <p:nvPicPr>
          <p:cNvPr id="10" name="Picture 9">
            <a:extLst>
              <a:ext uri="{FF2B5EF4-FFF2-40B4-BE49-F238E27FC236}">
                <a16:creationId xmlns:a16="http://schemas.microsoft.com/office/drawing/2014/main" xmlns="" id="{18F817D0-802D-427F-9B92-AE786E4FFAAD}"/>
              </a:ext>
            </a:extLst>
          </p:cNvPr>
          <p:cNvPicPr>
            <a:picLocks noChangeAspect="1"/>
          </p:cNvPicPr>
          <p:nvPr/>
        </p:nvPicPr>
        <p:blipFill>
          <a:blip r:embed="rId6"/>
          <a:stretch>
            <a:fillRect/>
          </a:stretch>
        </p:blipFill>
        <p:spPr>
          <a:xfrm>
            <a:off x="3631137" y="3573565"/>
            <a:ext cx="3676650" cy="2571750"/>
          </a:xfrm>
          <a:prstGeom prst="rect">
            <a:avLst/>
          </a:prstGeom>
        </p:spPr>
      </p:pic>
      <p:pic>
        <p:nvPicPr>
          <p:cNvPr id="11" name="Picture 10">
            <a:extLst>
              <a:ext uri="{FF2B5EF4-FFF2-40B4-BE49-F238E27FC236}">
                <a16:creationId xmlns:a16="http://schemas.microsoft.com/office/drawing/2014/main" xmlns="" id="{B4AFD290-6278-4E9D-B806-F6F9D19EF42A}"/>
              </a:ext>
            </a:extLst>
          </p:cNvPr>
          <p:cNvPicPr>
            <a:picLocks noChangeAspect="1"/>
          </p:cNvPicPr>
          <p:nvPr/>
        </p:nvPicPr>
        <p:blipFill rotWithShape="1">
          <a:blip r:embed="rId7"/>
          <a:srcRect l="3912" t="5500"/>
          <a:stretch/>
        </p:blipFill>
        <p:spPr>
          <a:xfrm>
            <a:off x="7343155" y="3057939"/>
            <a:ext cx="4429745" cy="3087376"/>
          </a:xfrm>
          <a:prstGeom prst="rect">
            <a:avLst/>
          </a:prstGeom>
        </p:spPr>
      </p:pic>
    </p:spTree>
    <p:extLst>
      <p:ext uri="{BB962C8B-B14F-4D97-AF65-F5344CB8AC3E}">
        <p14:creationId xmlns:p14="http://schemas.microsoft.com/office/powerpoint/2010/main" val="4152668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0DEFF-C34A-4CE9-84BB-3BF745117B7D}"/>
              </a:ext>
            </a:extLst>
          </p:cNvPr>
          <p:cNvSpPr>
            <a:spLocks noGrp="1"/>
          </p:cNvSpPr>
          <p:nvPr>
            <p:ph type="title"/>
          </p:nvPr>
        </p:nvSpPr>
        <p:spPr>
          <a:xfrm>
            <a:off x="838200" y="128337"/>
            <a:ext cx="10515600" cy="1325563"/>
          </a:xfrm>
        </p:spPr>
        <p:txBody>
          <a:bodyPr/>
          <a:lstStyle/>
          <a:p>
            <a:r>
              <a:rPr lang="en-US" dirty="0"/>
              <a:t>Dot plots cont’d</a:t>
            </a:r>
          </a:p>
        </p:txBody>
      </p:sp>
      <p:pic>
        <p:nvPicPr>
          <p:cNvPr id="4" name="Picture 3">
            <a:extLst>
              <a:ext uri="{FF2B5EF4-FFF2-40B4-BE49-F238E27FC236}">
                <a16:creationId xmlns:a16="http://schemas.microsoft.com/office/drawing/2014/main" xmlns="" id="{091B233A-80AA-4422-BDC6-9FE623AD0551}"/>
              </a:ext>
            </a:extLst>
          </p:cNvPr>
          <p:cNvPicPr>
            <a:picLocks noChangeAspect="1"/>
          </p:cNvPicPr>
          <p:nvPr/>
        </p:nvPicPr>
        <p:blipFill>
          <a:blip r:embed="rId2"/>
          <a:stretch>
            <a:fillRect/>
          </a:stretch>
        </p:blipFill>
        <p:spPr>
          <a:xfrm>
            <a:off x="547380" y="1453900"/>
            <a:ext cx="7033291" cy="5094787"/>
          </a:xfrm>
          <a:prstGeom prst="rect">
            <a:avLst/>
          </a:prstGeom>
        </p:spPr>
      </p:pic>
      <p:sp>
        <p:nvSpPr>
          <p:cNvPr id="7" name="Content Placeholder 2">
            <a:extLst>
              <a:ext uri="{FF2B5EF4-FFF2-40B4-BE49-F238E27FC236}">
                <a16:creationId xmlns:a16="http://schemas.microsoft.com/office/drawing/2014/main" xmlns="" id="{900208C2-4AB7-4E34-91A2-69FBC7399142}"/>
              </a:ext>
            </a:extLst>
          </p:cNvPr>
          <p:cNvSpPr>
            <a:spLocks noGrp="1"/>
          </p:cNvSpPr>
          <p:nvPr>
            <p:ph idx="1"/>
          </p:nvPr>
        </p:nvSpPr>
        <p:spPr>
          <a:xfrm>
            <a:off x="7871491" y="1453900"/>
            <a:ext cx="4063835" cy="4351338"/>
          </a:xfrm>
        </p:spPr>
        <p:txBody>
          <a:bodyPr/>
          <a:lstStyle/>
          <a:p>
            <a:pPr marL="0" indent="0">
              <a:buNone/>
            </a:pPr>
            <a:r>
              <a:rPr lang="en-US" dirty="0" smtClean="0"/>
              <a:t>Rules:</a:t>
            </a:r>
          </a:p>
          <a:p>
            <a:pPr marL="0" indent="0">
              <a:buNone/>
            </a:pPr>
            <a:r>
              <a:rPr lang="en-US" dirty="0" smtClean="0"/>
              <a:t>(1</a:t>
            </a:r>
            <a:r>
              <a:rPr lang="en-US" dirty="0"/>
              <a:t>) Every data point has </a:t>
            </a:r>
            <a:r>
              <a:rPr lang="en-US" dirty="0" smtClean="0"/>
              <a:t>a corresponding dot</a:t>
            </a:r>
            <a:endParaRPr lang="en-US" dirty="0"/>
          </a:p>
          <a:p>
            <a:pPr marL="0" indent="0">
              <a:buNone/>
            </a:pPr>
            <a:r>
              <a:rPr lang="en-US" dirty="0"/>
              <a:t>(2) </a:t>
            </a:r>
            <a:r>
              <a:rPr lang="en-US" dirty="0" smtClean="0"/>
              <a:t>All </a:t>
            </a:r>
            <a:r>
              <a:rPr lang="en-US" dirty="0"/>
              <a:t>dots are of the same </a:t>
            </a:r>
            <a:r>
              <a:rPr lang="en-US" dirty="0" smtClean="0"/>
              <a:t>size</a:t>
            </a:r>
            <a:endParaRPr lang="en-US" dirty="0"/>
          </a:p>
          <a:p>
            <a:pPr marL="0" indent="0">
              <a:buNone/>
            </a:pPr>
            <a:r>
              <a:rPr lang="en-US" dirty="0"/>
              <a:t>(3) </a:t>
            </a:r>
            <a:r>
              <a:rPr lang="en-US" dirty="0" smtClean="0"/>
              <a:t>Dots </a:t>
            </a:r>
            <a:r>
              <a:rPr lang="en-US" dirty="0"/>
              <a:t>are not merged, blurred, stretched, or </a:t>
            </a:r>
            <a:r>
              <a:rPr lang="en-US" dirty="0" smtClean="0"/>
              <a:t>squashed</a:t>
            </a:r>
            <a:endParaRPr lang="en-US" dirty="0"/>
          </a:p>
        </p:txBody>
      </p:sp>
    </p:spTree>
    <p:extLst>
      <p:ext uri="{BB962C8B-B14F-4D97-AF65-F5344CB8AC3E}">
        <p14:creationId xmlns:p14="http://schemas.microsoft.com/office/powerpoint/2010/main" val="14304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7DC3F-AB3B-450A-9B1F-B886070F3017}"/>
              </a:ext>
            </a:extLst>
          </p:cNvPr>
          <p:cNvSpPr>
            <a:spLocks noGrp="1"/>
          </p:cNvSpPr>
          <p:nvPr>
            <p:ph type="title"/>
          </p:nvPr>
        </p:nvSpPr>
        <p:spPr>
          <a:xfrm>
            <a:off x="838200" y="365125"/>
            <a:ext cx="10515600" cy="595019"/>
          </a:xfrm>
        </p:spPr>
        <p:txBody>
          <a:bodyPr>
            <a:normAutofit fontScale="90000"/>
          </a:bodyPr>
          <a:lstStyle/>
          <a:p>
            <a:r>
              <a:rPr lang="en-US" dirty="0"/>
              <a:t>New additions</a:t>
            </a:r>
          </a:p>
        </p:txBody>
      </p:sp>
      <p:sp>
        <p:nvSpPr>
          <p:cNvPr id="3" name="Content Placeholder 2">
            <a:extLst>
              <a:ext uri="{FF2B5EF4-FFF2-40B4-BE49-F238E27FC236}">
                <a16:creationId xmlns:a16="http://schemas.microsoft.com/office/drawing/2014/main" xmlns="" id="{D6B87424-5360-4490-ABFE-927B9B495C4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xmlns="" id="{3039CBD6-AE83-4D36-9998-F3FEE3779FBC}"/>
              </a:ext>
            </a:extLst>
          </p:cNvPr>
          <p:cNvPicPr>
            <a:picLocks noChangeAspect="1"/>
          </p:cNvPicPr>
          <p:nvPr/>
        </p:nvPicPr>
        <p:blipFill>
          <a:blip r:embed="rId2"/>
          <a:stretch>
            <a:fillRect/>
          </a:stretch>
        </p:blipFill>
        <p:spPr>
          <a:xfrm>
            <a:off x="472063" y="1552073"/>
            <a:ext cx="6409999" cy="3753853"/>
          </a:xfrm>
          <a:prstGeom prst="rect">
            <a:avLst/>
          </a:prstGeom>
        </p:spPr>
      </p:pic>
      <p:pic>
        <p:nvPicPr>
          <p:cNvPr id="5" name="Picture 4">
            <a:extLst>
              <a:ext uri="{FF2B5EF4-FFF2-40B4-BE49-F238E27FC236}">
                <a16:creationId xmlns:a16="http://schemas.microsoft.com/office/drawing/2014/main" xmlns="" id="{26BC2A50-8C9D-49D0-B9E3-9C7F742E1844}"/>
              </a:ext>
            </a:extLst>
          </p:cNvPr>
          <p:cNvPicPr>
            <a:picLocks noChangeAspect="1"/>
          </p:cNvPicPr>
          <p:nvPr/>
        </p:nvPicPr>
        <p:blipFill rotWithShape="1">
          <a:blip r:embed="rId3"/>
          <a:srcRect l="2503"/>
          <a:stretch/>
        </p:blipFill>
        <p:spPr>
          <a:xfrm>
            <a:off x="7122695" y="681037"/>
            <a:ext cx="4245854" cy="2747964"/>
          </a:xfrm>
          <a:prstGeom prst="rect">
            <a:avLst/>
          </a:prstGeom>
        </p:spPr>
      </p:pic>
      <p:pic>
        <p:nvPicPr>
          <p:cNvPr id="6" name="Picture 5">
            <a:extLst>
              <a:ext uri="{FF2B5EF4-FFF2-40B4-BE49-F238E27FC236}">
                <a16:creationId xmlns:a16="http://schemas.microsoft.com/office/drawing/2014/main" xmlns="" id="{89E549F7-3D4E-4B88-ACA5-720AD947C7FF}"/>
              </a:ext>
            </a:extLst>
          </p:cNvPr>
          <p:cNvPicPr>
            <a:picLocks noChangeAspect="1"/>
          </p:cNvPicPr>
          <p:nvPr/>
        </p:nvPicPr>
        <p:blipFill>
          <a:blip r:embed="rId4"/>
          <a:stretch>
            <a:fillRect/>
          </a:stretch>
        </p:blipFill>
        <p:spPr>
          <a:xfrm>
            <a:off x="7248199" y="3529539"/>
            <a:ext cx="4237948" cy="3123946"/>
          </a:xfrm>
          <a:prstGeom prst="rect">
            <a:avLst/>
          </a:prstGeom>
        </p:spPr>
      </p:pic>
    </p:spTree>
    <p:extLst>
      <p:ext uri="{BB962C8B-B14F-4D97-AF65-F5344CB8AC3E}">
        <p14:creationId xmlns:p14="http://schemas.microsoft.com/office/powerpoint/2010/main" val="41121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2DC41E34-7C10-4E9B-9E6C-FF164B80BB22}"/>
              </a:ext>
            </a:extLst>
          </p:cNvPr>
          <p:cNvSpPr>
            <a:spLocks noGrp="1"/>
          </p:cNvSpPr>
          <p:nvPr>
            <p:ph type="title"/>
          </p:nvPr>
        </p:nvSpPr>
        <p:spPr>
          <a:xfrm>
            <a:off x="500624" y="380959"/>
            <a:ext cx="10515600" cy="1325563"/>
          </a:xfrm>
        </p:spPr>
        <p:txBody>
          <a:bodyPr/>
          <a:lstStyle/>
          <a:p>
            <a:r>
              <a:rPr lang="en-US" dirty="0">
                <a:latin typeface="Book Antiqua" panose="02040602050305030304" pitchFamily="18" charset="0"/>
              </a:rPr>
              <a:t>Evolution</a:t>
            </a:r>
          </a:p>
        </p:txBody>
      </p:sp>
      <p:sp>
        <p:nvSpPr>
          <p:cNvPr id="7" name="Text Placeholder 6">
            <a:extLst>
              <a:ext uri="{FF2B5EF4-FFF2-40B4-BE49-F238E27FC236}">
                <a16:creationId xmlns:a16="http://schemas.microsoft.com/office/drawing/2014/main" xmlns="" id="{8C7FDE3A-3661-4F9B-B73D-96DB7D9AFFF6}"/>
              </a:ext>
            </a:extLst>
          </p:cNvPr>
          <p:cNvSpPr>
            <a:spLocks noGrp="1"/>
          </p:cNvSpPr>
          <p:nvPr>
            <p:ph type="body" idx="1"/>
          </p:nvPr>
        </p:nvSpPr>
        <p:spPr>
          <a:xfrm>
            <a:off x="675249" y="1202406"/>
            <a:ext cx="5157787" cy="823912"/>
          </a:xfrm>
        </p:spPr>
        <p:txBody>
          <a:bodyPr>
            <a:normAutofit/>
          </a:bodyPr>
          <a:lstStyle/>
          <a:p>
            <a:r>
              <a:rPr lang="en-US" sz="2000" b="0" dirty="0">
                <a:latin typeface="Book Antiqua" panose="02040602050305030304" pitchFamily="18" charset="0"/>
              </a:rPr>
              <a:t>Conventional dot plot</a:t>
            </a:r>
          </a:p>
        </p:txBody>
      </p:sp>
      <p:sp>
        <p:nvSpPr>
          <p:cNvPr id="8" name="Content Placeholder 7">
            <a:extLst>
              <a:ext uri="{FF2B5EF4-FFF2-40B4-BE49-F238E27FC236}">
                <a16:creationId xmlns:a16="http://schemas.microsoft.com/office/drawing/2014/main" xmlns="" id="{1A39043F-3CCF-4FF9-BDE8-AB1DB45F6A64}"/>
              </a:ext>
            </a:extLst>
          </p:cNvPr>
          <p:cNvSpPr>
            <a:spLocks noGrp="1"/>
          </p:cNvSpPr>
          <p:nvPr>
            <p:ph sz="half" idx="2"/>
          </p:nvPr>
        </p:nvSpPr>
        <p:spPr>
          <a:xfrm>
            <a:off x="600637" y="4876439"/>
            <a:ext cx="4635040" cy="1316038"/>
          </a:xfrm>
        </p:spPr>
        <p:txBody>
          <a:bodyPr>
            <a:normAutofit fontScale="62500" lnSpcReduction="20000"/>
          </a:bodyPr>
          <a:lstStyle/>
          <a:p>
            <a:pPr marL="0" indent="0">
              <a:buNone/>
            </a:pPr>
            <a:endParaRPr lang="en-US" dirty="0">
              <a:latin typeface="Book Antiqua" panose="02040602050305030304" pitchFamily="18" charset="0"/>
            </a:endParaRPr>
          </a:p>
          <a:p>
            <a:r>
              <a:rPr lang="en-US" dirty="0">
                <a:latin typeface="Book Antiqua" panose="02040602050305030304" pitchFamily="18" charset="0"/>
              </a:rPr>
              <a:t>Constant dot size </a:t>
            </a:r>
          </a:p>
          <a:p>
            <a:r>
              <a:rPr lang="en-US" dirty="0">
                <a:latin typeface="Book Antiqua" panose="02040602050305030304" pitchFamily="18" charset="0"/>
              </a:rPr>
              <a:t>Typically applied to show the frequency distribution of small datasets </a:t>
            </a:r>
          </a:p>
        </p:txBody>
      </p:sp>
      <p:sp>
        <p:nvSpPr>
          <p:cNvPr id="9" name="Text Placeholder 8">
            <a:extLst>
              <a:ext uri="{FF2B5EF4-FFF2-40B4-BE49-F238E27FC236}">
                <a16:creationId xmlns:a16="http://schemas.microsoft.com/office/drawing/2014/main" xmlns="" id="{D676A6E2-9BD3-4760-80A1-07C34BA8FED2}"/>
              </a:ext>
            </a:extLst>
          </p:cNvPr>
          <p:cNvSpPr>
            <a:spLocks noGrp="1"/>
          </p:cNvSpPr>
          <p:nvPr>
            <p:ph type="body" sz="quarter" idx="3"/>
          </p:nvPr>
        </p:nvSpPr>
        <p:spPr>
          <a:xfrm>
            <a:off x="8424630" y="1205869"/>
            <a:ext cx="5183188" cy="823912"/>
          </a:xfrm>
        </p:spPr>
        <p:txBody>
          <a:bodyPr/>
          <a:lstStyle/>
          <a:p>
            <a:r>
              <a:rPr lang="en-US" dirty="0">
                <a:latin typeface="Book Antiqua" panose="02040602050305030304" pitchFamily="18" charset="0"/>
              </a:rPr>
              <a:t>Non linear dot plots</a:t>
            </a:r>
          </a:p>
        </p:txBody>
      </p:sp>
      <p:sp>
        <p:nvSpPr>
          <p:cNvPr id="10" name="Content Placeholder 9">
            <a:extLst>
              <a:ext uri="{FF2B5EF4-FFF2-40B4-BE49-F238E27FC236}">
                <a16:creationId xmlns:a16="http://schemas.microsoft.com/office/drawing/2014/main" xmlns="" id="{9E73E71F-C677-4E6A-91A1-802B64B7EA5E}"/>
              </a:ext>
            </a:extLst>
          </p:cNvPr>
          <p:cNvSpPr>
            <a:spLocks noGrp="1"/>
          </p:cNvSpPr>
          <p:nvPr>
            <p:ph sz="quarter" idx="4"/>
          </p:nvPr>
        </p:nvSpPr>
        <p:spPr>
          <a:xfrm>
            <a:off x="7800846" y="5102943"/>
            <a:ext cx="4391154" cy="2197510"/>
          </a:xfrm>
        </p:spPr>
        <p:txBody>
          <a:bodyPr>
            <a:noAutofit/>
          </a:bodyPr>
          <a:lstStyle/>
          <a:p>
            <a:r>
              <a:rPr lang="en-US" sz="1400" dirty="0">
                <a:latin typeface="Book Antiqua" panose="02040602050305030304" pitchFamily="18" charset="0"/>
              </a:rPr>
              <a:t>Allow for dots of varying size </a:t>
            </a:r>
          </a:p>
          <a:p>
            <a:r>
              <a:rPr lang="en-US" sz="1400" dirty="0">
                <a:latin typeface="Book Antiqua" panose="02040602050305030304" pitchFamily="18" charset="0"/>
              </a:rPr>
              <a:t>Dot size decreases when multiple data points are close to each other. This can be taken to the extreme: keep the column height constant but only adapt the dot size </a:t>
            </a:r>
          </a:p>
          <a:p>
            <a:r>
              <a:rPr lang="en-US" sz="1400" dirty="0">
                <a:latin typeface="Book Antiqua" panose="02040602050305030304" pitchFamily="18" charset="0"/>
              </a:rPr>
              <a:t>Columns with a large number of samples are reduced in height </a:t>
            </a:r>
          </a:p>
        </p:txBody>
      </p:sp>
      <p:pic>
        <p:nvPicPr>
          <p:cNvPr id="1026" name="Picture 2" descr="Image result for conventional dot plots">
            <a:extLst>
              <a:ext uri="{FF2B5EF4-FFF2-40B4-BE49-F238E27FC236}">
                <a16:creationId xmlns:a16="http://schemas.microsoft.com/office/drawing/2014/main" xmlns="" id="{C4FCFE5F-3022-4801-8147-31C5DAF8CD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722" b="6351"/>
          <a:stretch/>
        </p:blipFill>
        <p:spPr bwMode="auto">
          <a:xfrm>
            <a:off x="776186" y="2552903"/>
            <a:ext cx="3692575" cy="22716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617EE925-070F-4630-BE84-EE66AB288926}"/>
              </a:ext>
            </a:extLst>
          </p:cNvPr>
          <p:cNvPicPr>
            <a:picLocks noChangeAspect="1"/>
          </p:cNvPicPr>
          <p:nvPr/>
        </p:nvPicPr>
        <p:blipFill>
          <a:blip r:embed="rId3"/>
          <a:stretch>
            <a:fillRect/>
          </a:stretch>
        </p:blipFill>
        <p:spPr>
          <a:xfrm>
            <a:off x="7506932" y="2531432"/>
            <a:ext cx="4626076" cy="2323536"/>
          </a:xfrm>
          <a:prstGeom prst="rect">
            <a:avLst/>
          </a:prstGeom>
        </p:spPr>
      </p:pic>
      <p:pic>
        <p:nvPicPr>
          <p:cNvPr id="13" name="Picture 12">
            <a:extLst>
              <a:ext uri="{FF2B5EF4-FFF2-40B4-BE49-F238E27FC236}">
                <a16:creationId xmlns:a16="http://schemas.microsoft.com/office/drawing/2014/main" xmlns="" id="{C067EA82-FE24-42E4-BD56-67243295AC57}"/>
              </a:ext>
            </a:extLst>
          </p:cNvPr>
          <p:cNvPicPr>
            <a:picLocks noChangeAspect="1"/>
          </p:cNvPicPr>
          <p:nvPr/>
        </p:nvPicPr>
        <p:blipFill>
          <a:blip r:embed="rId4"/>
          <a:stretch>
            <a:fillRect/>
          </a:stretch>
        </p:blipFill>
        <p:spPr>
          <a:xfrm>
            <a:off x="4778836" y="2353039"/>
            <a:ext cx="2600634" cy="2890599"/>
          </a:xfrm>
          <a:prstGeom prst="rect">
            <a:avLst/>
          </a:prstGeom>
        </p:spPr>
      </p:pic>
      <p:sp>
        <p:nvSpPr>
          <p:cNvPr id="12" name="TextBox 11">
            <a:extLst>
              <a:ext uri="{FF2B5EF4-FFF2-40B4-BE49-F238E27FC236}">
                <a16:creationId xmlns:a16="http://schemas.microsoft.com/office/drawing/2014/main" xmlns="" id="{184E0ACC-B8CD-4F07-8589-76629F5300D0}"/>
              </a:ext>
            </a:extLst>
          </p:cNvPr>
          <p:cNvSpPr txBox="1"/>
          <p:nvPr/>
        </p:nvSpPr>
        <p:spPr>
          <a:xfrm>
            <a:off x="4771569" y="1352673"/>
            <a:ext cx="2794355" cy="677108"/>
          </a:xfrm>
          <a:prstGeom prst="rect">
            <a:avLst/>
          </a:prstGeom>
          <a:noFill/>
        </p:spPr>
        <p:txBody>
          <a:bodyPr wrap="none" rtlCol="0">
            <a:spAutoFit/>
          </a:bodyPr>
          <a:lstStyle/>
          <a:p>
            <a:endParaRPr lang="en-US" dirty="0">
              <a:latin typeface="Book Antiqua" panose="02040602050305030304" pitchFamily="18" charset="0"/>
            </a:endParaRPr>
          </a:p>
          <a:p>
            <a:r>
              <a:rPr lang="en-US" sz="2000" dirty="0">
                <a:latin typeface="Book Antiqua" panose="02040602050305030304" pitchFamily="18" charset="0"/>
              </a:rPr>
              <a:t>Logarithmic histogram</a:t>
            </a:r>
          </a:p>
        </p:txBody>
      </p:sp>
      <p:cxnSp>
        <p:nvCxnSpPr>
          <p:cNvPr id="15" name="Straight Arrow Connector 14">
            <a:extLst>
              <a:ext uri="{FF2B5EF4-FFF2-40B4-BE49-F238E27FC236}">
                <a16:creationId xmlns:a16="http://schemas.microsoft.com/office/drawing/2014/main" xmlns="" id="{B55993A9-D02C-46C7-AB71-A33F31613F3F}"/>
              </a:ext>
            </a:extLst>
          </p:cNvPr>
          <p:cNvCxnSpPr>
            <a:cxnSpLocks/>
          </p:cNvCxnSpPr>
          <p:nvPr/>
        </p:nvCxnSpPr>
        <p:spPr>
          <a:xfrm>
            <a:off x="3669071" y="1861090"/>
            <a:ext cx="681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xmlns="" id="{FE8B85EE-E458-4A66-A634-BFA3EDCA7CF4}"/>
              </a:ext>
            </a:extLst>
          </p:cNvPr>
          <p:cNvCxnSpPr>
            <a:cxnSpLocks/>
          </p:cNvCxnSpPr>
          <p:nvPr/>
        </p:nvCxnSpPr>
        <p:spPr>
          <a:xfrm>
            <a:off x="7565924" y="1861090"/>
            <a:ext cx="6568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656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8D4F9-8159-4E7F-92BA-C731699F9402}"/>
              </a:ext>
            </a:extLst>
          </p:cNvPr>
          <p:cNvSpPr>
            <a:spLocks noGrp="1"/>
          </p:cNvSpPr>
          <p:nvPr>
            <p:ph type="title"/>
          </p:nvPr>
        </p:nvSpPr>
        <p:spPr>
          <a:xfrm>
            <a:off x="838200" y="75535"/>
            <a:ext cx="10515600" cy="1325563"/>
          </a:xfrm>
        </p:spPr>
        <p:txBody>
          <a:bodyPr/>
          <a:lstStyle/>
          <a:p>
            <a:r>
              <a:rPr lang="en-US" dirty="0"/>
              <a:t>Non linear plot</a:t>
            </a:r>
          </a:p>
        </p:txBody>
      </p:sp>
      <p:sp>
        <p:nvSpPr>
          <p:cNvPr id="3" name="Content Placeholder 2">
            <a:extLst>
              <a:ext uri="{FF2B5EF4-FFF2-40B4-BE49-F238E27FC236}">
                <a16:creationId xmlns:a16="http://schemas.microsoft.com/office/drawing/2014/main" xmlns="" id="{F0B9C767-7DFB-415A-8F78-1CEBAEACDC4E}"/>
              </a:ext>
            </a:extLst>
          </p:cNvPr>
          <p:cNvSpPr>
            <a:spLocks noGrp="1"/>
          </p:cNvSpPr>
          <p:nvPr>
            <p:ph idx="1"/>
          </p:nvPr>
        </p:nvSpPr>
        <p:spPr>
          <a:xfrm>
            <a:off x="838200" y="1401098"/>
            <a:ext cx="10515600" cy="4775866"/>
          </a:xfrm>
        </p:spPr>
        <p:txBody>
          <a:bodyPr>
            <a:normAutofit fontScale="85000" lnSpcReduction="20000"/>
          </a:bodyPr>
          <a:lstStyle/>
          <a:p>
            <a:pPr marL="0" indent="0">
              <a:buNone/>
            </a:pPr>
            <a:r>
              <a:rPr lang="en-US" dirty="0"/>
              <a:t>The diameter has to be varied in the same plot: the higher the dot column, the smaller the rendered symbols.</a:t>
            </a:r>
            <a:br>
              <a:rPr lang="en-US" dirty="0"/>
            </a:br>
            <a:endParaRPr lang="en-US" dirty="0"/>
          </a:p>
          <a:p>
            <a:pPr marL="0" indent="0">
              <a:buNone/>
            </a:pPr>
            <a:r>
              <a:rPr lang="en-US" dirty="0"/>
              <a:t>Leading to a nonlinear modification in column height and width,</a:t>
            </a:r>
            <a:br>
              <a:rPr lang="en-US" dirty="0"/>
            </a:br>
            <a:r>
              <a:rPr lang="en-US" dirty="0"/>
              <a:t>which is not very intuitive to </a:t>
            </a:r>
            <a:r>
              <a:rPr lang="en-US" dirty="0" smtClean="0"/>
              <a:t>interpret - </a:t>
            </a:r>
            <a:r>
              <a:rPr lang="en-US" dirty="0"/>
              <a:t>In a histogram with nonlinear scaling, we would only have to measure the height and know the transformation function in order to calculate the represented </a:t>
            </a:r>
            <a:r>
              <a:rPr lang="en-US" dirty="0" smtClean="0"/>
              <a:t>value.</a:t>
            </a:r>
            <a:r>
              <a:rPr lang="en-US" dirty="0"/>
              <a:t/>
            </a:r>
            <a:br>
              <a:rPr lang="en-US" dirty="0"/>
            </a:br>
            <a:endParaRPr lang="en-US" dirty="0"/>
          </a:p>
          <a:p>
            <a:pPr marL="0" indent="0">
              <a:buNone/>
            </a:pPr>
            <a:r>
              <a:rPr lang="en-US" dirty="0"/>
              <a:t>With nonlinear dot plots, we also have to factor in varying column</a:t>
            </a:r>
            <a:br>
              <a:rPr lang="en-US" dirty="0"/>
            </a:br>
            <a:r>
              <a:rPr lang="en-US" dirty="0"/>
              <a:t>widths, making the computation of displayed value densities more</a:t>
            </a:r>
            <a:br>
              <a:rPr lang="en-US" dirty="0"/>
            </a:br>
            <a:r>
              <a:rPr lang="en-US" dirty="0"/>
              <a:t>difficult </a:t>
            </a:r>
          </a:p>
          <a:p>
            <a:pPr marL="0" indent="0">
              <a:buNone/>
            </a:pPr>
            <a:endParaRPr lang="en-US" dirty="0"/>
          </a:p>
          <a:p>
            <a:pPr marL="0" indent="0">
              <a:buNone/>
            </a:pPr>
            <a:r>
              <a:rPr lang="en-US" dirty="0"/>
              <a:t>However, the total size of the plot can be reduced, while retaining large dots for outliers. The decrease in height also provides enough flexibility to bring the output closer to the optimal aspect ratio </a:t>
            </a:r>
          </a:p>
        </p:txBody>
      </p:sp>
    </p:spTree>
    <p:extLst>
      <p:ext uri="{BB962C8B-B14F-4D97-AF65-F5344CB8AC3E}">
        <p14:creationId xmlns:p14="http://schemas.microsoft.com/office/powerpoint/2010/main" val="3387124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A661E21-398A-4099-88BC-95784678280A}"/>
              </a:ext>
            </a:extLst>
          </p:cNvPr>
          <p:cNvSpPr>
            <a:spLocks noGrp="1"/>
          </p:cNvSpPr>
          <p:nvPr>
            <p:ph type="title"/>
          </p:nvPr>
        </p:nvSpPr>
        <p:spPr>
          <a:xfrm>
            <a:off x="838200" y="365125"/>
            <a:ext cx="10515600" cy="782639"/>
          </a:xfrm>
        </p:spPr>
        <p:txBody>
          <a:bodyPr>
            <a:normAutofit/>
          </a:bodyPr>
          <a:lstStyle/>
          <a:p>
            <a:r>
              <a:rPr lang="en-US" sz="2600" b="1" dirty="0">
                <a:solidFill>
                  <a:srgbClr val="002060"/>
                </a:solidFill>
                <a:latin typeface="+mn-lt"/>
              </a:rPr>
              <a:t>Achieved by:</a:t>
            </a:r>
          </a:p>
        </p:txBody>
      </p:sp>
      <p:sp>
        <p:nvSpPr>
          <p:cNvPr id="4" name="Content Placeholder 3">
            <a:extLst>
              <a:ext uri="{FF2B5EF4-FFF2-40B4-BE49-F238E27FC236}">
                <a16:creationId xmlns:a16="http://schemas.microsoft.com/office/drawing/2014/main" xmlns="" id="{CC517490-EC0F-4D39-8837-FF9615939726}"/>
              </a:ext>
            </a:extLst>
          </p:cNvPr>
          <p:cNvSpPr>
            <a:spLocks noGrp="1"/>
          </p:cNvSpPr>
          <p:nvPr>
            <p:ph idx="1"/>
          </p:nvPr>
        </p:nvSpPr>
        <p:spPr>
          <a:xfrm>
            <a:off x="838200" y="929148"/>
            <a:ext cx="10515600" cy="5928852"/>
          </a:xfrm>
        </p:spPr>
        <p:txBody>
          <a:bodyPr>
            <a:normAutofit fontScale="77500" lnSpcReduction="20000"/>
          </a:bodyPr>
          <a:lstStyle/>
          <a:p>
            <a:pPr marL="0" indent="0" algn="ctr">
              <a:buNone/>
            </a:pPr>
            <a:r>
              <a:rPr lang="en-US" dirty="0"/>
              <a:t>Scaling dot size according to the height of the dot column</a:t>
            </a:r>
          </a:p>
          <a:p>
            <a:pPr marL="0" indent="0">
              <a:buNone/>
            </a:pPr>
            <a:endParaRPr lang="en-US" dirty="0"/>
          </a:p>
          <a:p>
            <a:pPr marL="0" indent="0">
              <a:buNone/>
            </a:pPr>
            <a:r>
              <a:rPr lang="en-US" b="1" dirty="0">
                <a:solidFill>
                  <a:srgbClr val="002060"/>
                </a:solidFill>
              </a:rPr>
              <a:t>Using:</a:t>
            </a:r>
          </a:p>
          <a:p>
            <a:pPr marL="0" indent="0" algn="ctr">
              <a:buNone/>
            </a:pPr>
            <a:r>
              <a:rPr lang="en-US" dirty="0"/>
              <a:t>two-way sweep algorithm </a:t>
            </a:r>
          </a:p>
          <a:p>
            <a:pPr marL="0" indent="0" algn="ctr">
              <a:buNone/>
            </a:pPr>
            <a:r>
              <a:rPr lang="en-US" dirty="0"/>
              <a:t>that traverses the data value range </a:t>
            </a:r>
          </a:p>
          <a:p>
            <a:pPr marL="0" indent="0" algn="ctr">
              <a:buNone/>
            </a:pPr>
            <a:r>
              <a:rPr lang="en-US" dirty="0"/>
              <a:t>(horizontal axis of the diagram) </a:t>
            </a:r>
          </a:p>
          <a:p>
            <a:pPr marL="0" indent="0" algn="ctr">
              <a:buNone/>
            </a:pPr>
            <a:r>
              <a:rPr lang="en-US" dirty="0"/>
              <a:t>in both directions </a:t>
            </a:r>
          </a:p>
          <a:p>
            <a:pPr marL="0" indent="0">
              <a:buNone/>
            </a:pPr>
            <a:endParaRPr lang="en-US" dirty="0"/>
          </a:p>
          <a:p>
            <a:pPr marL="0" indent="0">
              <a:buNone/>
            </a:pPr>
            <a:r>
              <a:rPr lang="en-US" b="1" dirty="0">
                <a:solidFill>
                  <a:srgbClr val="002060"/>
                </a:solidFill>
              </a:rPr>
              <a:t>Advantages:</a:t>
            </a:r>
          </a:p>
          <a:p>
            <a:pPr marL="514350" indent="-514350">
              <a:buAutoNum type="arabicPeriod"/>
            </a:pPr>
            <a:r>
              <a:rPr lang="en-US" dirty="0"/>
              <a:t>Guarantees a dense and symmetrical layout </a:t>
            </a:r>
          </a:p>
          <a:p>
            <a:pPr marL="514350" indent="-514350">
              <a:buAutoNum type="arabicPeriod"/>
            </a:pPr>
            <a:r>
              <a:rPr lang="en-US" dirty="0"/>
              <a:t>Nonlinear scaling for high dynamic ranges</a:t>
            </a:r>
          </a:p>
          <a:p>
            <a:pPr marL="514350" indent="-514350">
              <a:buAutoNum type="arabicPeriod"/>
            </a:pPr>
            <a:r>
              <a:rPr lang="en-US" dirty="0"/>
              <a:t>An improved rendering method for dot plots that allows us to remove</a:t>
            </a:r>
            <a:br>
              <a:rPr lang="en-US" dirty="0"/>
            </a:br>
            <a:r>
              <a:rPr lang="en-US" dirty="0"/>
              <a:t>aliasing artifacts at high dot densities by low-pass filtering along dot</a:t>
            </a:r>
            <a:br>
              <a:rPr lang="en-US" dirty="0"/>
            </a:br>
            <a:r>
              <a:rPr lang="en-US" dirty="0"/>
              <a:t>columns. </a:t>
            </a:r>
          </a:p>
          <a:p>
            <a:pPr marL="514350" indent="-514350">
              <a:buAutoNum type="arabicPeriod"/>
            </a:pPr>
            <a:r>
              <a:rPr lang="en-US" dirty="0"/>
              <a:t>Most of the existing binning approaches lead to an (adaptive) partitioning of the space of data values, whereas nonlinear dot plots differ in the sense that they leave potentially empty space between columns of dots </a:t>
            </a:r>
          </a:p>
        </p:txBody>
      </p:sp>
      <p:sp>
        <p:nvSpPr>
          <p:cNvPr id="9" name="TextBox 8">
            <a:extLst>
              <a:ext uri="{FF2B5EF4-FFF2-40B4-BE49-F238E27FC236}">
                <a16:creationId xmlns:a16="http://schemas.microsoft.com/office/drawing/2014/main" xmlns="" id="{6DDE9DDB-93DA-4EC1-9FD9-D93A12CE5688}"/>
              </a:ext>
            </a:extLst>
          </p:cNvPr>
          <p:cNvSpPr txBox="1"/>
          <p:nvPr/>
        </p:nvSpPr>
        <p:spPr>
          <a:xfrm>
            <a:off x="0" y="6527753"/>
            <a:ext cx="5746317" cy="307777"/>
          </a:xfrm>
          <a:prstGeom prst="rect">
            <a:avLst/>
          </a:prstGeom>
          <a:noFill/>
        </p:spPr>
        <p:txBody>
          <a:bodyPr wrap="none" rtlCol="0">
            <a:spAutoFit/>
          </a:bodyPr>
          <a:lstStyle/>
          <a:p>
            <a:r>
              <a:rPr lang="en-US" sz="1400" b="1" dirty="0"/>
              <a:t>aliasing</a:t>
            </a:r>
            <a:r>
              <a:rPr lang="en-US" sz="1400" dirty="0"/>
              <a:t> is an effect that causes different signals to become indistinguishable</a:t>
            </a:r>
          </a:p>
        </p:txBody>
      </p:sp>
    </p:spTree>
    <p:extLst>
      <p:ext uri="{BB962C8B-B14F-4D97-AF65-F5344CB8AC3E}">
        <p14:creationId xmlns:p14="http://schemas.microsoft.com/office/powerpoint/2010/main" val="2090890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A144D-F6FB-4E3E-A349-D333D2278A55}"/>
              </a:ext>
            </a:extLst>
          </p:cNvPr>
          <p:cNvSpPr>
            <a:spLocks noGrp="1"/>
          </p:cNvSpPr>
          <p:nvPr>
            <p:ph type="title"/>
          </p:nvPr>
        </p:nvSpPr>
        <p:spPr>
          <a:xfrm>
            <a:off x="838200" y="0"/>
            <a:ext cx="10515600" cy="1325563"/>
          </a:xfrm>
        </p:spPr>
        <p:txBody>
          <a:bodyPr/>
          <a:lstStyle/>
          <a:p>
            <a:r>
              <a:rPr lang="en-US" dirty="0"/>
              <a:t>Algorithm</a:t>
            </a:r>
          </a:p>
        </p:txBody>
      </p:sp>
      <p:sp>
        <p:nvSpPr>
          <p:cNvPr id="3" name="Content Placeholder 2">
            <a:extLst>
              <a:ext uri="{FF2B5EF4-FFF2-40B4-BE49-F238E27FC236}">
                <a16:creationId xmlns:a16="http://schemas.microsoft.com/office/drawing/2014/main" xmlns="" id="{FD6DE39A-C185-4759-9E4F-8CF6CB5127B2}"/>
              </a:ext>
            </a:extLst>
          </p:cNvPr>
          <p:cNvSpPr>
            <a:spLocks noGrp="1"/>
          </p:cNvSpPr>
          <p:nvPr>
            <p:ph idx="1"/>
          </p:nvPr>
        </p:nvSpPr>
        <p:spPr>
          <a:xfrm>
            <a:off x="0" y="4528007"/>
            <a:ext cx="5839326" cy="2524542"/>
          </a:xfrm>
        </p:spPr>
        <p:txBody>
          <a:bodyPr>
            <a:normAutofit fontScale="55000" lnSpcReduction="20000"/>
          </a:bodyPr>
          <a:lstStyle/>
          <a:p>
            <a:r>
              <a:rPr lang="en-US" sz="3300" dirty="0"/>
              <a:t>S</a:t>
            </a:r>
            <a:r>
              <a:rPr lang="en-US" sz="3300" dirty="0" smtClean="0"/>
              <a:t>ingle-sweep </a:t>
            </a:r>
            <a:r>
              <a:rPr lang="en-US" sz="3300" dirty="0"/>
              <a:t>approach works very well for a constant dot </a:t>
            </a:r>
            <a:r>
              <a:rPr lang="en-US" sz="3300" dirty="0" smtClean="0"/>
              <a:t>size </a:t>
            </a:r>
          </a:p>
          <a:p>
            <a:r>
              <a:rPr lang="en-US" sz="3300" dirty="0"/>
              <a:t>I</a:t>
            </a:r>
            <a:r>
              <a:rPr lang="en-US" sz="3300" dirty="0" smtClean="0"/>
              <a:t>ssues </a:t>
            </a:r>
            <a:r>
              <a:rPr lang="en-US" sz="3300" dirty="0"/>
              <a:t>when the data value density decreases along the sweep direction </a:t>
            </a:r>
            <a:r>
              <a:rPr lang="en-US" sz="3300" dirty="0" smtClean="0"/>
              <a:t>- </a:t>
            </a:r>
            <a:r>
              <a:rPr lang="en-US" sz="3300" dirty="0"/>
              <a:t>shrinking dot size (during the sweep) should have an impact on which dots should be included in, or excluded from, a column </a:t>
            </a:r>
            <a:endParaRPr lang="en-US" sz="3300" dirty="0" smtClean="0"/>
          </a:p>
          <a:p>
            <a:r>
              <a:rPr lang="en-US" sz="3300" dirty="0"/>
              <a:t>When the density increases along the sweep direction, the columns become narrower. Therefore, a second column will not be as wide as the </a:t>
            </a:r>
            <a:r>
              <a:rPr lang="en-US" sz="2900" dirty="0"/>
              <a:t>first one and there will not be any overlap between them. </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xmlns="" id="{5DA6635F-A17F-4F89-9740-59D9DFB273F7}"/>
              </a:ext>
            </a:extLst>
          </p:cNvPr>
          <p:cNvPicPr>
            <a:picLocks noChangeAspect="1"/>
          </p:cNvPicPr>
          <p:nvPr/>
        </p:nvPicPr>
        <p:blipFill>
          <a:blip r:embed="rId3"/>
          <a:stretch>
            <a:fillRect/>
          </a:stretch>
        </p:blipFill>
        <p:spPr>
          <a:xfrm>
            <a:off x="351503" y="991436"/>
            <a:ext cx="11488994" cy="3462338"/>
          </a:xfrm>
          <a:prstGeom prst="rect">
            <a:avLst/>
          </a:prstGeom>
        </p:spPr>
      </p:pic>
      <p:sp>
        <p:nvSpPr>
          <p:cNvPr id="5" name="TextBox 4"/>
          <p:cNvSpPr txBox="1"/>
          <p:nvPr/>
        </p:nvSpPr>
        <p:spPr>
          <a:xfrm>
            <a:off x="6096000" y="4220617"/>
            <a:ext cx="6139501" cy="3139321"/>
          </a:xfrm>
          <a:prstGeom prst="rect">
            <a:avLst/>
          </a:prstGeom>
          <a:noFill/>
        </p:spPr>
        <p:txBody>
          <a:bodyPr wrap="none" rtlCol="0">
            <a:spAutoFit/>
          </a:bodyPr>
          <a:lstStyle/>
          <a:p>
            <a:endParaRPr lang="en-US" dirty="0" smtClean="0"/>
          </a:p>
          <a:p>
            <a:pPr marL="223838" indent="-223838" defTabSz="114300">
              <a:buFont typeface="Arial" panose="020B0604020202020204" pitchFamily="34" charset="0"/>
              <a:buChar char="•"/>
              <a:tabLst>
                <a:tab pos="112713" algn="l"/>
              </a:tabLst>
            </a:pPr>
            <a:r>
              <a:rPr lang="en-US" dirty="0"/>
              <a:t>T</a:t>
            </a:r>
            <a:r>
              <a:rPr lang="en-US" dirty="0" smtClean="0"/>
              <a:t>wo </a:t>
            </a:r>
            <a:r>
              <a:rPr lang="en-US" dirty="0"/>
              <a:t>sweeps—one in each direction—and combine </a:t>
            </a:r>
            <a:r>
              <a:rPr lang="en-US" dirty="0" smtClean="0"/>
              <a:t>their</a:t>
            </a:r>
          </a:p>
          <a:p>
            <a:pPr marL="223838" indent="-223838" defTabSz="114300">
              <a:tabLst>
                <a:tab pos="112713" algn="l"/>
              </a:tabLst>
            </a:pPr>
            <a:r>
              <a:rPr lang="en-US" dirty="0" smtClean="0"/>
              <a:t>     results </a:t>
            </a:r>
            <a:r>
              <a:rPr lang="en-US" dirty="0"/>
              <a:t>by </a:t>
            </a:r>
            <a:r>
              <a:rPr lang="en-US" dirty="0" smtClean="0"/>
              <a:t>averaging</a:t>
            </a:r>
            <a:r>
              <a:rPr lang="en-US" dirty="0"/>
              <a:t>. </a:t>
            </a:r>
          </a:p>
          <a:p>
            <a:pPr marL="223838" indent="-223838" defTabSz="114300">
              <a:buFont typeface="Arial" panose="020B0604020202020204" pitchFamily="34" charset="0"/>
              <a:buChar char="•"/>
              <a:tabLst>
                <a:tab pos="112713" algn="l"/>
              </a:tabLst>
            </a:pPr>
            <a:r>
              <a:rPr lang="en-US" dirty="0" smtClean="0"/>
              <a:t>The </a:t>
            </a:r>
            <a:r>
              <a:rPr lang="en-US" dirty="0"/>
              <a:t>arithmetic mean can be applied to </a:t>
            </a:r>
            <a:r>
              <a:rPr lang="en-US" dirty="0" smtClean="0"/>
              <a:t>the</a:t>
            </a:r>
          </a:p>
          <a:p>
            <a:pPr marL="223838" indent="-223838" defTabSz="114300">
              <a:tabLst>
                <a:tab pos="112713" algn="l"/>
              </a:tabLst>
            </a:pPr>
            <a:r>
              <a:rPr lang="en-US" dirty="0" smtClean="0"/>
              <a:t>     column’s </a:t>
            </a:r>
            <a:r>
              <a:rPr lang="en-US" dirty="0"/>
              <a:t>positions directly and their height (number of dots</a:t>
            </a:r>
            <a:r>
              <a:rPr lang="en-US" dirty="0" smtClean="0"/>
              <a:t>)</a:t>
            </a:r>
          </a:p>
          <a:p>
            <a:pPr marL="223838" indent="-223838" defTabSz="114300">
              <a:tabLst>
                <a:tab pos="112713" algn="l"/>
              </a:tabLst>
            </a:pPr>
            <a:r>
              <a:rPr lang="en-US" dirty="0" smtClean="0"/>
              <a:t>     with </a:t>
            </a:r>
            <a:r>
              <a:rPr lang="en-US" dirty="0"/>
              <a:t>the slight modification above</a:t>
            </a:r>
            <a:r>
              <a:rPr lang="en-US" dirty="0" smtClean="0"/>
              <a:t>.</a:t>
            </a:r>
          </a:p>
          <a:p>
            <a:pPr marL="285750" indent="-285750" defTabSz="114300">
              <a:buFont typeface="Arial" panose="020B0604020202020204" pitchFamily="34" charset="0"/>
              <a:buChar char="•"/>
              <a:tabLst>
                <a:tab pos="112713" algn="l"/>
              </a:tabLst>
            </a:pPr>
            <a:r>
              <a:rPr lang="en-US" dirty="0"/>
              <a:t>T</a:t>
            </a:r>
            <a:r>
              <a:rPr lang="en-US" dirty="0" smtClean="0"/>
              <a:t>he </a:t>
            </a:r>
            <a:r>
              <a:rPr lang="en-US" dirty="0"/>
              <a:t>rules we imposed on the dot </a:t>
            </a:r>
            <a:r>
              <a:rPr lang="en-US" dirty="0" smtClean="0"/>
              <a:t>diameter guarantee that</a:t>
            </a:r>
          </a:p>
          <a:p>
            <a:pPr defTabSz="114300">
              <a:tabLst>
                <a:tab pos="112713" algn="l"/>
              </a:tabLst>
            </a:pPr>
            <a:r>
              <a:rPr lang="en-US" dirty="0"/>
              <a:t> </a:t>
            </a:r>
            <a:r>
              <a:rPr lang="en-US" dirty="0" smtClean="0"/>
              <a:t>    both </a:t>
            </a:r>
            <a:r>
              <a:rPr lang="en-US" dirty="0"/>
              <a:t>sweeps return the same number of stacks </a:t>
            </a:r>
            <a:endParaRPr lang="en-US" dirty="0" smtClean="0"/>
          </a:p>
          <a:p>
            <a:pPr marL="285750" indent="-285750" defTabSz="114300">
              <a:buFont typeface="Arial" panose="020B0604020202020204" pitchFamily="34" charset="0"/>
              <a:buChar char="•"/>
              <a:tabLst>
                <a:tab pos="112713" algn="l"/>
              </a:tabLst>
            </a:pPr>
            <a:r>
              <a:rPr lang="en-US" dirty="0"/>
              <a:t>B</a:t>
            </a:r>
            <a:r>
              <a:rPr lang="en-US" dirty="0" smtClean="0"/>
              <a:t>oth </a:t>
            </a:r>
            <a:r>
              <a:rPr lang="en-US" dirty="0"/>
              <a:t>passes must return the same number of columns</a:t>
            </a:r>
          </a:p>
          <a:p>
            <a:pPr marL="223838" indent="-223838" defTabSz="114300">
              <a:tabLst>
                <a:tab pos="112713" algn="l"/>
              </a:tabLst>
            </a:pPr>
            <a:endParaRPr lang="en-US" dirty="0" smtClean="0"/>
          </a:p>
          <a:p>
            <a:endParaRPr lang="en-US" dirty="0"/>
          </a:p>
        </p:txBody>
      </p:sp>
    </p:spTree>
    <p:extLst>
      <p:ext uri="{BB962C8B-B14F-4D97-AF65-F5344CB8AC3E}">
        <p14:creationId xmlns:p14="http://schemas.microsoft.com/office/powerpoint/2010/main" val="1705015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92968" y="1321006"/>
            <a:ext cx="8855243" cy="481782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Algorithm</a:t>
            </a:r>
            <a:endParaRPr lang="en-US" dirty="0"/>
          </a:p>
        </p:txBody>
      </p:sp>
      <p:pic>
        <p:nvPicPr>
          <p:cNvPr id="10" name="Content Placeholder 9"/>
          <p:cNvPicPr>
            <a:picLocks noGrp="1" noChangeAspect="1"/>
          </p:cNvPicPr>
          <p:nvPr>
            <p:ph idx="1"/>
          </p:nvPr>
        </p:nvPicPr>
        <p:blipFill>
          <a:blip r:embed="rId2"/>
          <a:stretch>
            <a:fillRect/>
          </a:stretch>
        </p:blipFill>
        <p:spPr>
          <a:xfrm>
            <a:off x="5395912" y="3886994"/>
            <a:ext cx="1400175" cy="228600"/>
          </a:xfrm>
          <a:prstGeom prst="rect">
            <a:avLst/>
          </a:prstGeom>
        </p:spPr>
      </p:pic>
      <p:pic>
        <p:nvPicPr>
          <p:cNvPr id="5" name="Picture 4"/>
          <p:cNvPicPr>
            <a:picLocks noChangeAspect="1"/>
          </p:cNvPicPr>
          <p:nvPr/>
        </p:nvPicPr>
        <p:blipFill>
          <a:blip r:embed="rId3"/>
          <a:stretch>
            <a:fillRect/>
          </a:stretch>
        </p:blipFill>
        <p:spPr>
          <a:xfrm>
            <a:off x="3427982" y="1321006"/>
            <a:ext cx="4946065" cy="947118"/>
          </a:xfrm>
          <a:prstGeom prst="rect">
            <a:avLst/>
          </a:prstGeom>
        </p:spPr>
      </p:pic>
      <p:pic>
        <p:nvPicPr>
          <p:cNvPr id="6" name="Picture 5"/>
          <p:cNvPicPr>
            <a:picLocks noChangeAspect="1"/>
          </p:cNvPicPr>
          <p:nvPr/>
        </p:nvPicPr>
        <p:blipFill>
          <a:blip r:embed="rId4"/>
          <a:stretch>
            <a:fillRect/>
          </a:stretch>
        </p:blipFill>
        <p:spPr>
          <a:xfrm>
            <a:off x="2184066" y="2191086"/>
            <a:ext cx="7823867" cy="1173580"/>
          </a:xfrm>
          <a:prstGeom prst="rect">
            <a:avLst/>
          </a:prstGeom>
        </p:spPr>
      </p:pic>
      <p:pic>
        <p:nvPicPr>
          <p:cNvPr id="7" name="Picture 6"/>
          <p:cNvPicPr>
            <a:picLocks noChangeAspect="1"/>
          </p:cNvPicPr>
          <p:nvPr/>
        </p:nvPicPr>
        <p:blipFill>
          <a:blip r:embed="rId5"/>
          <a:stretch>
            <a:fillRect/>
          </a:stretch>
        </p:blipFill>
        <p:spPr>
          <a:xfrm>
            <a:off x="2721203" y="3133478"/>
            <a:ext cx="6749592" cy="1193298"/>
          </a:xfrm>
          <a:prstGeom prst="rect">
            <a:avLst/>
          </a:prstGeom>
        </p:spPr>
      </p:pic>
      <p:pic>
        <p:nvPicPr>
          <p:cNvPr id="8" name="Picture 7"/>
          <p:cNvPicPr>
            <a:picLocks noChangeAspect="1"/>
          </p:cNvPicPr>
          <p:nvPr/>
        </p:nvPicPr>
        <p:blipFill>
          <a:blip r:embed="rId6"/>
          <a:stretch>
            <a:fillRect/>
          </a:stretch>
        </p:blipFill>
        <p:spPr>
          <a:xfrm>
            <a:off x="4802227" y="4304882"/>
            <a:ext cx="2587542" cy="779045"/>
          </a:xfrm>
          <a:prstGeom prst="rect">
            <a:avLst/>
          </a:prstGeom>
        </p:spPr>
      </p:pic>
      <p:pic>
        <p:nvPicPr>
          <p:cNvPr id="9" name="Picture 8"/>
          <p:cNvPicPr>
            <a:picLocks noChangeAspect="1"/>
          </p:cNvPicPr>
          <p:nvPr/>
        </p:nvPicPr>
        <p:blipFill>
          <a:blip r:embed="rId7"/>
          <a:stretch>
            <a:fillRect/>
          </a:stretch>
        </p:blipFill>
        <p:spPr>
          <a:xfrm>
            <a:off x="4478367" y="5083927"/>
            <a:ext cx="3235261" cy="1054901"/>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brightnessContrast bright="-40000" contrast="40000"/>
                    </a14:imgEffect>
                  </a14:imgLayer>
                </a14:imgProps>
              </a:ext>
            </a:extLst>
          </a:blip>
          <a:stretch>
            <a:fillRect/>
          </a:stretch>
        </p:blipFill>
        <p:spPr>
          <a:xfrm>
            <a:off x="5901015" y="5083927"/>
            <a:ext cx="1809024" cy="434557"/>
          </a:xfrm>
          <a:prstGeom prst="rect">
            <a:avLst/>
          </a:prstGeom>
        </p:spPr>
      </p:pic>
    </p:spTree>
    <p:extLst>
      <p:ext uri="{BB962C8B-B14F-4D97-AF65-F5344CB8AC3E}">
        <p14:creationId xmlns:p14="http://schemas.microsoft.com/office/powerpoint/2010/main" val="784787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4632</TotalTime>
  <Words>964</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 Antiqua</vt:lpstr>
      <vt:lpstr>Calibri</vt:lpstr>
      <vt:lpstr>Calibri Light</vt:lpstr>
      <vt:lpstr>Garamond</vt:lpstr>
      <vt:lpstr>Office Theme</vt:lpstr>
      <vt:lpstr>Non linear Dot plots</vt:lpstr>
      <vt:lpstr>Dot plots : designed and used for displaying data values directly </vt:lpstr>
      <vt:lpstr>Dot plots cont’d</vt:lpstr>
      <vt:lpstr>New additions</vt:lpstr>
      <vt:lpstr>Evolution</vt:lpstr>
      <vt:lpstr>Non linear plot</vt:lpstr>
      <vt:lpstr>Achieved by:</vt:lpstr>
      <vt:lpstr>Algorithm</vt:lpstr>
      <vt:lpstr>Algorithm</vt:lpstr>
      <vt:lpstr>Review panel</vt:lpstr>
      <vt:lpstr>PowerPoint Presentation</vt:lpstr>
      <vt:lpstr>Conclusions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Parvathy</dc:creator>
  <cp:lastModifiedBy>Vinod Sheela, Parvathy</cp:lastModifiedBy>
  <cp:revision>77</cp:revision>
  <dcterms:created xsi:type="dcterms:W3CDTF">2018-04-13T01:50:55Z</dcterms:created>
  <dcterms:modified xsi:type="dcterms:W3CDTF">2018-04-18T19:09:19Z</dcterms:modified>
</cp:coreProperties>
</file>