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423" r:id="rId2"/>
    <p:sldId id="446" r:id="rId3"/>
    <p:sldId id="503" r:id="rId4"/>
    <p:sldId id="514" r:id="rId5"/>
    <p:sldId id="505" r:id="rId6"/>
    <p:sldId id="504" r:id="rId7"/>
    <p:sldId id="506" r:id="rId8"/>
    <p:sldId id="508" r:id="rId9"/>
    <p:sldId id="507" r:id="rId10"/>
    <p:sldId id="509" r:id="rId11"/>
    <p:sldId id="510" r:id="rId12"/>
    <p:sldId id="511" r:id="rId13"/>
    <p:sldId id="512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00"/>
    <a:srgbClr val="006633"/>
    <a:srgbClr val="A50021"/>
    <a:srgbClr val="99CCFF"/>
    <a:srgbClr val="EAEAEA"/>
    <a:srgbClr val="C0C0C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1" autoAdjust="0"/>
    <p:restoredTop sz="99754" autoAdjust="0"/>
  </p:normalViewPr>
  <p:slideViewPr>
    <p:cSldViewPr snapToGrid="0">
      <p:cViewPr varScale="1">
        <p:scale>
          <a:sx n="74" d="100"/>
          <a:sy n="74" d="100"/>
        </p:scale>
        <p:origin x="1356" y="72"/>
      </p:cViewPr>
      <p:guideLst>
        <p:guide orient="horz" pos="1968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2802" y="-114"/>
      </p:cViewPr>
      <p:guideLst>
        <p:guide orient="horz" pos="2928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fld id="{0BA04E17-3F44-469F-8DA2-B2C4D576C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3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AB0E8437-15FF-45D0-998B-F02B96EA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2BFE7-EEE1-4439-88F9-FAAC2D1D245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82B65-DAE4-4199-8D25-925C71FCAD1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1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93663"/>
            <a:ext cx="7772400" cy="6154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3663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3663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38100">
            <a:solidFill>
              <a:srgbClr val="0042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0300" y="6410325"/>
            <a:ext cx="21764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682625" y="6443663"/>
            <a:ext cx="887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fld id="{9DD7F099-E978-46AF-9A47-BDEECF767140}" type="slidenum">
              <a:rPr lang="en-US" sz="1400" smtClean="0">
                <a:latin typeface="Arial" charset="0"/>
              </a:rPr>
              <a:pPr algn="l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42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0" y="695459"/>
            <a:ext cx="8937937" cy="236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25000"/>
              </a:lnSpc>
              <a:defRPr/>
            </a:pPr>
            <a:r>
              <a:rPr lang="en-US" sz="3600" b="1" dirty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 JULIAN" panose="02000000000000000000" pitchFamily="2" charset="0"/>
                <a:cs typeface="Calibri" panose="020F0502020204030204" pitchFamily="34" charset="0"/>
              </a:rPr>
              <a:t>An Intelligent System Approach for Probabilistic Volume Rendering using Hierarchical 3D Convolutional Sparse Coding</a:t>
            </a:r>
          </a:p>
          <a:p>
            <a:pPr algn="ctr">
              <a:lnSpc>
                <a:spcPct val="125000"/>
              </a:lnSpc>
              <a:defRPr/>
            </a:pPr>
            <a:endParaRPr lang="en-US" sz="3200" b="1" dirty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88" y="6396335"/>
            <a:ext cx="4789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063" y="3490175"/>
            <a:ext cx="8937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4200"/>
                </a:solidFill>
                <a:latin typeface="Arial Narrow" panose="020B0606020202030204" pitchFamily="34" charset="0"/>
              </a:rPr>
              <a:t>Authors : Tran </a:t>
            </a:r>
            <a:r>
              <a:rPr lang="en-US" sz="2000" b="1" i="1" dirty="0">
                <a:solidFill>
                  <a:srgbClr val="004200"/>
                </a:solidFill>
                <a:latin typeface="Arial Narrow" panose="020B0606020202030204" pitchFamily="34" charset="0"/>
              </a:rPr>
              <a:t>Minh </a:t>
            </a:r>
            <a:r>
              <a:rPr lang="en-US" sz="2000" b="1" i="1" dirty="0" err="1" smtClean="0">
                <a:solidFill>
                  <a:srgbClr val="004200"/>
                </a:solidFill>
                <a:latin typeface="Arial Narrow" panose="020B0606020202030204" pitchFamily="34" charset="0"/>
              </a:rPr>
              <a:t>Quan</a:t>
            </a:r>
            <a:r>
              <a:rPr lang="en-US" sz="2000" b="1" i="1" dirty="0" smtClean="0">
                <a:solidFill>
                  <a:srgbClr val="004200"/>
                </a:solidFill>
                <a:latin typeface="Arial Narrow" panose="020B0606020202030204" pitchFamily="34" charset="0"/>
              </a:rPr>
              <a:t>, </a:t>
            </a:r>
            <a:r>
              <a:rPr lang="en-US" sz="2000" b="1" i="1" dirty="0">
                <a:solidFill>
                  <a:srgbClr val="004200"/>
                </a:solidFill>
                <a:latin typeface="Arial Narrow" panose="020B0606020202030204" pitchFamily="34" charset="0"/>
              </a:rPr>
              <a:t>Student Member, IEEE, </a:t>
            </a:r>
            <a:r>
              <a:rPr lang="en-US" sz="2000" b="1" i="1" dirty="0" err="1">
                <a:solidFill>
                  <a:srgbClr val="004200"/>
                </a:solidFill>
                <a:latin typeface="Arial Narrow" panose="020B0606020202030204" pitchFamily="34" charset="0"/>
              </a:rPr>
              <a:t>Junyoung</a:t>
            </a:r>
            <a:r>
              <a:rPr lang="en-US" sz="2000" b="1" i="1" dirty="0">
                <a:solidFill>
                  <a:srgbClr val="004200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i="1" dirty="0" smtClean="0">
                <a:solidFill>
                  <a:srgbClr val="004200"/>
                </a:solidFill>
                <a:latin typeface="Arial Narrow" panose="020B0606020202030204" pitchFamily="34" charset="0"/>
              </a:rPr>
              <a:t>Choi, Student Member</a:t>
            </a:r>
            <a:r>
              <a:rPr lang="en-US" sz="2000" b="1" i="1" dirty="0">
                <a:solidFill>
                  <a:srgbClr val="004200"/>
                </a:solidFill>
                <a:latin typeface="Arial Narrow" panose="020B0606020202030204" pitchFamily="34" charset="0"/>
              </a:rPr>
              <a:t>, IEEE, </a:t>
            </a:r>
            <a:r>
              <a:rPr lang="en-US" sz="2000" b="1" i="1" dirty="0" err="1">
                <a:solidFill>
                  <a:srgbClr val="004200"/>
                </a:solidFill>
                <a:latin typeface="Arial Narrow" panose="020B0606020202030204" pitchFamily="34" charset="0"/>
              </a:rPr>
              <a:t>Haejin</a:t>
            </a:r>
            <a:r>
              <a:rPr lang="en-US" sz="2000" b="1" i="1" dirty="0">
                <a:solidFill>
                  <a:srgbClr val="004200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i="1" dirty="0" err="1">
                <a:solidFill>
                  <a:srgbClr val="004200"/>
                </a:solidFill>
                <a:latin typeface="Arial Narrow" panose="020B0606020202030204" pitchFamily="34" charset="0"/>
              </a:rPr>
              <a:t>Jeong</a:t>
            </a:r>
            <a:r>
              <a:rPr lang="en-US" sz="2000" b="1" i="1" dirty="0" smtClean="0">
                <a:solidFill>
                  <a:srgbClr val="004200"/>
                </a:solidFill>
                <a:latin typeface="Arial Narrow" panose="020B0606020202030204" pitchFamily="34" charset="0"/>
              </a:rPr>
              <a:t>, Student Member, </a:t>
            </a:r>
            <a:r>
              <a:rPr lang="en-US" sz="2000" b="1" i="1" dirty="0">
                <a:solidFill>
                  <a:srgbClr val="004200"/>
                </a:solidFill>
                <a:latin typeface="Arial Narrow" panose="020B0606020202030204" pitchFamily="34" charset="0"/>
              </a:rPr>
              <a:t>IEEE, and Won-Ki </a:t>
            </a:r>
            <a:r>
              <a:rPr lang="en-US" sz="2000" b="1" i="1" dirty="0" err="1" smtClean="0">
                <a:solidFill>
                  <a:srgbClr val="004200"/>
                </a:solidFill>
                <a:latin typeface="Arial Narrow" panose="020B0606020202030204" pitchFamily="34" charset="0"/>
              </a:rPr>
              <a:t>Jeong</a:t>
            </a:r>
            <a:r>
              <a:rPr lang="en-US" sz="2000" b="1" i="1" dirty="0" smtClean="0">
                <a:solidFill>
                  <a:srgbClr val="004200"/>
                </a:solidFill>
                <a:latin typeface="Arial Narrow" panose="020B0606020202030204" pitchFamily="34" charset="0"/>
              </a:rPr>
              <a:t>, Member</a:t>
            </a:r>
            <a:r>
              <a:rPr lang="en-US" sz="2000" b="1" i="1" dirty="0">
                <a:solidFill>
                  <a:srgbClr val="004200"/>
                </a:solidFill>
                <a:latin typeface="Arial Narrow" panose="020B0606020202030204" pitchFamily="34" charset="0"/>
              </a:rPr>
              <a:t>, IEEE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0331" y="5484372"/>
            <a:ext cx="5382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Presented By : Thirumala Reddy Potlapati (U55049337)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2"/>
            <a:ext cx="9144000" cy="1049337"/>
          </a:xfrm>
        </p:spPr>
        <p:txBody>
          <a:bodyPr/>
          <a:lstStyle/>
          <a:p>
            <a:r>
              <a:rPr lang="en-US" dirty="0"/>
              <a:t>Step 4:  Rendering Multi-labeled Volume using Probabilistic Transfer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endParaRPr lang="en-US" dirty="0"/>
          </a:p>
          <a:p>
            <a:r>
              <a:rPr lang="en-US" sz="2000" b="0" dirty="0"/>
              <a:t>To obtain the ﬁnal rendering, the ray casting algorithm is employed to project the entire view frustum on to the two-dimensional screen. Along each ray, color and opacity values are sampled and combined using front-to-back composition as follows: </a:t>
            </a:r>
            <a:endParaRPr lang="en-US" sz="2000" b="0" dirty="0" smtClean="0"/>
          </a:p>
          <a:p>
            <a:endParaRPr lang="en-US" sz="2000" b="0" dirty="0"/>
          </a:p>
          <a:p>
            <a:endParaRPr lang="en-US" sz="2000" b="0" dirty="0" smtClean="0"/>
          </a:p>
          <a:p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/>
              <a:t>where </a:t>
            </a:r>
            <a:r>
              <a:rPr lang="en-US" sz="2000" b="0" i="1" dirty="0" err="1"/>
              <a:t>v.Color</a:t>
            </a:r>
            <a:r>
              <a:rPr lang="en-US" sz="2000" b="0" dirty="0"/>
              <a:t> and </a:t>
            </a:r>
            <a:r>
              <a:rPr lang="en-US" sz="2000" b="0" i="1" dirty="0" err="1"/>
              <a:t>v.Alpha</a:t>
            </a:r>
            <a:r>
              <a:rPr lang="en-US" sz="2000" b="0" dirty="0"/>
              <a:t> are the </a:t>
            </a:r>
            <a:r>
              <a:rPr lang="en-US" sz="2000" b="0" dirty="0" smtClean="0"/>
              <a:t>color </a:t>
            </a:r>
            <a:r>
              <a:rPr lang="en-US" sz="2000" b="0" dirty="0"/>
              <a:t>and opacity at the sampling location </a:t>
            </a:r>
            <a:r>
              <a:rPr lang="en-US" sz="2000" b="0" dirty="0" smtClean="0"/>
              <a:t>‘v’. </a:t>
            </a:r>
            <a:endParaRPr lang="en-US" sz="2000" b="0" dirty="0"/>
          </a:p>
          <a:p>
            <a:r>
              <a:rPr lang="en-US" sz="2000" b="0" dirty="0" smtClean="0"/>
              <a:t>This </a:t>
            </a:r>
            <a:r>
              <a:rPr lang="en-US" sz="2000" b="0" dirty="0"/>
              <a:t>probabilistic 1D transfer function allows more ﬂexible, ﬁne-tune control of intra-label </a:t>
            </a:r>
            <a:r>
              <a:rPr lang="en-US" sz="2000" b="0" dirty="0" smtClean="0"/>
              <a:t>color-alpha </a:t>
            </a:r>
            <a:r>
              <a:rPr lang="en-US" sz="2000" b="0" dirty="0"/>
              <a:t>value assignment. In addition, since we assign a curve in the 1D transfer function that smoothly interpolates the probability values, partial volume effects (or blocky artifacts) can be effectively reduced. </a:t>
            </a:r>
            <a:endParaRPr lang="en-US" sz="2000" b="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21" y="2953727"/>
            <a:ext cx="5078063" cy="7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2"/>
            <a:ext cx="9144000" cy="1049337"/>
          </a:xfrm>
        </p:spPr>
        <p:txBody>
          <a:bodyPr/>
          <a:lstStyle/>
          <a:p>
            <a:r>
              <a:rPr lang="en-US" dirty="0" smtClean="0"/>
              <a:t>Experiment 1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3656"/>
            <a:ext cx="647485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2"/>
            <a:ext cx="8458200" cy="1049337"/>
          </a:xfrm>
        </p:spPr>
        <p:txBody>
          <a:bodyPr/>
          <a:lstStyle/>
          <a:p>
            <a:r>
              <a:rPr lang="en-US" dirty="0" smtClean="0"/>
              <a:t>Experiment 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5700"/>
            <a:ext cx="8806780" cy="2499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9144000" cy="2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7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2"/>
            <a:ext cx="9144000" cy="1049337"/>
          </a:xfrm>
        </p:spPr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r>
              <a:rPr lang="en-US" sz="2000" b="0" dirty="0" smtClean="0"/>
              <a:t>In this paper, they introduced a novel interactive volume rendering framework </a:t>
            </a:r>
            <a:r>
              <a:rPr lang="en-US" sz="2000" b="0" dirty="0"/>
              <a:t>that leverages machine learning to accurately classify voxels. </a:t>
            </a:r>
            <a:r>
              <a:rPr lang="en-US" sz="2000" b="0" dirty="0" smtClean="0"/>
              <a:t>They </a:t>
            </a:r>
            <a:r>
              <a:rPr lang="en-US" sz="2000" b="0" dirty="0"/>
              <a:t>presented for the ﬁrst time 3D volume rendering of learning-based multi-scale features that do not rely only on voxel intensity; thus, the proposed method is more robust to noise and is highly discriminative for fuzzy boundaries that results in superior rendering quality.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Limitations:</a:t>
            </a:r>
          </a:p>
          <a:p>
            <a:pPr marL="0" indent="0">
              <a:buNone/>
            </a:pPr>
            <a:r>
              <a:rPr lang="en-US" sz="2000" b="0" dirty="0" smtClean="0"/>
              <a:t>     This proposed method has a limitation, that </a:t>
            </a:r>
            <a:r>
              <a:rPr lang="en-US" sz="2000" b="0" dirty="0"/>
              <a:t>is the running time for </a:t>
            </a:r>
            <a:r>
              <a:rPr lang="en-US" sz="2000" b="0" dirty="0" smtClean="0"/>
              <a:t>the</a:t>
            </a:r>
          </a:p>
          <a:p>
            <a:pPr marL="0" indent="0">
              <a:buNone/>
            </a:pPr>
            <a:r>
              <a:rPr lang="en-US" sz="2000" b="0" dirty="0"/>
              <a:t> </a:t>
            </a:r>
            <a:r>
              <a:rPr lang="en-US" sz="2000" b="0" dirty="0" smtClean="0"/>
              <a:t>    dictionary </a:t>
            </a:r>
            <a:r>
              <a:rPr lang="en-US" sz="2000" b="0" dirty="0"/>
              <a:t>learning and high-dimensional feature construction. Although this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 </a:t>
            </a:r>
            <a:r>
              <a:rPr lang="en-US" sz="2000" b="0" dirty="0" smtClean="0"/>
              <a:t>    task </a:t>
            </a:r>
            <a:r>
              <a:rPr lang="en-US" sz="2000" b="0" dirty="0"/>
              <a:t>needs to be performed only once during pre-processing </a:t>
            </a:r>
            <a:r>
              <a:rPr lang="en-US" sz="2000" b="0" dirty="0" smtClean="0"/>
              <a:t>this </a:t>
            </a:r>
            <a:r>
              <a:rPr lang="en-US" sz="2000" b="0" dirty="0"/>
              <a:t>step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 </a:t>
            </a:r>
            <a:r>
              <a:rPr lang="en-US" sz="2000" b="0" dirty="0" smtClean="0"/>
              <a:t>    requires </a:t>
            </a:r>
            <a:r>
              <a:rPr lang="en-US" sz="2000" b="0" dirty="0"/>
              <a:t>approximately 30 minutes to complete on a single CPU core and 10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 </a:t>
            </a:r>
            <a:r>
              <a:rPr lang="en-US" sz="2000" b="0" dirty="0" smtClean="0"/>
              <a:t>    minutes </a:t>
            </a:r>
            <a:r>
              <a:rPr lang="en-US" sz="2000" b="0" dirty="0"/>
              <a:t>with GPU acceleration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26010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the problem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Introduction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Proposed Approach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Experimentation and Results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Conclusions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96980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containing noise and anisotropic shapes are difficult to render in intensity based rendering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Now a days conventional methods are able to render for most of the cases but with noise disturbances they are not accurate.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4" y="3676888"/>
            <a:ext cx="7848396" cy="22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Function Design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Learning Based Volume Rendering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Dictionary Learning and Sparse Coding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Sparse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r>
              <a:rPr lang="en-US" sz="2000" b="0" dirty="0" smtClean="0"/>
              <a:t>CSC is an alternative to Dictionary Learning which build the dictionary with convolutional filters instead of local patches.</a:t>
            </a:r>
            <a:endParaRPr lang="en-US" sz="2000" b="0" dirty="0" smtClean="0"/>
          </a:p>
          <a:p>
            <a:r>
              <a:rPr lang="en-US" sz="2000" dirty="0" smtClean="0"/>
              <a:t>CSC for 2D images:</a:t>
            </a:r>
          </a:p>
          <a:p>
            <a:pPr marL="0" indent="0">
              <a:buNone/>
            </a:pPr>
            <a:r>
              <a:rPr lang="en-US" sz="2000" b="0" dirty="0" smtClean="0"/>
              <a:t>    </a:t>
            </a:r>
            <a:r>
              <a:rPr lang="en-US" sz="2000" b="0" dirty="0" smtClean="0"/>
              <a:t> For a given image ‘s’, we can find the best approximation from the summation </a:t>
            </a:r>
            <a:r>
              <a:rPr lang="en-US" sz="2000" b="0" dirty="0"/>
              <a:t>of response maps </a:t>
            </a:r>
            <a:r>
              <a:rPr lang="en-US" sz="2000" b="0" dirty="0" smtClean="0"/>
              <a:t>‘∑</a:t>
            </a:r>
            <a:r>
              <a:rPr lang="en-US" sz="2000" b="0" dirty="0" err="1" smtClean="0"/>
              <a:t>r</a:t>
            </a:r>
            <a:r>
              <a:rPr lang="en-US" sz="2000" b="0" baseline="-25000" dirty="0" err="1" smtClean="0"/>
              <a:t>k</a:t>
            </a:r>
            <a:r>
              <a:rPr lang="en-US" sz="2000" b="0" dirty="0"/>
              <a:t>’. </a:t>
            </a:r>
            <a:r>
              <a:rPr lang="en-US" sz="2000" b="0" dirty="0" smtClean="0"/>
              <a:t>This reverse </a:t>
            </a:r>
            <a:r>
              <a:rPr lang="en-US" sz="2000" b="0" dirty="0"/>
              <a:t>problem can be solved if we impose a constraint that each response map </a:t>
            </a:r>
            <a:r>
              <a:rPr lang="en-US" sz="2000" b="0" dirty="0" smtClean="0"/>
              <a:t>‘</a:t>
            </a:r>
            <a:r>
              <a:rPr lang="en-US" sz="2000" b="0" dirty="0" err="1" smtClean="0"/>
              <a:t>r</a:t>
            </a:r>
            <a:r>
              <a:rPr lang="en-US" sz="2000" b="0" baseline="-25000" dirty="0" err="1" smtClean="0"/>
              <a:t>k</a:t>
            </a:r>
            <a:r>
              <a:rPr lang="en-US" sz="2000" b="0" dirty="0" smtClean="0"/>
              <a:t>’ is </a:t>
            </a:r>
            <a:r>
              <a:rPr lang="en-US" sz="2000" b="0" dirty="0"/>
              <a:t>the result of convolution between a ﬁlter (or atom) </a:t>
            </a:r>
            <a:r>
              <a:rPr lang="en-US" sz="2000" b="0" dirty="0" smtClean="0"/>
              <a:t>‘</a:t>
            </a:r>
            <a:r>
              <a:rPr lang="en-US" sz="2000" b="0" dirty="0" err="1" smtClean="0"/>
              <a:t>d</a:t>
            </a:r>
            <a:r>
              <a:rPr lang="en-US" sz="2000" b="0" baseline="-25000" dirty="0" err="1" smtClean="0"/>
              <a:t>k</a:t>
            </a:r>
            <a:r>
              <a:rPr lang="en-US" sz="2000" b="0" dirty="0" smtClean="0"/>
              <a:t>’ </a:t>
            </a:r>
            <a:r>
              <a:rPr lang="en-US" sz="2000" b="0" dirty="0"/>
              <a:t>and its associated sparse map </a:t>
            </a:r>
            <a:r>
              <a:rPr lang="en-US" sz="2000" b="0" dirty="0" smtClean="0"/>
              <a:t>‘</a:t>
            </a:r>
            <a:r>
              <a:rPr lang="en-US" sz="2000" b="0" dirty="0" err="1" smtClean="0"/>
              <a:t>x</a:t>
            </a:r>
            <a:r>
              <a:rPr lang="en-US" sz="2000" b="0" baseline="-25000" dirty="0" err="1" smtClean="0"/>
              <a:t>k</a:t>
            </a:r>
            <a:r>
              <a:rPr lang="en-US" sz="2000" b="0" dirty="0" smtClean="0"/>
              <a:t>’. When ‘</a:t>
            </a:r>
            <a:r>
              <a:rPr lang="en-US" sz="2000" b="0" dirty="0" err="1" smtClean="0"/>
              <a:t>l</a:t>
            </a:r>
            <a:r>
              <a:rPr lang="en-US" sz="2000" b="0" baseline="-25000" dirty="0" err="1" smtClean="0"/>
              <a:t>p</a:t>
            </a:r>
            <a:r>
              <a:rPr lang="en-US" sz="2000" b="0" dirty="0" smtClean="0"/>
              <a:t>’ non-linear norm applied to ‘</a:t>
            </a:r>
            <a:r>
              <a:rPr lang="en-US" sz="2000" b="0" dirty="0" err="1" smtClean="0"/>
              <a:t>x</a:t>
            </a:r>
            <a:r>
              <a:rPr lang="en-US" sz="2000" b="0" baseline="-25000" dirty="0" err="1" smtClean="0"/>
              <a:t>k</a:t>
            </a:r>
            <a:r>
              <a:rPr lang="en-US" sz="2000" b="0" dirty="0" smtClean="0"/>
              <a:t>’ we get a set of ‘</a:t>
            </a:r>
            <a:r>
              <a:rPr lang="en-US" sz="2000" b="0" dirty="0" err="1" smtClean="0"/>
              <a:t>d</a:t>
            </a:r>
            <a:r>
              <a:rPr lang="en-US" sz="2000" b="0" baseline="-25000" dirty="0" err="1" smtClean="0"/>
              <a:t>k</a:t>
            </a:r>
            <a:r>
              <a:rPr lang="en-US" sz="2000" b="0" dirty="0" smtClean="0"/>
              <a:t>’ and ‘</a:t>
            </a:r>
            <a:r>
              <a:rPr lang="en-US" sz="2000" b="0" dirty="0" err="1" smtClean="0"/>
              <a:t>x</a:t>
            </a:r>
            <a:r>
              <a:rPr lang="en-US" sz="2000" b="0" baseline="-25000" dirty="0" err="1" smtClean="0"/>
              <a:t>k</a:t>
            </a:r>
            <a:r>
              <a:rPr lang="en-US" sz="2000" b="0" dirty="0" smtClean="0"/>
              <a:t>’. By convolving the filter and sparse maps we can compute back the response map ‘</a:t>
            </a:r>
            <a:r>
              <a:rPr lang="en-US" sz="2000" b="0" dirty="0" err="1" smtClean="0"/>
              <a:t>r</a:t>
            </a:r>
            <a:r>
              <a:rPr lang="en-US" sz="2000" b="0" baseline="-25000" dirty="0" err="1" smtClean="0"/>
              <a:t>k</a:t>
            </a:r>
            <a:r>
              <a:rPr lang="en-US" sz="2000" b="0" dirty="0" smtClean="0"/>
              <a:t>’.</a:t>
            </a:r>
            <a:endParaRPr lang="en-US" sz="2000" b="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18" y="4566939"/>
            <a:ext cx="6300559" cy="9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1143000"/>
            <a:ext cx="848717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1" y="93662"/>
            <a:ext cx="8693239" cy="1049337"/>
          </a:xfrm>
        </p:spPr>
        <p:txBody>
          <a:bodyPr/>
          <a:lstStyle/>
          <a:p>
            <a:r>
              <a:rPr lang="en-US" dirty="0"/>
              <a:t>Step 1: Generating 3D Dictionary using 3D CSC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r>
              <a:rPr lang="en-US" b="0" dirty="0"/>
              <a:t> </a:t>
            </a:r>
            <a:r>
              <a:rPr lang="en-US" sz="2000" dirty="0"/>
              <a:t>Training 3D Atoms using 3D CSC 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b="0" dirty="0" smtClean="0"/>
              <a:t>Here 2D CSC model is extended to 3D model to apply for volume rendering. The main idea is same as the previous equation but here it is a 3D image ‘v’. To simply the notations like ‘k’ we can add </a:t>
            </a:r>
            <a:r>
              <a:rPr lang="en-US" sz="2000" b="0" dirty="0"/>
              <a:t>F</a:t>
            </a:r>
            <a:r>
              <a:rPr lang="en-US" sz="2000" b="0" dirty="0" smtClean="0"/>
              <a:t>ourier transformation to get the following equation.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dirty="0"/>
              <a:t>Improving the Dictionary using Blackout </a:t>
            </a:r>
            <a:r>
              <a:rPr lang="en-US" sz="2000" dirty="0" err="1" smtClean="0"/>
              <a:t>Regularizer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b="0" dirty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5" y="2812007"/>
            <a:ext cx="4842456" cy="883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4005330"/>
            <a:ext cx="4456091" cy="22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2" y="93662"/>
            <a:ext cx="8136228" cy="1049337"/>
          </a:xfrm>
        </p:spPr>
        <p:txBody>
          <a:bodyPr/>
          <a:lstStyle/>
          <a:p>
            <a:r>
              <a:rPr lang="en-US" dirty="0"/>
              <a:t>Step 2:  Constructing High-dimensional Feature Vectors using Hierarchical CSC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9" y="1142998"/>
            <a:ext cx="8414110" cy="5003343"/>
          </a:xfrm>
        </p:spPr>
      </p:pic>
    </p:spTree>
    <p:extLst>
      <p:ext uri="{BB962C8B-B14F-4D97-AF65-F5344CB8AC3E}">
        <p14:creationId xmlns:p14="http://schemas.microsoft.com/office/powerpoint/2010/main" val="14223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EB125-8665-46C6-B3EC-C9CA7D0D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2"/>
            <a:ext cx="9144000" cy="1049337"/>
          </a:xfrm>
        </p:spPr>
        <p:txBody>
          <a:bodyPr/>
          <a:lstStyle/>
          <a:p>
            <a:r>
              <a:rPr lang="en-US" dirty="0" smtClean="0"/>
              <a:t>Step 3</a:t>
            </a:r>
            <a:r>
              <a:rPr lang="en-US" dirty="0"/>
              <a:t>:  Voxel Classiﬁcation using High-dimensional Feature Vectors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D87D65-62A3-4F23-9733-E0A087B0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Regretion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Classification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1561498"/>
            <a:ext cx="6400799" cy="2602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82" y="4473453"/>
            <a:ext cx="5263636" cy="17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3501"/>
      </p:ext>
    </p:extLst>
  </p:cSld>
  <p:clrMapOvr>
    <a:masterClrMapping/>
  </p:clrMapOvr>
</p:sld>
</file>

<file path=ppt/theme/theme1.xml><?xml version="1.0" encoding="utf-8"?>
<a:theme xmlns:a="http://schemas.openxmlformats.org/drawingml/2006/main" name="10GBASE-T">
  <a:themeElements>
    <a:clrScheme name="10GBASE-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0GBASE-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GBASE-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GBASE-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GBASE-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GBASE-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GBASE-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GBASE-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GBASE-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Settings\bjbooth.MAD14\Desktop\10GBASE-T\10GBASE-T.pot</Template>
  <TotalTime>37400</TotalTime>
  <Words>616</Words>
  <Application>Microsoft Office PowerPoint</Application>
  <PresentationFormat>On-screen Show (4:3)</PresentationFormat>
  <Paragraphs>100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 JULIAN</vt:lpstr>
      <vt:lpstr>Arial</vt:lpstr>
      <vt:lpstr>Arial Narrow</vt:lpstr>
      <vt:lpstr>Calibri</vt:lpstr>
      <vt:lpstr>Times New Roman</vt:lpstr>
      <vt:lpstr>10GBASE-T</vt:lpstr>
      <vt:lpstr>PowerPoint Presentation</vt:lpstr>
      <vt:lpstr>Overview</vt:lpstr>
      <vt:lpstr>What is the problem?</vt:lpstr>
      <vt:lpstr>Introduction</vt:lpstr>
      <vt:lpstr>Convolutional Sparse Coding</vt:lpstr>
      <vt:lpstr>Proposed Approach</vt:lpstr>
      <vt:lpstr>Step 1: Generating 3D Dictionary using 3D CSC</vt:lpstr>
      <vt:lpstr>Step 2:  Constructing High-dimensional Feature Vectors using Hierarchical CSC </vt:lpstr>
      <vt:lpstr>Step 3:  Voxel Classiﬁcation using High-dimensional Feature Vectors </vt:lpstr>
      <vt:lpstr>Step 4:  Rendering Multi-labeled Volume using Probabilistic Transfer Function </vt:lpstr>
      <vt:lpstr>Experiment 1 :</vt:lpstr>
      <vt:lpstr>Experiment 2:</vt:lpstr>
      <vt:lpstr>Conclusion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Katkoori</dc:creator>
  <cp:lastModifiedBy>thirumal reddy</cp:lastModifiedBy>
  <cp:revision>530</cp:revision>
  <dcterms:created xsi:type="dcterms:W3CDTF">2002-09-09T15:07:18Z</dcterms:created>
  <dcterms:modified xsi:type="dcterms:W3CDTF">2018-04-23T18:57:28Z</dcterms:modified>
</cp:coreProperties>
</file>