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66" r:id="rId4"/>
    <p:sldId id="259" r:id="rId5"/>
    <p:sldId id="260" r:id="rId6"/>
    <p:sldId id="261" r:id="rId7"/>
    <p:sldId id="267" r:id="rId8"/>
    <p:sldId id="262" r:id="rId9"/>
    <p:sldId id="271" r:id="rId10"/>
    <p:sldId id="268" r:id="rId11"/>
    <p:sldId id="269" r:id="rId12"/>
    <p:sldId id="270" r:id="rId13"/>
    <p:sldId id="273" r:id="rId14"/>
    <p:sldId id="258" r:id="rId15"/>
    <p:sldId id="263" r:id="rId16"/>
    <p:sldId id="264" r:id="rId17"/>
    <p:sldId id="277" r:id="rId18"/>
    <p:sldId id="265" r:id="rId19"/>
    <p:sldId id="275" r:id="rId20"/>
    <p:sldId id="276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7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5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06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23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83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1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9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7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1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3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7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7640-BCFB-43F6-8C82-F2C459E010B5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6B6C5-EDBA-4F18-B291-19B646669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6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158379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 dirty="0"/>
              <a:t>Voila: Visual Anomaly Detection and Monitoring with</a:t>
            </a:r>
            <a:br>
              <a:rPr lang="en-US" dirty="0"/>
            </a:br>
            <a:r>
              <a:rPr lang="en-US" dirty="0"/>
              <a:t>Streaming Spatiotemporal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9789" y="4904049"/>
            <a:ext cx="9448800" cy="685800"/>
          </a:xfrm>
        </p:spPr>
        <p:txBody>
          <a:bodyPr/>
          <a:lstStyle/>
          <a:p>
            <a:r>
              <a:rPr lang="en-US" dirty="0" smtClean="0"/>
              <a:t>Authors</a:t>
            </a:r>
            <a:r>
              <a:rPr lang="en-US" dirty="0"/>
              <a:t>: Nan Cao, </a:t>
            </a:r>
            <a:r>
              <a:rPr lang="en-US" dirty="0" err="1"/>
              <a:t>Chaoguang</a:t>
            </a:r>
            <a:r>
              <a:rPr lang="en-US" dirty="0"/>
              <a:t> Lin, </a:t>
            </a:r>
            <a:r>
              <a:rPr lang="en-US" dirty="0" err="1"/>
              <a:t>Qiuhan</a:t>
            </a:r>
            <a:r>
              <a:rPr lang="en-US" dirty="0"/>
              <a:t> Zhu, Yu-Ru Lin, Xian </a:t>
            </a:r>
            <a:r>
              <a:rPr lang="en-US" dirty="0" err="1"/>
              <a:t>Teng</a:t>
            </a:r>
            <a:r>
              <a:rPr lang="en-US" dirty="0"/>
              <a:t>, </a:t>
            </a:r>
            <a:r>
              <a:rPr lang="en-US" dirty="0" err="1"/>
              <a:t>Xidao</a:t>
            </a:r>
            <a:r>
              <a:rPr lang="en-US" dirty="0"/>
              <a:t> Wen</a:t>
            </a:r>
          </a:p>
        </p:txBody>
      </p:sp>
    </p:spTree>
    <p:extLst>
      <p:ext uri="{BB962C8B-B14F-4D97-AF65-F5344CB8AC3E}">
        <p14:creationId xmlns:p14="http://schemas.microsoft.com/office/powerpoint/2010/main" val="2271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r="446" b="1025"/>
          <a:stretch/>
        </p:blipFill>
        <p:spPr>
          <a:xfrm>
            <a:off x="1288474" y="1454813"/>
            <a:ext cx="9850581" cy="49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2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map 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Geographical map overlaid with equal sized grids</a:t>
                </a:r>
              </a:p>
              <a:p>
                <a:r>
                  <a:rPr lang="en-US" dirty="0" smtClean="0"/>
                  <a:t>Overview of anomalous information in </a:t>
                </a:r>
                <a:r>
                  <a:rPr lang="en-US" dirty="0" err="1" smtClean="0"/>
                  <a:t>heatmap</a:t>
                </a:r>
                <a:r>
                  <a:rPr lang="en-US" dirty="0" smtClean="0"/>
                  <a:t> form</a:t>
                </a:r>
              </a:p>
              <a:p>
                <a:pPr lvl="1"/>
                <a:r>
                  <a:rPr lang="en-US" dirty="0" smtClean="0"/>
                  <a:t>Visual cues for “interesting region”</a:t>
                </a:r>
              </a:p>
              <a:p>
                <a:r>
                  <a:rPr lang="en-US" dirty="0" smtClean="0"/>
                  <a:t>2 modes: anomaly detection mode and context mode</a:t>
                </a:r>
              </a:p>
              <a:p>
                <a:r>
                  <a:rPr lang="en-US" dirty="0" smtClean="0"/>
                  <a:t>User feedback: proposal uses Bayesian approach and human judgement to update real-time</a:t>
                </a:r>
              </a:p>
              <a:p>
                <a:pPr lvl="1"/>
                <a:r>
                  <a:rPr lang="en-US" dirty="0" smtClean="0"/>
                  <a:t> Bayes’ theorem to calculate probability of an event: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Or, probability of event  A occurring because of some event B related to A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6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 map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raw data and relevant stats of selected region</a:t>
            </a:r>
          </a:p>
          <a:p>
            <a:r>
              <a:rPr lang="en-US" dirty="0" smtClean="0"/>
              <a:t>Relationship between focal region and remaining regions</a:t>
            </a:r>
          </a:p>
          <a:p>
            <a:r>
              <a:rPr lang="en-US" dirty="0" err="1" smtClean="0"/>
              <a:t>Heatmap</a:t>
            </a:r>
            <a:r>
              <a:rPr lang="en-US" dirty="0" smtClean="0"/>
              <a:t> generated centered on focal region</a:t>
            </a:r>
          </a:p>
          <a:p>
            <a:pPr lvl="1"/>
            <a:r>
              <a:rPr lang="en-US" dirty="0" smtClean="0"/>
              <a:t>Colors represent strength of relationships</a:t>
            </a:r>
          </a:p>
          <a:p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Raw (in or out flow)</a:t>
            </a:r>
          </a:p>
          <a:p>
            <a:pPr lvl="1"/>
            <a:r>
              <a:rPr lang="en-US" dirty="0" smtClean="0"/>
              <a:t>Expected flow</a:t>
            </a:r>
          </a:p>
          <a:p>
            <a:pPr lvl="1"/>
            <a:r>
              <a:rPr lang="en-US" dirty="0" smtClean="0"/>
              <a:t>Deviated flow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8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Anomaly Inspection</a:t>
            </a:r>
          </a:p>
          <a:p>
            <a:r>
              <a:rPr lang="en-US" dirty="0" smtClean="0"/>
              <a:t>Snapshot Capturing</a:t>
            </a:r>
          </a:p>
          <a:p>
            <a:r>
              <a:rPr lang="en-US" dirty="0" smtClean="0"/>
              <a:t>Context Switching</a:t>
            </a:r>
          </a:p>
          <a:p>
            <a:pPr lvl="1"/>
            <a:r>
              <a:rPr lang="en-US" dirty="0" smtClean="0"/>
              <a:t>Show different info via buttons</a:t>
            </a:r>
          </a:p>
          <a:p>
            <a:r>
              <a:rPr lang="en-US" dirty="0" smtClean="0"/>
              <a:t>Filtering</a:t>
            </a:r>
          </a:p>
          <a:p>
            <a:r>
              <a:rPr lang="en-US" dirty="0" smtClean="0"/>
              <a:t>Dynamic Zooming and Panning</a:t>
            </a:r>
          </a:p>
          <a:p>
            <a:r>
              <a:rPr lang="en-US" dirty="0" smtClean="0"/>
              <a:t>Highlight, Link, Brush</a:t>
            </a:r>
          </a:p>
          <a:p>
            <a:pPr lvl="1"/>
            <a:r>
              <a:rPr lang="en-US" dirty="0" smtClean="0"/>
              <a:t>Mouse-over highlighting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Effectiveness </a:t>
            </a:r>
            <a:r>
              <a:rPr lang="en-US" dirty="0"/>
              <a:t>based on: quantitative evaluation and usability and </a:t>
            </a:r>
            <a:r>
              <a:rPr lang="en-US" dirty="0" smtClean="0"/>
              <a:t>usefulness</a:t>
            </a:r>
          </a:p>
          <a:p>
            <a:r>
              <a:rPr lang="en-US" dirty="0"/>
              <a:t> Both were conducted based on New York City taxi-trip data 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Quantitative:</a:t>
            </a:r>
          </a:p>
          <a:p>
            <a:pPr lvl="1"/>
            <a:r>
              <a:rPr lang="en-US" dirty="0" smtClean="0"/>
              <a:t>12 annotators to label anomaly incidents</a:t>
            </a:r>
          </a:p>
          <a:p>
            <a:pPr lvl="1"/>
            <a:r>
              <a:rPr lang="en-US" dirty="0" smtClean="0"/>
              <a:t>300 potential -&gt; golden list of 96 incidents</a:t>
            </a:r>
          </a:p>
          <a:p>
            <a:r>
              <a:rPr lang="en-US" dirty="0" smtClean="0"/>
              <a:t>High true positive rates, false positives remaining low</a:t>
            </a:r>
          </a:p>
          <a:p>
            <a:r>
              <a:rPr lang="en-US" dirty="0" smtClean="0"/>
              <a:t>Higher precision at low recall conditions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r="1683" b="3404"/>
          <a:stretch/>
        </p:blipFill>
        <p:spPr>
          <a:xfrm>
            <a:off x="6783185" y="4771821"/>
            <a:ext cx="4586780" cy="18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8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study with domain expert</a:t>
            </a:r>
          </a:p>
          <a:p>
            <a:pPr lvl="1"/>
            <a:r>
              <a:rPr lang="en-US" dirty="0" smtClean="0"/>
              <a:t>High expertise in public safety, no prior knowledge of incidences </a:t>
            </a:r>
          </a:p>
          <a:p>
            <a:r>
              <a:rPr lang="en-US" dirty="0" smtClean="0"/>
              <a:t>Session:</a:t>
            </a:r>
          </a:p>
          <a:p>
            <a:pPr lvl="1"/>
            <a:r>
              <a:rPr lang="en-US" dirty="0" smtClean="0"/>
              <a:t>Intro to system, dataset, and key features (30 min)</a:t>
            </a:r>
          </a:p>
          <a:p>
            <a:pPr lvl="1"/>
            <a:r>
              <a:rPr lang="en-US" dirty="0" smtClean="0"/>
              <a:t>Discovery (60 min)</a:t>
            </a:r>
          </a:p>
          <a:p>
            <a:pPr lvl="2"/>
            <a:r>
              <a:rPr lang="en-US" dirty="0" smtClean="0"/>
              <a:t>Identify anomalies</a:t>
            </a:r>
          </a:p>
          <a:p>
            <a:pPr lvl="2"/>
            <a:r>
              <a:rPr lang="en-US" dirty="0" smtClean="0"/>
              <a:t>Pattern exploration</a:t>
            </a:r>
          </a:p>
          <a:p>
            <a:pPr lvl="2"/>
            <a:r>
              <a:rPr lang="en-US" dirty="0" smtClean="0"/>
              <a:t>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48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(cont.)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quickly </a:t>
            </a:r>
            <a:r>
              <a:rPr lang="en-US" dirty="0"/>
              <a:t>found interesting items:</a:t>
            </a:r>
          </a:p>
          <a:p>
            <a:pPr lvl="1"/>
            <a:r>
              <a:rPr lang="en-US" dirty="0" smtClean="0"/>
              <a:t>Pattern of weekend parties</a:t>
            </a:r>
          </a:p>
          <a:p>
            <a:pPr lvl="1"/>
            <a:r>
              <a:rPr lang="en-US" dirty="0" smtClean="0"/>
              <a:t>Everyday routines (rush hour traffic)</a:t>
            </a:r>
          </a:p>
          <a:p>
            <a:r>
              <a:rPr lang="en-US" dirty="0" smtClean="0"/>
              <a:t>Anomalies:</a:t>
            </a:r>
          </a:p>
          <a:p>
            <a:pPr lvl="1"/>
            <a:r>
              <a:rPr lang="en-US" dirty="0" smtClean="0"/>
              <a:t>Irregular taxi traffic (against historical values) with a fire station nearby</a:t>
            </a:r>
          </a:p>
          <a:p>
            <a:pPr lvl="2"/>
            <a:r>
              <a:rPr lang="en-US" dirty="0" smtClean="0"/>
              <a:t>Conjecture: fire incident in focal region, verified as gas explosion incident</a:t>
            </a:r>
          </a:p>
          <a:p>
            <a:pPr lvl="1"/>
            <a:r>
              <a:rPr lang="en-US" dirty="0" smtClean="0"/>
              <a:t>Potential anomalies:</a:t>
            </a:r>
          </a:p>
          <a:p>
            <a:pPr lvl="2"/>
            <a:r>
              <a:rPr lang="en-US" dirty="0" smtClean="0"/>
              <a:t>Suspicious region discovered as park with numerous anomalous behavior</a:t>
            </a:r>
          </a:p>
          <a:p>
            <a:pPr lvl="3"/>
            <a:r>
              <a:rPr lang="en-US" dirty="0" smtClean="0"/>
              <a:t>Verified as regular fishing contest; marked normal (human interaction)</a:t>
            </a:r>
          </a:p>
          <a:p>
            <a:pPr lvl="2"/>
            <a:r>
              <a:rPr lang="en-US" dirty="0" smtClean="0"/>
              <a:t>Second region: irregular event (same day); identified as public concert)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17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of voila (anomalies)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695" r="1030" b="2070"/>
          <a:stretch/>
        </p:blipFill>
        <p:spPr>
          <a:xfrm>
            <a:off x="124690" y="2333541"/>
            <a:ext cx="5841963" cy="309649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" t="4207" r="1724" b="2750"/>
          <a:stretch/>
        </p:blipFill>
        <p:spPr>
          <a:xfrm>
            <a:off x="6296893" y="2333541"/>
            <a:ext cx="5568882" cy="3096490"/>
          </a:xfrm>
        </p:spPr>
      </p:pic>
    </p:spTree>
    <p:extLst>
      <p:ext uri="{BB962C8B-B14F-4D97-AF65-F5344CB8AC3E}">
        <p14:creationId xmlns:p14="http://schemas.microsoft.com/office/powerpoint/2010/main" val="20698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Feedback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impressed by design</a:t>
            </a:r>
          </a:p>
          <a:p>
            <a:r>
              <a:rPr lang="en-US" dirty="0" smtClean="0"/>
              <a:t>Lots of images and video from security cameras, struggle to important events from large amounts of data</a:t>
            </a:r>
          </a:p>
          <a:p>
            <a:r>
              <a:rPr lang="en-US" dirty="0" smtClean="0"/>
              <a:t>Easy to identify warning signs from big data</a:t>
            </a:r>
          </a:p>
          <a:p>
            <a:r>
              <a:rPr lang="en-US" dirty="0" smtClean="0"/>
              <a:t>Very comprehensive but overwhelming at first, suggested tutorial for intro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2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Voila?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Voila (</a:t>
            </a:r>
            <a:r>
              <a:rPr lang="en-US" u="sng" dirty="0" smtClean="0"/>
              <a:t>v</a:t>
            </a:r>
            <a:r>
              <a:rPr lang="en-US" dirty="0" smtClean="0"/>
              <a:t>isual analysis </a:t>
            </a:r>
            <a:r>
              <a:rPr lang="en-US" u="sng" dirty="0" smtClean="0"/>
              <a:t>o</a:t>
            </a:r>
            <a:r>
              <a:rPr lang="en-US" dirty="0" smtClean="0"/>
              <a:t>f spat</a:t>
            </a:r>
            <a:r>
              <a:rPr lang="en-US" u="sng" dirty="0" smtClean="0"/>
              <a:t>i</a:t>
            </a:r>
            <a:r>
              <a:rPr lang="en-US" dirty="0" smtClean="0"/>
              <a:t>otempora</a:t>
            </a:r>
            <a:r>
              <a:rPr lang="en-US" u="sng" dirty="0" smtClean="0"/>
              <a:t>l</a:t>
            </a:r>
            <a:r>
              <a:rPr lang="en-US" dirty="0" smtClean="0"/>
              <a:t> d</a:t>
            </a:r>
            <a:r>
              <a:rPr lang="en-US" u="sng" dirty="0" smtClean="0"/>
              <a:t>a</a:t>
            </a:r>
            <a:r>
              <a:rPr lang="en-US" dirty="0" smtClean="0"/>
              <a:t>ta) is a visual analytics system and framework for interactively detecting anomalies in spatiotemporal data collected from a streaming data source</a:t>
            </a:r>
          </a:p>
          <a:p>
            <a:r>
              <a:rPr lang="en-US" dirty="0" smtClean="0"/>
              <a:t>Real-world applications</a:t>
            </a:r>
          </a:p>
          <a:p>
            <a:pPr lvl="1"/>
            <a:r>
              <a:rPr lang="en-US" dirty="0" smtClean="0"/>
              <a:t>Online monitoring </a:t>
            </a:r>
          </a:p>
          <a:p>
            <a:pPr lvl="1"/>
            <a:r>
              <a:rPr lang="en-US" dirty="0" smtClean="0"/>
              <a:t>Data streaming (i.e. constant changing weather patterns as a data stream)</a:t>
            </a:r>
          </a:p>
          <a:p>
            <a:pPr lvl="1"/>
            <a:r>
              <a:rPr lang="en-US" dirty="0" smtClean="0"/>
              <a:t>Near real-time </a:t>
            </a:r>
          </a:p>
          <a:p>
            <a:r>
              <a:rPr lang="en-US" dirty="0" smtClean="0"/>
              <a:t>Heavy emphasis on use in public safety</a:t>
            </a:r>
          </a:p>
          <a:p>
            <a:pPr lvl="1"/>
            <a:r>
              <a:rPr lang="en-US" dirty="0" smtClean="0"/>
              <a:t>Anomaly highlighting </a:t>
            </a:r>
          </a:p>
          <a:p>
            <a:pPr lvl="1"/>
            <a:r>
              <a:rPr lang="en-US" dirty="0" smtClean="0"/>
              <a:t>User input taken into account</a:t>
            </a:r>
          </a:p>
        </p:txBody>
      </p:sp>
    </p:spTree>
    <p:extLst>
      <p:ext uri="{BB962C8B-B14F-4D97-AF65-F5344CB8AC3E}">
        <p14:creationId xmlns:p14="http://schemas.microsoft.com/office/powerpoint/2010/main" val="22004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Fairly easy to comprehend and helped to discover patterns</a:t>
            </a:r>
          </a:p>
          <a:p>
            <a:r>
              <a:rPr lang="en-US" dirty="0" smtClean="0"/>
              <a:t>Updating rules was complicated</a:t>
            </a:r>
          </a:p>
          <a:p>
            <a:r>
              <a:rPr lang="en-US" dirty="0" smtClean="0"/>
              <a:t>History view useful in eliminating false positives</a:t>
            </a:r>
          </a:p>
          <a:p>
            <a:r>
              <a:rPr lang="en-US" dirty="0" smtClean="0"/>
              <a:t>Z-map is a little less useful (stats)</a:t>
            </a:r>
          </a:p>
          <a:p>
            <a:r>
              <a:rPr lang="en-US" dirty="0" smtClean="0"/>
              <a:t>Expected patterns was VERY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9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Ranking of potential anomalies is “new and smart”</a:t>
            </a:r>
          </a:p>
          <a:p>
            <a:pPr lvl="1"/>
            <a:r>
              <a:rPr lang="en-US" dirty="0" smtClean="0"/>
              <a:t>With big data, option to stop looking would be useful</a:t>
            </a:r>
          </a:p>
          <a:p>
            <a:r>
              <a:rPr lang="en-US" dirty="0" smtClean="0"/>
              <a:t>Does not support fact checking</a:t>
            </a:r>
          </a:p>
          <a:p>
            <a:pPr lvl="1"/>
            <a:r>
              <a:rPr lang="en-US" dirty="0" smtClean="0"/>
              <a:t>Time was spent to verify the events</a:t>
            </a:r>
          </a:p>
          <a:p>
            <a:pPr lvl="1"/>
            <a:r>
              <a:rPr lang="en-US" dirty="0" smtClean="0"/>
              <a:t>Could be made more powerful with added event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9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and 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be effectively used predict events before they occur</a:t>
            </a:r>
          </a:p>
          <a:p>
            <a:r>
              <a:rPr lang="en-US" dirty="0" smtClean="0"/>
              <a:t>New Year’s Eve in Shanghai (2015)</a:t>
            </a:r>
          </a:p>
          <a:p>
            <a:pPr lvl="1"/>
            <a:r>
              <a:rPr lang="en-US" dirty="0" smtClean="0"/>
              <a:t>Stampede, 36 killed, 49 injured</a:t>
            </a:r>
          </a:p>
          <a:p>
            <a:pPr lvl="1"/>
            <a:r>
              <a:rPr lang="en-US" dirty="0" smtClean="0"/>
              <a:t>Could have been used to predict anomalous traffic flow hours before</a:t>
            </a:r>
          </a:p>
          <a:p>
            <a:pPr lvl="1"/>
            <a:r>
              <a:rPr lang="en-US" dirty="0" smtClean="0"/>
              <a:t>Incident could have been prevented</a:t>
            </a:r>
          </a:p>
          <a:p>
            <a:r>
              <a:rPr lang="en-US" dirty="0" smtClean="0"/>
              <a:t>Suggestion of fine-grain temporal data input (minute-by-minute) and incorporate as many data solutions as 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4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Proposal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Approaches have been made (list is non-exhaustive)</a:t>
            </a:r>
          </a:p>
          <a:p>
            <a:pPr lvl="1"/>
            <a:r>
              <a:rPr lang="en-US" dirty="0" smtClean="0"/>
              <a:t>Many produce (useful) numeric anomalies (i.e. the “</a:t>
            </a:r>
            <a:r>
              <a:rPr lang="en-US" dirty="0" err="1" smtClean="0"/>
              <a:t>outlierness</a:t>
            </a:r>
            <a:r>
              <a:rPr lang="en-US" dirty="0" smtClean="0"/>
              <a:t>”) but do not offer much in terms of </a:t>
            </a:r>
            <a:r>
              <a:rPr lang="en-US" i="1" dirty="0" smtClean="0"/>
              <a:t>interpretation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What is “abnormal”?</a:t>
            </a:r>
          </a:p>
          <a:p>
            <a:pPr lvl="1"/>
            <a:r>
              <a:rPr lang="en-US" dirty="0" smtClean="0"/>
              <a:t>Lack capacity to deal with multi-way features, such as time and space</a:t>
            </a:r>
          </a:p>
          <a:p>
            <a:r>
              <a:rPr lang="en-US" dirty="0" smtClean="0"/>
              <a:t>Recent proposals: tensor based approach</a:t>
            </a:r>
          </a:p>
          <a:p>
            <a:pPr lvl="1"/>
            <a:r>
              <a:rPr lang="en-US" dirty="0" smtClean="0"/>
              <a:t>Almost all assume stable patterns (relatively) and </a:t>
            </a:r>
            <a:r>
              <a:rPr lang="en-US" dirty="0" err="1" smtClean="0"/>
              <a:t>decomp</a:t>
            </a:r>
            <a:r>
              <a:rPr lang="en-US" dirty="0" smtClean="0"/>
              <a:t> can be done in batch process</a:t>
            </a:r>
          </a:p>
          <a:p>
            <a:pPr lvl="1"/>
            <a:r>
              <a:rPr lang="en-US" dirty="0" smtClean="0"/>
              <a:t>Cannot adapt to streaming data, where normal patterns can and do change over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3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 Visual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issues:</a:t>
            </a:r>
          </a:p>
          <a:p>
            <a:pPr lvl="1"/>
            <a:r>
              <a:rPr lang="en-US" dirty="0" smtClean="0"/>
              <a:t>Lack of clear boundary between normal and abnormal</a:t>
            </a:r>
          </a:p>
          <a:p>
            <a:pPr lvl="1"/>
            <a:r>
              <a:rPr lang="en-US" dirty="0" smtClean="0"/>
              <a:t>Difficult in obtaining </a:t>
            </a:r>
            <a:r>
              <a:rPr lang="en-US" i="1" dirty="0" smtClean="0"/>
              <a:t>labeled data</a:t>
            </a:r>
            <a:r>
              <a:rPr lang="en-US" dirty="0" smtClean="0"/>
              <a:t> for training and </a:t>
            </a:r>
            <a:r>
              <a:rPr lang="en-US" u="sng" dirty="0" smtClean="0"/>
              <a:t>verifying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Human input is usually required in guiding the system to produce meaningful results more efficiently </a:t>
            </a:r>
          </a:p>
          <a:p>
            <a:r>
              <a:rPr lang="en-US" dirty="0" smtClean="0"/>
              <a:t>Recently proposed: system for detecting the spread of rumors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8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Adaptivity</a:t>
            </a:r>
            <a:endParaRPr lang="en-US" dirty="0" smtClean="0"/>
          </a:p>
          <a:p>
            <a:pPr lvl="1"/>
            <a:r>
              <a:rPr lang="en-US" dirty="0" smtClean="0"/>
              <a:t>Real-time or near real-time analysis</a:t>
            </a:r>
          </a:p>
          <a:p>
            <a:pPr lvl="1"/>
            <a:r>
              <a:rPr lang="en-US" dirty="0" smtClean="0"/>
              <a:t>Their system is </a:t>
            </a:r>
            <a:r>
              <a:rPr lang="en-US" u="sng" dirty="0" smtClean="0"/>
              <a:t>near-real time</a:t>
            </a:r>
          </a:p>
          <a:p>
            <a:r>
              <a:rPr lang="en-US" dirty="0" smtClean="0"/>
              <a:t>Interpretability</a:t>
            </a:r>
          </a:p>
          <a:p>
            <a:pPr lvl="1"/>
            <a:r>
              <a:rPr lang="en-US" dirty="0" smtClean="0"/>
              <a:t>Intuitive designs to discover abnormal patterns of “when, where, and what” might happen</a:t>
            </a:r>
          </a:p>
          <a:p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Take in user input during analysis to produced refined analysis in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Anomalous pattern extraction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 and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sng" dirty="0" smtClean="0"/>
              <a:t>LOT</a:t>
            </a:r>
            <a:r>
              <a:rPr lang="en-US" dirty="0"/>
              <a:t> </a:t>
            </a:r>
            <a:r>
              <a:rPr lang="en-US" dirty="0" smtClean="0"/>
              <a:t>of math</a:t>
            </a:r>
          </a:p>
          <a:p>
            <a:r>
              <a:rPr lang="en-US" dirty="0" smtClean="0"/>
              <a:t>Tensor: mathematical representation of a multi-dimensional array</a:t>
            </a:r>
          </a:p>
          <a:p>
            <a:pPr lvl="1"/>
            <a:r>
              <a:rPr lang="en-US" dirty="0" smtClean="0"/>
              <a:t>Scalars, vectors, and matrices to higher dimensions</a:t>
            </a:r>
          </a:p>
          <a:p>
            <a:r>
              <a:rPr lang="en-US" dirty="0" smtClean="0"/>
              <a:t>Representation: New York City taxi-trip data (2014-2015)</a:t>
            </a:r>
          </a:p>
          <a:p>
            <a:pPr lvl="1"/>
            <a:r>
              <a:rPr lang="en-US" dirty="0" smtClean="0"/>
              <a:t>100M taxi trips within Manhattan area </a:t>
            </a:r>
          </a:p>
          <a:p>
            <a:pPr lvl="1"/>
            <a:r>
              <a:rPr lang="en-US" dirty="0" smtClean="0"/>
              <a:t>Partition of area into grids of 311 equal regions (2 x 2 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 720 tensors</a:t>
            </a:r>
          </a:p>
          <a:p>
            <a:r>
              <a:rPr lang="en-US" dirty="0"/>
              <a:t>Latent pattern detection: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 t="12542" r="583" b="3770"/>
          <a:stretch/>
        </p:blipFill>
        <p:spPr>
          <a:xfrm>
            <a:off x="1014152" y="5358317"/>
            <a:ext cx="4430463" cy="99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4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Voila UI and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28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167</TotalTime>
  <Words>852</Words>
  <Application>Microsoft Office PowerPoint</Application>
  <PresentationFormat>Widescreen</PresentationFormat>
  <Paragraphs>127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Century Gothic</vt:lpstr>
      <vt:lpstr>Vapor Trail</vt:lpstr>
      <vt:lpstr>Voila: Visual Anomaly Detection and Monitoring with Streaming Spatiotemporal Data</vt:lpstr>
      <vt:lpstr>What is Voila?</vt:lpstr>
      <vt:lpstr>Challenges and Proposal</vt:lpstr>
      <vt:lpstr>Challenges: Anomaly Detection</vt:lpstr>
      <vt:lpstr>Challenges: Visual Anomaly detection</vt:lpstr>
      <vt:lpstr>System overview</vt:lpstr>
      <vt:lpstr>Anomalous pattern extraction</vt:lpstr>
      <vt:lpstr>Data model and transformation</vt:lpstr>
      <vt:lpstr>Voila UI and features</vt:lpstr>
      <vt:lpstr>PowerPoint Presentation</vt:lpstr>
      <vt:lpstr>Macro map view</vt:lpstr>
      <vt:lpstr>Micro map view</vt:lpstr>
      <vt:lpstr>interactions</vt:lpstr>
      <vt:lpstr>Evaluation</vt:lpstr>
      <vt:lpstr>Evaluation (cont.)</vt:lpstr>
      <vt:lpstr>Evaluation (cont.) </vt:lpstr>
      <vt:lpstr>UI of voila (anomalies)</vt:lpstr>
      <vt:lpstr>User Feedback</vt:lpstr>
      <vt:lpstr>System</vt:lpstr>
      <vt:lpstr>Visualization</vt:lpstr>
      <vt:lpstr>Interaction</vt:lpstr>
      <vt:lpstr>Usefulness and applicability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Voila: Visual Anomaly Detection and Monitoring with Streaming Spatiotemporal Data</dc:title>
  <dc:creator>Kilo</dc:creator>
  <cp:lastModifiedBy>Kilo</cp:lastModifiedBy>
  <cp:revision>17</cp:revision>
  <dcterms:created xsi:type="dcterms:W3CDTF">2018-04-25T05:17:40Z</dcterms:created>
  <dcterms:modified xsi:type="dcterms:W3CDTF">2018-04-25T08:04:48Z</dcterms:modified>
</cp:coreProperties>
</file>