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9" r:id="rId5"/>
    <p:sldId id="266" r:id="rId6"/>
    <p:sldId id="258" r:id="rId7"/>
    <p:sldId id="267" r:id="rId8"/>
    <p:sldId id="270" r:id="rId9"/>
    <p:sldId id="271" r:id="rId10"/>
    <p:sldId id="268" r:id="rId11"/>
    <p:sldId id="262" r:id="rId12"/>
    <p:sldId id="263" r:id="rId13"/>
    <p:sldId id="272" r:id="rId14"/>
    <p:sldId id="274" r:id="rId15"/>
    <p:sldId id="264" r:id="rId16"/>
    <p:sldId id="265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viz.fr/d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CCD8C-7A65-426D-A1D8-CBCE3B6840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Conceptual and Methodological Issues in Evaluating Multidimensional Visualizations for Decision Support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4B776-6E98-4B7F-B344-FA064DC794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Evanthia</a:t>
            </a:r>
            <a:r>
              <a:rPr lang="en-US" dirty="0"/>
              <a:t> </a:t>
            </a:r>
            <a:r>
              <a:rPr lang="en-US" dirty="0" err="1"/>
              <a:t>Dimara</a:t>
            </a:r>
            <a:r>
              <a:rPr lang="en-US" dirty="0"/>
              <a:t>, Anastasia </a:t>
            </a:r>
            <a:r>
              <a:rPr lang="en-US" dirty="0" err="1"/>
              <a:t>Bezerianos</a:t>
            </a:r>
            <a:r>
              <a:rPr lang="en-US" dirty="0"/>
              <a:t>, and Pierre </a:t>
            </a:r>
            <a:r>
              <a:rPr lang="en-US" dirty="0" err="1"/>
              <a:t>Dragicevic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48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9819-45CA-4E58-8E77-57FBA58F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028ED-0BBB-432A-BB53-FF4A00E18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709886"/>
            <a:ext cx="11029615" cy="2600052"/>
          </a:xfrm>
        </p:spPr>
        <p:txBody>
          <a:bodyPr>
            <a:normAutofit/>
          </a:bodyPr>
          <a:lstStyle/>
          <a:p>
            <a:r>
              <a:rPr lang="en-US" dirty="0"/>
              <a:t>At the beginning of the experiment participants were trained on how to read and interact with the tools for each visualization type.</a:t>
            </a:r>
          </a:p>
          <a:p>
            <a:r>
              <a:rPr lang="en-US" dirty="0"/>
              <a:t>Then using the experiment tasks,  the experiment is split into an analytical session were participants engaged in analytical tasks, and a decision session.</a:t>
            </a:r>
          </a:p>
          <a:p>
            <a:r>
              <a:rPr lang="en-US" dirty="0"/>
              <a:t>After each decision task for each visualization type, the participants evaluated the choice they made using the following criteria: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CCCA40-235A-4BC4-BE79-756676C479C2}"/>
              </a:ext>
            </a:extLst>
          </p:cNvPr>
          <p:cNvSpPr txBox="1">
            <a:spLocks/>
          </p:cNvSpPr>
          <p:nvPr/>
        </p:nvSpPr>
        <p:spPr>
          <a:xfrm>
            <a:off x="885991" y="4839110"/>
            <a:ext cx="11029615" cy="1464758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/>
              <a:t>Satisfaction</a:t>
            </a:r>
          </a:p>
          <a:p>
            <a:r>
              <a:rPr lang="en-US" sz="2300" dirty="0"/>
              <a:t>Confidence</a:t>
            </a:r>
          </a:p>
          <a:p>
            <a:endParaRPr lang="en-US" sz="2300" dirty="0"/>
          </a:p>
          <a:p>
            <a:pPr marL="0" indent="0">
              <a:buNone/>
            </a:pPr>
            <a:endParaRPr lang="en-US" sz="2300" dirty="0"/>
          </a:p>
          <a:p>
            <a:r>
              <a:rPr lang="en-US" sz="2300" dirty="0"/>
              <a:t>Easiness</a:t>
            </a:r>
          </a:p>
          <a:p>
            <a:r>
              <a:rPr lang="en-US" sz="2300" dirty="0"/>
              <a:t>Attachment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 2" panose="05020102010507070707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3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E05C9-1481-4A83-AD1E-F01D47BB2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Experiment results – Accuracy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7F18D56-4B13-41C3-8B9E-677EECB97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The first three horizontal panels report accuracies for the analytic tasks, and the bottom panel shows accuracy for decision task.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Bar chart shows mean accuracy.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Dot plot shows the mean differences in accuracy.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0E5C91-3840-45CD-9550-682766315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5034" y="619125"/>
            <a:ext cx="7499291" cy="5607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D07C5BA-C591-48E3-9F64-8343895D8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82"/>
          <a:stretch/>
        </p:blipFill>
        <p:spPr>
          <a:xfrm>
            <a:off x="4409103" y="1035291"/>
            <a:ext cx="7335222" cy="477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75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64854-548D-428A-8345-50261FD88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715" y="4070381"/>
            <a:ext cx="10993549" cy="958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Experiment Results – Analytic Time-on-task</a:t>
            </a: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1A515B1-A9B3-49B0-AE0D-D038D42C2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Content Placeholder 4">
            <a:extLst>
              <a:ext uri="{FF2B5EF4-FFF2-40B4-BE49-F238E27FC236}">
                <a16:creationId xmlns:a16="http://schemas.microsoft.com/office/drawing/2014/main" id="{1FE0828E-29D0-41C4-884F-CF852588A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883" y="1084677"/>
            <a:ext cx="11265764" cy="2844604"/>
          </a:xfrm>
          <a:prstGeom prst="rect">
            <a:avLst/>
          </a:prstGeom>
        </p:spPr>
      </p:pic>
      <p:sp>
        <p:nvSpPr>
          <p:cNvPr id="34" name="Content Placeholder 9">
            <a:extLst>
              <a:ext uri="{FF2B5EF4-FFF2-40B4-BE49-F238E27FC236}">
                <a16:creationId xmlns:a16="http://schemas.microsoft.com/office/drawing/2014/main" id="{E9BCE917-8B0A-4CF7-AB77-240D7E38616C}"/>
              </a:ext>
            </a:extLst>
          </p:cNvPr>
          <p:cNvSpPr txBox="1">
            <a:spLocks/>
          </p:cNvSpPr>
          <p:nvPr/>
        </p:nvSpPr>
        <p:spPr>
          <a:xfrm>
            <a:off x="596715" y="5092640"/>
            <a:ext cx="10575630" cy="13613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FFFF"/>
                </a:solidFill>
              </a:rPr>
              <a:t>Top horizontal panel reports completion times for the value retrieval task.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 Participants were much slower on average with Scatterplot Matrix in the value and range task.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For the correlation task the Scatterplot Matrix performs significantly better.</a:t>
            </a:r>
          </a:p>
          <a:p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408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7F6B5-5CBD-42F2-982C-F5BBEF50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033249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Experiment results – Subjective preference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0D48E96-BC25-4077-9958-B4AB56A65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Top horizontal panel show results for analytic tasks, and bottom panel shows results for decision task.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For analytic tasks, Parallel Coordinates were least preferred. </a:t>
            </a:r>
          </a:p>
          <a:p>
            <a:r>
              <a:rPr lang="en-US" sz="1600" dirty="0">
                <a:solidFill>
                  <a:srgbClr val="FFFFFF"/>
                </a:solidFill>
              </a:rPr>
              <a:t>For decision making, participants preferred Tabular Visualizations over Parallel Coordinates.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0E5C91-3840-45CD-9550-682766315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5034" y="619125"/>
            <a:ext cx="7499291" cy="5607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3B7E3A6-4F91-4052-8DCF-689E62DAD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587" y="2052084"/>
            <a:ext cx="7175525" cy="285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09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64854-548D-428A-8345-50261FD88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715" y="4070381"/>
            <a:ext cx="10993549" cy="958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Experiment Results – Time-on-task for decision making </a:t>
            </a: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1A515B1-A9B3-49B0-AE0D-D038D42C2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9">
            <a:extLst>
              <a:ext uri="{FF2B5EF4-FFF2-40B4-BE49-F238E27FC236}">
                <a16:creationId xmlns:a16="http://schemas.microsoft.com/office/drawing/2014/main" id="{E9BCE917-8B0A-4CF7-AB77-240D7E38616C}"/>
              </a:ext>
            </a:extLst>
          </p:cNvPr>
          <p:cNvSpPr txBox="1">
            <a:spLocks/>
          </p:cNvSpPr>
          <p:nvPr/>
        </p:nvSpPr>
        <p:spPr>
          <a:xfrm>
            <a:off x="596715" y="5092640"/>
            <a:ext cx="10575630" cy="13613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FFFF"/>
                </a:solidFill>
              </a:rPr>
              <a:t>From the results there is evidence that users made decisions more rapidly with Tabular Visualizations.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Both Scatterplot Matrix and Parallel Coordinates visualizations took on average 1.3 times longer.</a:t>
            </a: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13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2365C6F-7196-4308-8724-AEF20E793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14" y="1608758"/>
            <a:ext cx="11029950" cy="187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43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DE0BB-FC52-4402-BCC9-011DF956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FFFFFF"/>
                </a:solidFill>
              </a:rPr>
              <a:t>Results of experiment – Subjective choice assessment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72F7AC-6164-4A43-9374-FF62212E9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90" y="1840146"/>
            <a:ext cx="3033249" cy="4191508"/>
          </a:xfrm>
        </p:spPr>
        <p:txBody>
          <a:bodyPr anchor="t">
            <a:normAutofit lnSpcReduction="10000"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Each horizontal panel presents the results according to a different choice metric. A positive value indicates a higher average rating.</a:t>
            </a:r>
          </a:p>
          <a:p>
            <a:r>
              <a:rPr lang="en-US" sz="1400" dirty="0">
                <a:solidFill>
                  <a:srgbClr val="FFFFFF"/>
                </a:solidFill>
              </a:rPr>
              <a:t>Overall there is no evidence of a major difference of satisfaction between techniques.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They found the data to be inconclusive regarding participants confidence in their choice.</a:t>
            </a:r>
          </a:p>
          <a:p>
            <a:r>
              <a:rPr lang="en-US" sz="1400" dirty="0">
                <a:solidFill>
                  <a:srgbClr val="FFFFFF"/>
                </a:solidFill>
              </a:rPr>
              <a:t>With perceived easiness the results suggest that decisions made with Tabular Visualization are easier.</a:t>
            </a:r>
          </a:p>
          <a:p>
            <a:r>
              <a:rPr lang="en-US" sz="1400" dirty="0">
                <a:solidFill>
                  <a:srgbClr val="FFFFFF"/>
                </a:solidFill>
              </a:rPr>
              <a:t>It shows that participants are slightly more attached to their choice if made with a Scatterplot Matrix.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0E5C91-3840-45CD-9550-682766315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5034" y="619125"/>
            <a:ext cx="7499291" cy="5607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A483496-34A7-4D13-B0FF-7B635F6F5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961" y="948413"/>
            <a:ext cx="6526184" cy="495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7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DC89-10E9-49F0-8947-3952B466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9F7D1-208A-459A-BE9E-154EE1608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experiment focused on elementary and generic visualizations, which will hopefully inform the design and evaluation for more complex visualization tools targeted at decision support.</a:t>
            </a:r>
          </a:p>
          <a:p>
            <a:r>
              <a:rPr lang="en-US" dirty="0"/>
              <a:t> For all three visualizations types, each had near perfect accuracy. </a:t>
            </a:r>
          </a:p>
          <a:p>
            <a:r>
              <a:rPr lang="en-US" dirty="0"/>
              <a:t>Completion times varied between design techniques and it was found that Scatterplot Matrices were the fastest for correlation tasks but slowest for analytic tasks. </a:t>
            </a:r>
          </a:p>
          <a:p>
            <a:r>
              <a:rPr lang="en-US" dirty="0"/>
              <a:t>On average Tabular Visualizations performed most consistent and it outperforms Parallel Coordinates on time and accuracy. </a:t>
            </a:r>
          </a:p>
          <a:p>
            <a:r>
              <a:rPr lang="en-US" dirty="0"/>
              <a:t>For decision tasks, participants seemed more sure of choices made with Scatterplot matrices, but on average choices made with Tabular visualizations were faster. </a:t>
            </a:r>
          </a:p>
        </p:txBody>
      </p:sp>
    </p:spTree>
    <p:extLst>
      <p:ext uri="{BB962C8B-B14F-4D97-AF65-F5344CB8AC3E}">
        <p14:creationId xmlns:p14="http://schemas.microsoft.com/office/powerpoint/2010/main" val="1393704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DC89-10E9-49F0-8947-3952B466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more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9F7D1-208A-459A-BE9E-154EE1608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https://aviz.fr/dm</a:t>
            </a:r>
            <a:endParaRPr lang="en-US" dirty="0"/>
          </a:p>
          <a:p>
            <a:r>
              <a:rPr lang="en-US" dirty="0"/>
              <a:t>:]</a:t>
            </a:r>
          </a:p>
        </p:txBody>
      </p:sp>
    </p:spTree>
    <p:extLst>
      <p:ext uri="{BB962C8B-B14F-4D97-AF65-F5344CB8AC3E}">
        <p14:creationId xmlns:p14="http://schemas.microsoft.com/office/powerpoint/2010/main" val="6741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8BA9-0D0A-460B-9A4F-C0CC975E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Goal of 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C3911-9962-4FE3-9401-AED3FD114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study the objective is to evaluate which visualization tools are best for decision making support.</a:t>
            </a:r>
          </a:p>
          <a:p>
            <a:r>
              <a:rPr lang="en-US" dirty="0"/>
              <a:t>Decision-making tasks can be error prone, and people tend to make irrational choices even when the data is properly understood.</a:t>
            </a:r>
          </a:p>
          <a:p>
            <a:r>
              <a:rPr lang="en-US" dirty="0"/>
              <a:t>This study explores how common visualizations can benefit a broad range of users without prior training in decision analysis.</a:t>
            </a:r>
          </a:p>
          <a:p>
            <a:r>
              <a:rPr lang="en-US" dirty="0"/>
              <a:t>Authors attempt to bridge the gap by exploring conceptual and methodological issues in evaluating how well visualizations can support decision-making tasks.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3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C727-FD48-41F9-AED6-94FE2BB8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Multi-Attribute choice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25ED0-FAC4-49F8-A8FF-14CE62D70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8225"/>
            <a:ext cx="11029615" cy="2961549"/>
          </a:xfrm>
        </p:spPr>
        <p:txBody>
          <a:bodyPr/>
          <a:lstStyle/>
          <a:p>
            <a:r>
              <a:rPr lang="en-US" dirty="0"/>
              <a:t>A common type of decision making task</a:t>
            </a:r>
          </a:p>
          <a:p>
            <a:r>
              <a:rPr lang="en-US" dirty="0"/>
              <a:t>For this experiment it is defined as “A task that consists of finding the best alternative among a fixed set of alternatives, where alternatives are defined across several attributes.”</a:t>
            </a:r>
          </a:p>
          <a:p>
            <a:r>
              <a:rPr lang="en-US" dirty="0"/>
              <a:t>All choice alternatives are known in advance and are defined across a set of attributes.</a:t>
            </a:r>
          </a:p>
          <a:p>
            <a:r>
              <a:rPr lang="en-US" dirty="0"/>
              <a:t>Generally involve user’s personal preferences and rarely has an obvious “right” answer.</a:t>
            </a:r>
          </a:p>
        </p:txBody>
      </p:sp>
    </p:spTree>
    <p:extLst>
      <p:ext uri="{BB962C8B-B14F-4D97-AF65-F5344CB8AC3E}">
        <p14:creationId xmlns:p14="http://schemas.microsoft.com/office/powerpoint/2010/main" val="108328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9DF9-8BBE-4ED1-BC23-C3109B23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visualization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54D6B-A96C-4B53-8500-9D8180419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645717"/>
            <a:ext cx="11029615" cy="3678303"/>
          </a:xfrm>
        </p:spPr>
        <p:txBody>
          <a:bodyPr/>
          <a:lstStyle/>
          <a:p>
            <a:r>
              <a:rPr lang="en-US" dirty="0"/>
              <a:t>The authors were tasked with choosing commonly used, elementary lossless geometric projection visualizations.</a:t>
            </a:r>
          </a:p>
          <a:p>
            <a:r>
              <a:rPr lang="en-US" dirty="0"/>
              <a:t>Final decision was Parallel Coordinates, Scatterplot Matrix, and Tabular Visualizations.</a:t>
            </a:r>
          </a:p>
          <a:p>
            <a:r>
              <a:rPr lang="en-US" dirty="0"/>
              <a:t>Evaluation methodology of tools relied on two major principles:</a:t>
            </a:r>
          </a:p>
          <a:p>
            <a:pPr lvl="1"/>
            <a:r>
              <a:rPr lang="en-US" dirty="0"/>
              <a:t>Each visualization tool should include all features that are considered the standard for it.</a:t>
            </a:r>
          </a:p>
          <a:p>
            <a:pPr lvl="1"/>
            <a:r>
              <a:rPr lang="en-US" dirty="0"/>
              <a:t>Each visualization is kept as comparable as possible through consistent visual design,  consistent interaction design, and by having all interactions present the same amount of information across visualizations. </a:t>
            </a:r>
          </a:p>
          <a:p>
            <a:r>
              <a:rPr lang="en-US" dirty="0"/>
              <a:t>Visualization tools were to be compared to see how well they can support basic data exploration, and decision making.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4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8A6C3EC-30A6-4B46-8B37-6C413559B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581" y="723899"/>
            <a:ext cx="4960546" cy="580181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EF796-3798-4AB1-9C36-7CED55AB7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Visualization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28B4F-80EC-4A7B-A658-24ED2F04E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275" y="3505095"/>
            <a:ext cx="3081576" cy="1733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>
                <a:solidFill>
                  <a:srgbClr val="EBEBEB"/>
                </a:solidFill>
              </a:rPr>
              <a:t>Parallel Coordinates</a:t>
            </a:r>
          </a:p>
        </p:txBody>
      </p:sp>
    </p:spTree>
    <p:extLst>
      <p:ext uri="{BB962C8B-B14F-4D97-AF65-F5344CB8AC3E}">
        <p14:creationId xmlns:p14="http://schemas.microsoft.com/office/powerpoint/2010/main" val="59330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04CA09-8AD4-4083-9ECD-829A0216E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52" y="785262"/>
            <a:ext cx="5551156" cy="528747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EF796-3798-4AB1-9C36-7CED55AB7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Visualization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28B4F-80EC-4A7B-A658-24ED2F04E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275" y="3505095"/>
            <a:ext cx="3081576" cy="1733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>
                <a:solidFill>
                  <a:srgbClr val="EBEBEB"/>
                </a:solidFill>
              </a:rPr>
              <a:t>Scatterplot Matrix</a:t>
            </a:r>
          </a:p>
        </p:txBody>
      </p:sp>
    </p:spTree>
    <p:extLst>
      <p:ext uri="{BB962C8B-B14F-4D97-AF65-F5344CB8AC3E}">
        <p14:creationId xmlns:p14="http://schemas.microsoft.com/office/powerpoint/2010/main" val="534567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7434D6-13DD-4AF8-B5DB-043448338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634618"/>
            <a:ext cx="4537451" cy="5911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EF796-3798-4AB1-9C36-7CED55AB7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Visualization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28B4F-80EC-4A7B-A658-24ED2F04E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275" y="3505095"/>
            <a:ext cx="3081576" cy="1733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 dirty="0">
                <a:solidFill>
                  <a:srgbClr val="EBEBEB"/>
                </a:solidFill>
              </a:rPr>
              <a:t>Tabular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621372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114E-D4C9-4076-B14F-BBDF9771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687C1-93B3-468A-9D04-46AFDAD1A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research questions were posed focusing on accuracy, time-on-task, subjective preference, and subjective choice assessment:</a:t>
            </a:r>
          </a:p>
          <a:p>
            <a:r>
              <a:rPr lang="en-US" dirty="0"/>
              <a:t>Q1. How do the three techniques compare in terms of accuracy in analytical tasks and in decision tasks?</a:t>
            </a:r>
          </a:p>
          <a:p>
            <a:r>
              <a:rPr lang="en-US" dirty="0"/>
              <a:t>Q2. How do the three techniques compare in terms of speed in analytic tasks?</a:t>
            </a:r>
          </a:p>
          <a:p>
            <a:r>
              <a:rPr lang="en-US" dirty="0"/>
              <a:t>Q3. Which technique people prefer over all for analytic tasks and decision tasks?</a:t>
            </a:r>
          </a:p>
          <a:p>
            <a:r>
              <a:rPr lang="en-US" dirty="0"/>
              <a:t>Q4. How do the three techniques compare in decision tasks in terms of choice, satisfaction, confidence, easiness, and attachment?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70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9819-45CA-4E58-8E77-57FBA58F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028ED-0BBB-432A-BB53-FF4A00E18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core of the data collection is a dual evaluation which consists of the following four tasks:</a:t>
            </a:r>
          </a:p>
          <a:p>
            <a:r>
              <a:rPr lang="en-US" b="1" dirty="0"/>
              <a:t>Analytical: </a:t>
            </a:r>
          </a:p>
          <a:p>
            <a:pPr lvl="1"/>
            <a:r>
              <a:rPr lang="en-US" b="1" dirty="0"/>
              <a:t>Value Retrieval: </a:t>
            </a:r>
            <a:r>
              <a:rPr lang="en-US" dirty="0"/>
              <a:t>Participant identifies the alternative of a specific attribute value, and then identifies the values of it’s attributes.</a:t>
            </a:r>
          </a:p>
          <a:p>
            <a:pPr lvl="1"/>
            <a:r>
              <a:rPr lang="en-US" b="1" dirty="0"/>
              <a:t>Range: </a:t>
            </a:r>
            <a:r>
              <a:rPr lang="en-US" dirty="0"/>
              <a:t>Participant finds how many alternatives contain a chosen attribute X within a given range, and then how many alternative contain a chosen attribute Y within a given range.</a:t>
            </a:r>
          </a:p>
          <a:p>
            <a:pPr lvl="1"/>
            <a:r>
              <a:rPr lang="en-US" b="1" dirty="0"/>
              <a:t>Correlation: </a:t>
            </a:r>
            <a:r>
              <a:rPr lang="en-US" dirty="0"/>
              <a:t>Participants find a pair of attributes that have the strongest correlation.</a:t>
            </a:r>
            <a:endParaRPr lang="en-US" b="1" dirty="0"/>
          </a:p>
          <a:p>
            <a:r>
              <a:rPr lang="en-US" b="1" dirty="0"/>
              <a:t>Decision</a:t>
            </a:r>
            <a:r>
              <a:rPr lang="en-US" dirty="0"/>
              <a:t>:  A multi-attribute choice task where the participant finds the best alternative among a fixed set of alternatives.</a:t>
            </a:r>
          </a:p>
        </p:txBody>
      </p:sp>
    </p:spTree>
    <p:extLst>
      <p:ext uri="{BB962C8B-B14F-4D97-AF65-F5344CB8AC3E}">
        <p14:creationId xmlns:p14="http://schemas.microsoft.com/office/powerpoint/2010/main" val="7932300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882</Words>
  <Application>Microsoft Office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Gill Sans MT</vt:lpstr>
      <vt:lpstr>Wingdings 2</vt:lpstr>
      <vt:lpstr>Dividend</vt:lpstr>
      <vt:lpstr>Conceptual and Methodological Issues in Evaluating Multidimensional Visualizations for Decision Support</vt:lpstr>
      <vt:lpstr>Goal of Study</vt:lpstr>
      <vt:lpstr>Multi-Attribute choice tasks</vt:lpstr>
      <vt:lpstr>Multidimensional visualization tools</vt:lpstr>
      <vt:lpstr>Visualization tools used</vt:lpstr>
      <vt:lpstr>Visualization tools used</vt:lpstr>
      <vt:lpstr>Visualization tools used</vt:lpstr>
      <vt:lpstr>Research questions</vt:lpstr>
      <vt:lpstr>Experiment tasks</vt:lpstr>
      <vt:lpstr>Experiment Procedure</vt:lpstr>
      <vt:lpstr>Experiment results – Accuracy</vt:lpstr>
      <vt:lpstr>Experiment Results – Analytic Time-on-task</vt:lpstr>
      <vt:lpstr>Experiment results – Subjective preference </vt:lpstr>
      <vt:lpstr>Experiment Results – Time-on-task for decision making </vt:lpstr>
      <vt:lpstr>Results of experiment – Subjective choice assessment </vt:lpstr>
      <vt:lpstr>conclusion</vt:lpstr>
      <vt:lpstr>Conclusion and more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Conceptual and Methodological Issues in Evaluating Multidimensional Visualizations for Decision Support</dc:title>
  <dc:creator>Erica</dc:creator>
  <cp:lastModifiedBy>Erica</cp:lastModifiedBy>
  <cp:revision>7</cp:revision>
  <dcterms:created xsi:type="dcterms:W3CDTF">2019-02-13T02:17:56Z</dcterms:created>
  <dcterms:modified xsi:type="dcterms:W3CDTF">2019-02-13T03:46:43Z</dcterms:modified>
</cp:coreProperties>
</file>