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7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A0F5-78F3-4D24-AA10-45D1C6DF1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156" y="2404534"/>
            <a:ext cx="8126847" cy="1646302"/>
          </a:xfrm>
        </p:spPr>
        <p:txBody>
          <a:bodyPr/>
          <a:lstStyle/>
          <a:p>
            <a:pPr algn="l"/>
            <a:r>
              <a:rPr lang="en-US" sz="4400" dirty="0"/>
              <a:t>A Utility-aware Visual Approach for Anonymizing Multi-attribute Tabular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7AEBC-DB8C-4712-94B9-62A4DE06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156" y="4050833"/>
            <a:ext cx="8126847" cy="1096899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u="sng" dirty="0"/>
          </a:p>
          <a:p>
            <a:pPr algn="l"/>
            <a:r>
              <a:rPr lang="en-US" u="sng" dirty="0"/>
              <a:t>Presentation By</a:t>
            </a:r>
            <a:r>
              <a:rPr lang="en-US" dirty="0"/>
              <a:t>: Matthew Luker</a:t>
            </a:r>
            <a:br>
              <a:rPr lang="en-US" dirty="0"/>
            </a:br>
            <a:br>
              <a:rPr lang="en-US" dirty="0"/>
            </a:br>
            <a:r>
              <a:rPr lang="en-US" u="sng" dirty="0"/>
              <a:t>Research Paper By</a:t>
            </a:r>
            <a:r>
              <a:rPr lang="en-US" dirty="0"/>
              <a:t>: Xumeng Wang, Jia-Kai Chou, Wei Chen, Huihua Guan, Wenlong Chen, Tianyi Lao, Kwan-Liu Ma</a:t>
            </a:r>
          </a:p>
        </p:txBody>
      </p:sp>
    </p:spTree>
    <p:extLst>
      <p:ext uri="{BB962C8B-B14F-4D97-AF65-F5344CB8AC3E}">
        <p14:creationId xmlns:p14="http://schemas.microsoft.com/office/powerpoint/2010/main" val="211774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98FE-A99C-416B-B2C7-F3367A98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6797-F3DA-4111-A203-9816ADE61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461" y="723208"/>
            <a:ext cx="4513541" cy="531815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Wang, Xumeng &amp; Chou, Jia-Kai &amp; Chen, Wei &amp; Guan, Huihua &amp; Chen, Wenlong &amp; Lao, Tianyi &amp; Ma, Kwan-Liu. (2017). </a:t>
            </a:r>
            <a:br>
              <a:rPr lang="en-US" dirty="0"/>
            </a:br>
            <a:r>
              <a:rPr lang="en-US" dirty="0"/>
              <a:t>A Utility-Aware Visual Approach for Anonymizing Multi-Attribute Tabular Data. </a:t>
            </a:r>
            <a:br>
              <a:rPr lang="en-US" dirty="0"/>
            </a:br>
            <a:r>
              <a:rPr lang="en-US" dirty="0"/>
              <a:t>IEEE Transactions on Visualization and Computer Graphics. </a:t>
            </a:r>
            <a:br>
              <a:rPr lang="en-US" dirty="0"/>
            </a:br>
            <a:r>
              <a:rPr lang="en-US" dirty="0"/>
              <a:t>PP. 1-1. 10.1109/TVCG.2017.2745139. </a:t>
            </a:r>
          </a:p>
        </p:txBody>
      </p:sp>
    </p:spTree>
    <p:extLst>
      <p:ext uri="{BB962C8B-B14F-4D97-AF65-F5344CB8AC3E}">
        <p14:creationId xmlns:p14="http://schemas.microsoft.com/office/powerpoint/2010/main" val="39909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6359-57E1-4AA3-9A20-89A9DA0D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the Paper is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DF4A-DBDE-4F34-8482-A5142622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today’s world, people are becoming more and more aware of the need to keep their data private</a:t>
            </a:r>
          </a:p>
          <a:p>
            <a:endParaRPr lang="en-US" dirty="0"/>
          </a:p>
          <a:p>
            <a:r>
              <a:rPr lang="en-US" dirty="0"/>
              <a:t>Companies like Google and Facebook want to utilize our data to build helpful resources, typically using multi-attribute tables</a:t>
            </a:r>
          </a:p>
          <a:p>
            <a:endParaRPr lang="en-US" dirty="0"/>
          </a:p>
          <a:p>
            <a:r>
              <a:rPr lang="en-US" dirty="0"/>
              <a:t>Can they build these resources without compromising our privacy?</a:t>
            </a:r>
          </a:p>
        </p:txBody>
      </p:sp>
      <p:pic>
        <p:nvPicPr>
          <p:cNvPr id="1026" name="Picture 2" descr="Image result for facebook">
            <a:extLst>
              <a:ext uri="{FF2B5EF4-FFF2-40B4-BE49-F238E27FC236}">
                <a16:creationId xmlns:a16="http://schemas.microsoft.com/office/drawing/2014/main" id="{5D2D5AB7-F315-4453-8A28-DA3764932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r="6428"/>
          <a:stretch/>
        </p:blipFill>
        <p:spPr bwMode="auto">
          <a:xfrm>
            <a:off x="4732690" y="4945225"/>
            <a:ext cx="2726619" cy="152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">
            <a:extLst>
              <a:ext uri="{FF2B5EF4-FFF2-40B4-BE49-F238E27FC236}">
                <a16:creationId xmlns:a16="http://schemas.microsoft.com/office/drawing/2014/main" id="{46610595-F02E-49FE-9AF7-143A127E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703" y="4938163"/>
            <a:ext cx="2726619" cy="153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8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6A3D-ED8A-42C3-A51B-2E46310E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the Paper is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54C2-405D-4157-B03D-427152FE5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817"/>
            <a:ext cx="8596668" cy="426854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What is utility? </a:t>
            </a:r>
          </a:p>
          <a:p>
            <a:pPr lvl="1"/>
            <a:r>
              <a:rPr lang="en-US" dirty="0"/>
              <a:t>The ability in conveying useful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paper focuses on preserving the “utility” or rather, usability of data which is collected from a set of users or customers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only focusing on the relevant pieces of information from a dataset, we can anonymize the information so that privacy is preserved</a:t>
            </a:r>
          </a:p>
          <a:p>
            <a:endParaRPr lang="en-US" dirty="0"/>
          </a:p>
          <a:p>
            <a:r>
              <a:rPr lang="en-US" dirty="0"/>
              <a:t>The most difficult part is the more we make the data anonymous, the less utility it holds</a:t>
            </a:r>
          </a:p>
          <a:p>
            <a:endParaRPr lang="en-US" dirty="0"/>
          </a:p>
          <a:p>
            <a:r>
              <a:rPr lang="en-US" dirty="0"/>
              <a:t>Other studies have developed methods to increase privacy preservation but don’t give lots of information about utility preservation</a:t>
            </a:r>
          </a:p>
        </p:txBody>
      </p:sp>
      <p:pic>
        <p:nvPicPr>
          <p:cNvPr id="2050" name="Picture 2" descr="Image result for anonymous data">
            <a:extLst>
              <a:ext uri="{FF2B5EF4-FFF2-40B4-BE49-F238E27FC236}">
                <a16:creationId xmlns:a16="http://schemas.microsoft.com/office/drawing/2014/main" id="{48C948E8-471C-47FE-A453-D749FF2F7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847" y="1378539"/>
            <a:ext cx="3430155" cy="171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27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FFF0-8D54-4ACB-B885-A6D427F1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7912-49C7-414E-8A1D-1D7E3E41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1038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Rather than using an automated system which processes data without expert interaction, we can use visualizations</a:t>
            </a:r>
          </a:p>
          <a:p>
            <a:endParaRPr lang="en-US" dirty="0"/>
          </a:p>
          <a:p>
            <a:r>
              <a:rPr lang="en-US" dirty="0"/>
              <a:t>Visualizations allow for explanation of decisions, integration of expert knowledge, and the ability for more customization</a:t>
            </a:r>
          </a:p>
          <a:p>
            <a:endParaRPr lang="en-US" dirty="0"/>
          </a:p>
          <a:p>
            <a:r>
              <a:rPr lang="en-US" dirty="0"/>
              <a:t>As the user sanitizes the data, they can keep track of the utility of the remaining data.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proxy.duckduckgo.com/iu/?u=https%3A%2F%2Ftse3.mm.bing.net%2Fth%3Fid%3DOIP.k1OGs15-c4PggzLUSDcXdQHaE9%26pid%3D15.1&amp;f=1">
            <a:extLst>
              <a:ext uri="{FF2B5EF4-FFF2-40B4-BE49-F238E27FC236}">
                <a16:creationId xmlns:a16="http://schemas.microsoft.com/office/drawing/2014/main" id="{AB5C16E3-A777-4BF4-A12B-4144E8946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22" y="4357264"/>
            <a:ext cx="3037180" cy="203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5734BE-3515-47EC-AEE0-218F4A2FD764}"/>
              </a:ext>
            </a:extLst>
          </p:cNvPr>
          <p:cNvSpPr/>
          <p:nvPr/>
        </p:nvSpPr>
        <p:spPr>
          <a:xfrm>
            <a:off x="755779" y="4357264"/>
            <a:ext cx="5340221" cy="1719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Analysis of medical records</a:t>
            </a:r>
          </a:p>
          <a:p>
            <a:pPr marL="800100" lvl="2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Simply removing the individual’s name from the record is not sufficient, as they may be identified by defining characteristics</a:t>
            </a:r>
          </a:p>
          <a:p>
            <a:pPr marL="800100" lvl="2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patient data to improve diagnosis or treatment may help the larger community, but we must not put those patients information at risk</a:t>
            </a:r>
          </a:p>
        </p:txBody>
      </p:sp>
    </p:spTree>
    <p:extLst>
      <p:ext uri="{BB962C8B-B14F-4D97-AF65-F5344CB8AC3E}">
        <p14:creationId xmlns:p14="http://schemas.microsoft.com/office/powerpoint/2010/main" val="301934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FFF0-8D54-4ACB-B885-A6D427F1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7912-49C7-414E-8A1D-1D7E3E41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Strategies:</a:t>
            </a:r>
          </a:p>
          <a:p>
            <a:pPr lvl="1"/>
            <a:r>
              <a:rPr lang="en-US" dirty="0"/>
              <a:t>Remove unrelated attributes</a:t>
            </a:r>
          </a:p>
          <a:p>
            <a:pPr lvl="1"/>
            <a:r>
              <a:rPr lang="en-US" dirty="0"/>
              <a:t>Divide useful attributes into groups to obtain:</a:t>
            </a:r>
          </a:p>
          <a:p>
            <a:pPr lvl="2"/>
            <a:r>
              <a:rPr lang="en-US" dirty="0"/>
              <a:t>K-anonymity: We want </a:t>
            </a:r>
            <a:r>
              <a:rPr lang="en-US" u="sng" dirty="0"/>
              <a:t>K</a:t>
            </a:r>
            <a:r>
              <a:rPr lang="en-US" dirty="0"/>
              <a:t> number of data values per attribute</a:t>
            </a:r>
          </a:p>
          <a:p>
            <a:pPr lvl="2"/>
            <a:r>
              <a:rPr lang="en-US" dirty="0"/>
              <a:t>L-diversity: We want </a:t>
            </a:r>
            <a:r>
              <a:rPr lang="en-US" u="sng" dirty="0"/>
              <a:t>L</a:t>
            </a:r>
            <a:r>
              <a:rPr lang="en-US" dirty="0"/>
              <a:t> diverse values per attribute</a:t>
            </a:r>
          </a:p>
          <a:p>
            <a:pPr lvl="2"/>
            <a:r>
              <a:rPr lang="en-US" dirty="0"/>
              <a:t>T-closeness: Sensitive attributes should have distance </a:t>
            </a:r>
            <a:r>
              <a:rPr lang="en-US" u="sng" dirty="0"/>
              <a:t>T</a:t>
            </a:r>
            <a:r>
              <a:rPr lang="en-US" dirty="0"/>
              <a:t> between group and entire dataset </a:t>
            </a:r>
          </a:p>
          <a:p>
            <a:pPr lvl="1"/>
            <a:r>
              <a:rPr lang="en-US" dirty="0"/>
              <a:t>Differential Privacy Model:</a:t>
            </a:r>
          </a:p>
          <a:p>
            <a:pPr lvl="2"/>
            <a:r>
              <a:rPr lang="en-US" dirty="0"/>
              <a:t>Add random noise to attribute values while preserving entire distribution</a:t>
            </a:r>
          </a:p>
          <a:p>
            <a:pPr lvl="2"/>
            <a:endParaRPr lang="en-US" dirty="0"/>
          </a:p>
          <a:p>
            <a:r>
              <a:rPr lang="en-US" dirty="0"/>
              <a:t>These strategies make it hard for those viewing the results to be able to come to conclusions about the more sensitive details of the original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B0CF5-245E-42E1-A095-4D3864933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909" y="1265525"/>
            <a:ext cx="5105093" cy="750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2E1A58-8DA6-493B-93F7-1038CB7A3BAB}"/>
              </a:ext>
            </a:extLst>
          </p:cNvPr>
          <p:cNvSpPr txBox="1"/>
          <p:nvPr/>
        </p:nvSpPr>
        <p:spPr>
          <a:xfrm>
            <a:off x="4308775" y="2069088"/>
            <a:ext cx="4825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Diversity as seen as a visual encoding in the finalized tool</a:t>
            </a:r>
          </a:p>
        </p:txBody>
      </p:sp>
    </p:spTree>
    <p:extLst>
      <p:ext uri="{BB962C8B-B14F-4D97-AF65-F5344CB8AC3E}">
        <p14:creationId xmlns:p14="http://schemas.microsoft.com/office/powerpoint/2010/main" val="393240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FFF0-8D54-4ACB-B885-A6D427F1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57FFB-056A-4295-968C-316A7243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670" y="1352488"/>
            <a:ext cx="7663995" cy="4153023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1CB0F8-CF33-4109-9084-A9A32A059CC9}"/>
              </a:ext>
            </a:extLst>
          </p:cNvPr>
          <p:cNvSpPr txBox="1">
            <a:spLocks/>
          </p:cNvSpPr>
          <p:nvPr/>
        </p:nvSpPr>
        <p:spPr>
          <a:xfrm>
            <a:off x="1143670" y="5702531"/>
            <a:ext cx="7663995" cy="68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(2) PER-Tree: Privacy Exposure Risk Tree</a:t>
            </a:r>
          </a:p>
          <a:p>
            <a:pPr lvl="1"/>
            <a:r>
              <a:rPr lang="en-US" dirty="0"/>
              <a:t>Locate sources of private data and areas of concern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375C7F-FBE7-435B-A8B4-238ED629D701}"/>
              </a:ext>
            </a:extLst>
          </p:cNvPr>
          <p:cNvSpPr txBox="1">
            <a:spLocks/>
          </p:cNvSpPr>
          <p:nvPr/>
        </p:nvSpPr>
        <p:spPr>
          <a:xfrm>
            <a:off x="4114085" y="365760"/>
            <a:ext cx="5304236" cy="904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(3) Utility Preservation Degree Matrix</a:t>
            </a:r>
          </a:p>
          <a:p>
            <a:pPr lvl="1"/>
            <a:r>
              <a:rPr lang="en-US" dirty="0"/>
              <a:t>Provides visualization showing the amount of utility preserved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9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FFF0-8D54-4ACB-B885-A6D427F1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7912-49C7-414E-8A1D-1D7E3E41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428686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The result of this research was the creation of an interactive tool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tool allows users to interact easily with their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Users are able to directly view how the manipulation of data can impact both privacy and utility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1600" dirty="0"/>
              <a:t>Users are able to use two main strategies: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Adding noise to dataset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Once satisfied with the baseline dataset, users can begin to interact more experimentally with merging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Merging Data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Users are able to merge attributes which appear on the same level of the PER-Tree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81A81-C7E1-49A5-B5A0-7491935D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829" y="3325341"/>
            <a:ext cx="5161837" cy="33164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FE27D2-B5F6-4746-B65F-6C9D7ABBC449}"/>
              </a:ext>
            </a:extLst>
          </p:cNvPr>
          <p:cNvSpPr/>
          <p:nvPr/>
        </p:nvSpPr>
        <p:spPr>
          <a:xfrm>
            <a:off x="6352829" y="2861358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node merging operation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FC0B3852-07E7-4676-A082-885113DD608E}"/>
              </a:ext>
            </a:extLst>
          </p:cNvPr>
          <p:cNvSpPr/>
          <p:nvPr/>
        </p:nvSpPr>
        <p:spPr>
          <a:xfrm rot="5400000">
            <a:off x="9433666" y="2948253"/>
            <a:ext cx="541175" cy="577659"/>
          </a:xfrm>
          <a:prstGeom prst="bent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61CD85A4-BD9C-4F9F-8DE0-7A1A83362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829" y="627962"/>
            <a:ext cx="3456189" cy="19501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6E0400-29A6-41A2-8CEB-8006A4EE9FFB}"/>
              </a:ext>
            </a:extLst>
          </p:cNvPr>
          <p:cNvSpPr/>
          <p:nvPr/>
        </p:nvSpPr>
        <p:spPr>
          <a:xfrm>
            <a:off x="7329700" y="149351"/>
            <a:ext cx="1159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VAST Tool</a:t>
            </a:r>
          </a:p>
        </p:txBody>
      </p:sp>
    </p:spTree>
    <p:extLst>
      <p:ext uri="{BB962C8B-B14F-4D97-AF65-F5344CB8AC3E}">
        <p14:creationId xmlns:p14="http://schemas.microsoft.com/office/powerpoint/2010/main" val="166143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FFF0-8D54-4ACB-B885-A6D427F1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57FFB-056A-4295-968C-316A7243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990" y="1492898"/>
            <a:ext cx="8750933" cy="4937812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08EA3B-2D03-4CB4-A1CF-4144A3309A12}"/>
              </a:ext>
            </a:extLst>
          </p:cNvPr>
          <p:cNvCxnSpPr>
            <a:cxnSpLocks/>
          </p:cNvCxnSpPr>
          <p:nvPr/>
        </p:nvCxnSpPr>
        <p:spPr>
          <a:xfrm>
            <a:off x="7099069" y="1270000"/>
            <a:ext cx="0" cy="24790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6CFC76-FBE2-4F3C-A906-D42FC4064125}"/>
              </a:ext>
            </a:extLst>
          </p:cNvPr>
          <p:cNvSpPr txBox="1">
            <a:spLocks/>
          </p:cNvSpPr>
          <p:nvPr/>
        </p:nvSpPr>
        <p:spPr>
          <a:xfrm>
            <a:off x="5477730" y="609600"/>
            <a:ext cx="3242677" cy="660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Connections in tree show us the source of the privacy exposures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1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FFF0-8D54-4ACB-B885-A6D427F1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7912-49C7-414E-8A1D-1D7E3E41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855"/>
            <a:ext cx="8596668" cy="4931892"/>
          </a:xfrm>
        </p:spPr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Less experienced users may struggle to make meaningful decisions</a:t>
            </a:r>
          </a:p>
          <a:p>
            <a:pPr lvl="1"/>
            <a:r>
              <a:rPr lang="en-US" dirty="0"/>
              <a:t>The tool is more geared toward experts, giving lots of flexibility</a:t>
            </a:r>
          </a:p>
          <a:p>
            <a:pPr lvl="1"/>
            <a:r>
              <a:rPr lang="en-US" dirty="0"/>
              <a:t>It is very difficult to get an accurate measurement of utility due to some factors:</a:t>
            </a:r>
          </a:p>
          <a:p>
            <a:pPr lvl="2"/>
            <a:r>
              <a:rPr lang="en-US" dirty="0"/>
              <a:t>Inability to calculate utility for individual points because this would expose privacy</a:t>
            </a:r>
          </a:p>
          <a:p>
            <a:pPr lvl="2"/>
            <a:r>
              <a:rPr lang="en-US" dirty="0"/>
              <a:t>It is difficult to predict real world potential for the use of resulting datasets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 greater number of attributes in the PER-Tree leads </a:t>
            </a:r>
            <a:br>
              <a:rPr lang="en-US" dirty="0"/>
            </a:br>
            <a:r>
              <a:rPr lang="en-US" dirty="0"/>
              <a:t>to significant increase in the number of possible </a:t>
            </a:r>
            <a:br>
              <a:rPr lang="en-US" dirty="0"/>
            </a:br>
            <a:r>
              <a:rPr lang="en-US" dirty="0"/>
              <a:t>combinations of attributes</a:t>
            </a:r>
          </a:p>
          <a:p>
            <a:pPr lvl="2"/>
            <a:r>
              <a:rPr lang="en-US" dirty="0"/>
              <a:t>This leads to a lot more work upfront for the user</a:t>
            </a:r>
          </a:p>
          <a:p>
            <a:pPr lvl="2"/>
            <a:r>
              <a:rPr lang="en-US" dirty="0"/>
              <a:t>The tool will excel with smaller datasets because it </a:t>
            </a:r>
            <a:br>
              <a:rPr lang="en-US" dirty="0"/>
            </a:br>
            <a:r>
              <a:rPr lang="en-US" dirty="0"/>
              <a:t>means less work for the user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85F9F-14E1-43DB-A887-37710F718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2"/>
          <a:stretch/>
        </p:blipFill>
        <p:spPr>
          <a:xfrm>
            <a:off x="7018638" y="4056333"/>
            <a:ext cx="4786825" cy="249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891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A4A4A4"/>
      </a:dk1>
      <a:lt1>
        <a:sysClr val="window" lastClr="373737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606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 Utility-aware Visual Approach for Anonymizing Multi-attribute Tabular Data</vt:lpstr>
      <vt:lpstr>Problem the Paper is Addressing</vt:lpstr>
      <vt:lpstr>Problem the Paper is Addressing</vt:lpstr>
      <vt:lpstr>Methods</vt:lpstr>
      <vt:lpstr>Methods</vt:lpstr>
      <vt:lpstr>Methods</vt:lpstr>
      <vt:lpstr>Results</vt:lpstr>
      <vt:lpstr>Results</vt:lpstr>
      <vt:lpstr>Conclusions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Utility-aware Visual Approach for Anonymizing Multi-attribute Tabular Data</dc:title>
  <dc:creator>Matt</dc:creator>
  <cp:lastModifiedBy>Matt</cp:lastModifiedBy>
  <cp:revision>4</cp:revision>
  <dcterms:created xsi:type="dcterms:W3CDTF">2019-02-12T20:32:20Z</dcterms:created>
  <dcterms:modified xsi:type="dcterms:W3CDTF">2019-02-13T19:36:55Z</dcterms:modified>
</cp:coreProperties>
</file>