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 id="2147483723" r:id="rId3"/>
  </p:sldMasterIdLst>
  <p:notesMasterIdLst>
    <p:notesMasterId r:id="rId22"/>
  </p:notesMasterIdLst>
  <p:sldIdLst>
    <p:sldId id="257" r:id="rId4"/>
    <p:sldId id="258" r:id="rId5"/>
    <p:sldId id="259" r:id="rId6"/>
    <p:sldId id="260" r:id="rId7"/>
    <p:sldId id="261" r:id="rId8"/>
    <p:sldId id="277" r:id="rId9"/>
    <p:sldId id="279" r:id="rId10"/>
    <p:sldId id="280" r:id="rId11"/>
    <p:sldId id="262" r:id="rId12"/>
    <p:sldId id="272" r:id="rId13"/>
    <p:sldId id="281" r:id="rId14"/>
    <p:sldId id="282" r:id="rId15"/>
    <p:sldId id="283" r:id="rId16"/>
    <p:sldId id="271" r:id="rId17"/>
    <p:sldId id="264" r:id="rId18"/>
    <p:sldId id="275" r:id="rId19"/>
    <p:sldId id="276" r:id="rId20"/>
    <p:sldId id="28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Matter" id="{15202A74-163D-4B71-BBA8-E2FCD164262F}">
          <p14:sldIdLst>
            <p14:sldId id="257"/>
            <p14:sldId id="258"/>
            <p14:sldId id="259"/>
            <p14:sldId id="260"/>
            <p14:sldId id="261"/>
            <p14:sldId id="277"/>
            <p14:sldId id="279"/>
            <p14:sldId id="280"/>
          </p14:sldIdLst>
        </p14:section>
        <p14:section name="Study cases" id="{0860697E-8C4A-43F9-A7C0-C435911657B2}">
          <p14:sldIdLst>
            <p14:sldId id="262"/>
            <p14:sldId id="272"/>
            <p14:sldId id="281"/>
            <p14:sldId id="282"/>
            <p14:sldId id="283"/>
          </p14:sldIdLst>
        </p14:section>
        <p14:section name="Use cases" id="{0DAD77B1-60C5-4EB2-933E-C56E97A5B2A7}">
          <p14:sldIdLst>
            <p14:sldId id="271"/>
            <p14:sldId id="264"/>
          </p14:sldIdLst>
        </p14:section>
        <p14:section name="General Closing" id="{4AB6C702-EE4D-4283-ACB0-770710E41AE6}">
          <p14:sldIdLst>
            <p14:sldId id="275"/>
            <p14:sldId id="276"/>
            <p14:sldId id="28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6275" autoAdjust="0"/>
  </p:normalViewPr>
  <p:slideViewPr>
    <p:cSldViewPr snapToGrid="0">
      <p:cViewPr>
        <p:scale>
          <a:sx n="62" d="100"/>
          <a:sy n="62" d="100"/>
        </p:scale>
        <p:origin x="1060" y="1136"/>
      </p:cViewPr>
      <p:guideLst/>
    </p:cSldViewPr>
  </p:slideViewPr>
  <p:notesTextViewPr>
    <p:cViewPr>
      <p:scale>
        <a:sx n="1" d="1"/>
        <a:sy n="1" d="1"/>
      </p:scale>
      <p:origin x="0" y="0"/>
    </p:cViewPr>
  </p:notesTextViewPr>
  <p:sorterViewPr>
    <p:cViewPr>
      <p:scale>
        <a:sx n="100" d="100"/>
        <a:sy n="100" d="100"/>
      </p:scale>
      <p:origin x="0" y="-2166"/>
    </p:cViewPr>
  </p:sorterViewPr>
  <p:notesViewPr>
    <p:cSldViewPr snapToGrid="0">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75AAE-0936-40B9-ACF9-A981EEF95D23}" type="datetimeFigureOut">
              <a:rPr lang="en-US" smtClean="0"/>
              <a:t>2/17/2019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B1F30-39B2-4CE2-8EF3-91F3179569A5}" type="slidenum">
              <a:rPr lang="en-US" smtClean="0"/>
              <a:t>‹#›</a:t>
            </a:fld>
            <a:endParaRPr lang="en-US"/>
          </a:p>
        </p:txBody>
      </p:sp>
    </p:spTree>
    <p:extLst>
      <p:ext uri="{BB962C8B-B14F-4D97-AF65-F5344CB8AC3E}">
        <p14:creationId xmlns:p14="http://schemas.microsoft.com/office/powerpoint/2010/main" val="331924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smtClean="0"/>
              <a:pPr/>
              <a:t>1</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854613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10</a:t>
            </a:fld>
            <a:endParaRPr lang="en-US"/>
          </a:p>
        </p:txBody>
      </p:sp>
    </p:spTree>
    <p:extLst>
      <p:ext uri="{BB962C8B-B14F-4D97-AF65-F5344CB8AC3E}">
        <p14:creationId xmlns:p14="http://schemas.microsoft.com/office/powerpoint/2010/main" val="1312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count the 1-connected components of a network.</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a:t>
            </a:r>
          </a:p>
          <a:p>
            <a:r>
              <a:rPr lang="en-US" sz="1200" b="0" i="0" u="none" strike="noStrike" kern="1200" baseline="0" dirty="0">
                <a:solidFill>
                  <a:schemeClr val="tx1"/>
                </a:solidFill>
                <a:latin typeface="+mn-lt"/>
                <a:ea typeface="+mn-ea"/>
                <a:cs typeface="+mn-cs"/>
              </a:rPr>
              <a:t>we expected </a:t>
            </a:r>
            <a:r>
              <a:rPr lang="en-US" sz="1200" b="0" i="0" u="none" strike="noStrike" kern="1200" baseline="0" dirty="0" err="1">
                <a:solidFill>
                  <a:schemeClr val="tx1"/>
                </a:solidFill>
                <a:latin typeface="+mn-lt"/>
                <a:ea typeface="+mn-ea"/>
                <a:cs typeface="+mn-cs"/>
              </a:rPr>
              <a:t>MXColour</a:t>
            </a:r>
            <a:r>
              <a:rPr lang="en-US" sz="1200" b="0" i="0" u="none" strike="noStrike" kern="1200" baseline="0" dirty="0">
                <a:solidFill>
                  <a:schemeClr val="tx1"/>
                </a:solidFill>
                <a:latin typeface="+mn-lt"/>
                <a:ea typeface="+mn-ea"/>
                <a:cs typeface="+mn-cs"/>
              </a:rPr>
              <a:t> to be better than </a:t>
            </a:r>
            <a:r>
              <a:rPr lang="en-US" sz="1200" b="0" i="0" u="none" strike="noStrike" kern="1200" baseline="0" dirty="0" err="1">
                <a:solidFill>
                  <a:schemeClr val="tx1"/>
                </a:solidFill>
                <a:latin typeface="+mn-lt"/>
                <a:ea typeface="+mn-ea"/>
                <a:cs typeface="+mn-cs"/>
              </a:rPr>
              <a:t>MXGrey</a:t>
            </a:r>
            <a:r>
              <a:rPr lang="en-US" sz="1200" b="0" i="0" u="none" strike="noStrike" kern="1200" baseline="0" dirty="0">
                <a:solidFill>
                  <a:schemeClr val="tx1"/>
                </a:solidFill>
                <a:latin typeface="+mn-lt"/>
                <a:ea typeface="+mn-ea"/>
                <a:cs typeface="+mn-cs"/>
              </a:rPr>
              <a:t>. We also expected </a:t>
            </a:r>
            <a:r>
              <a:rPr lang="en-US" sz="1200" b="0" i="0" u="none" strike="noStrike" kern="1200" baseline="0" dirty="0" err="1">
                <a:solidFill>
                  <a:schemeClr val="tx1"/>
                </a:solidFill>
                <a:latin typeface="+mn-lt"/>
                <a:ea typeface="+mn-ea"/>
                <a:cs typeface="+mn-cs"/>
              </a:rPr>
              <a:t>colour</a:t>
            </a:r>
            <a:r>
              <a:rPr lang="en-US" sz="1200" b="0" i="0" u="none" strike="noStrike" kern="1200" baseline="0" dirty="0">
                <a:solidFill>
                  <a:schemeClr val="tx1"/>
                </a:solidFill>
                <a:latin typeface="+mn-lt"/>
                <a:ea typeface="+mn-ea"/>
                <a:cs typeface="+mn-cs"/>
              </a:rPr>
              <a:t> encoding to help MX and NL, thus we </a:t>
            </a:r>
            <a:r>
              <a:rPr lang="en-US" sz="1200" b="0" i="0" u="none" strike="noStrike" kern="1200" baseline="0" dirty="0" err="1">
                <a:solidFill>
                  <a:schemeClr val="tx1"/>
                </a:solidFill>
                <a:latin typeface="+mn-lt"/>
                <a:ea typeface="+mn-ea"/>
                <a:cs typeface="+mn-cs"/>
              </a:rPr>
              <a:t>hypothesised</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NLColour</a:t>
            </a:r>
            <a:r>
              <a:rPr lang="en-US" sz="1200" b="0" i="0" u="none" strike="noStrike" kern="1200" baseline="0" dirty="0">
                <a:solidFill>
                  <a:schemeClr val="tx1"/>
                </a:solidFill>
                <a:latin typeface="+mn-lt"/>
                <a:ea typeface="+mn-ea"/>
                <a:cs typeface="+mn-cs"/>
              </a:rPr>
              <a:t> would be better than </a:t>
            </a:r>
            <a:r>
              <a:rPr lang="en-US" sz="1200" b="0" i="0" u="none" strike="noStrike" kern="1200" baseline="0" dirty="0" err="1">
                <a:solidFill>
                  <a:schemeClr val="tx1"/>
                </a:solidFill>
                <a:latin typeface="+mn-lt"/>
                <a:ea typeface="+mn-ea"/>
                <a:cs typeface="+mn-cs"/>
              </a:rPr>
              <a:t>NLGrey</a:t>
            </a: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Task 1 and 2 in diagram.</a:t>
            </a:r>
          </a:p>
          <a:p>
            <a:r>
              <a:rPr lang="en-US" sz="1200" b="0" i="0" u="none" strike="noStrike" kern="1200" baseline="0" dirty="0">
                <a:solidFill>
                  <a:schemeClr val="tx1"/>
                </a:solidFill>
                <a:latin typeface="+mn-lt"/>
                <a:ea typeface="+mn-ea"/>
                <a:cs typeface="+mn-cs"/>
              </a:rPr>
              <a:t>Task 3: Shown a pair of networks, participants had to pick the on with more links.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Task 4: In the final task, the participants were asked to match a</a:t>
            </a:r>
          </a:p>
          <a:p>
            <a:r>
              <a:rPr lang="en-US" sz="1200" b="0" i="0" u="none" strike="noStrike" kern="1200" baseline="0" dirty="0">
                <a:solidFill>
                  <a:schemeClr val="tx1"/>
                </a:solidFill>
                <a:latin typeface="+mn-lt"/>
                <a:ea typeface="+mn-ea"/>
                <a:cs typeface="+mn-cs"/>
              </a:rPr>
              <a:t>given reference graph shown using GT, </a:t>
            </a:r>
            <a:r>
              <a:rPr lang="en-US" sz="1200" b="0" i="0" u="none" strike="noStrike" kern="1200" baseline="0" dirty="0" err="1">
                <a:solidFill>
                  <a:schemeClr val="tx1"/>
                </a:solidFill>
                <a:latin typeface="+mn-lt"/>
                <a:ea typeface="+mn-ea"/>
                <a:cs typeface="+mn-cs"/>
              </a:rPr>
              <a:t>MXGrey</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orMXColour</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to one of three </a:t>
            </a:r>
            <a:r>
              <a:rPr lang="en-US" sz="1200" b="0" i="0" u="none" strike="noStrike" kern="1200" baseline="0" dirty="0" err="1">
                <a:solidFill>
                  <a:schemeClr val="tx1"/>
                </a:solidFill>
                <a:latin typeface="+mn-lt"/>
                <a:ea typeface="+mn-ea"/>
                <a:cs typeface="+mn-cs"/>
              </a:rPr>
              <a:t>NLGrey</a:t>
            </a:r>
            <a:r>
              <a:rPr lang="en-US" sz="1200" b="0" i="0" u="none" strike="noStrike" kern="1200" baseline="0" dirty="0">
                <a:solidFill>
                  <a:schemeClr val="tx1"/>
                </a:solidFill>
                <a:latin typeface="+mn-lt"/>
                <a:ea typeface="+mn-ea"/>
                <a:cs typeface="+mn-cs"/>
              </a:rPr>
              <a:t> graphs</a:t>
            </a:r>
            <a:endParaRPr lang="en-US" dirty="0"/>
          </a:p>
        </p:txBody>
      </p:sp>
      <p:sp>
        <p:nvSpPr>
          <p:cNvPr id="4" name="Slide Number Placeholder 3"/>
          <p:cNvSpPr>
            <a:spLocks noGrp="1"/>
          </p:cNvSpPr>
          <p:nvPr>
            <p:ph type="sldNum" sz="quarter" idx="5"/>
          </p:nvPr>
        </p:nvSpPr>
        <p:spPr/>
        <p:txBody>
          <a:bodyPr/>
          <a:lstStyle/>
          <a:p>
            <a:fld id="{B37B1F30-39B2-4CE2-8EF3-91F3179569A5}" type="slidenum">
              <a:rPr lang="en-US" smtClean="0"/>
              <a:t>11</a:t>
            </a:fld>
            <a:endParaRPr lang="en-US"/>
          </a:p>
        </p:txBody>
      </p:sp>
    </p:spTree>
    <p:extLst>
      <p:ext uri="{BB962C8B-B14F-4D97-AF65-F5344CB8AC3E}">
        <p14:creationId xmlns:p14="http://schemas.microsoft.com/office/powerpoint/2010/main" val="3319587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7B1F30-39B2-4CE2-8EF3-91F3179569A5}" type="slidenum">
              <a:rPr lang="en-US" smtClean="0"/>
              <a:t>13</a:t>
            </a:fld>
            <a:endParaRPr lang="en-US"/>
          </a:p>
        </p:txBody>
      </p:sp>
    </p:spTree>
    <p:extLst>
      <p:ext uri="{BB962C8B-B14F-4D97-AF65-F5344CB8AC3E}">
        <p14:creationId xmlns:p14="http://schemas.microsoft.com/office/powerpoint/2010/main" val="39658254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We apply our approach to the analysis of protein-protein</a:t>
            </a:r>
          </a:p>
          <a:p>
            <a:r>
              <a:rPr lang="en-US" sz="1200" b="0" i="0" u="none" strike="noStrike" kern="1200" baseline="0" dirty="0">
                <a:solidFill>
                  <a:schemeClr val="tx1"/>
                </a:solidFill>
                <a:latin typeface="+mn-lt"/>
                <a:ea typeface="+mn-ea"/>
                <a:cs typeface="+mn-cs"/>
              </a:rPr>
              <a:t>interaction (PPI) data. Analysis of PPI is an important step to</a:t>
            </a:r>
          </a:p>
          <a:p>
            <a:r>
              <a:rPr lang="en-US" sz="1200" b="0" i="0" u="none" strike="noStrike" kern="1200" baseline="0" dirty="0">
                <a:solidFill>
                  <a:schemeClr val="tx1"/>
                </a:solidFill>
                <a:latin typeface="+mn-lt"/>
                <a:ea typeface="+mn-ea"/>
                <a:cs typeface="+mn-cs"/>
              </a:rPr>
              <a:t>better understand the complex mechanisms of life and diseases.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Evolution of DIP database structure for seven organisms (C. elegans, D. melanogaster, E. coli, H. sapiens, M. musculus, R. norvegicus,</a:t>
            </a:r>
          </a:p>
          <a:p>
            <a:r>
              <a:rPr lang="en-US" sz="1200" b="0" i="0" u="none" strike="noStrike" kern="1200" baseline="0" dirty="0">
                <a:solidFill>
                  <a:schemeClr val="tx1"/>
                </a:solidFill>
                <a:latin typeface="+mn-lt"/>
                <a:ea typeface="+mn-ea"/>
                <a:cs typeface="+mn-cs"/>
              </a:rPr>
              <a:t>S. cerevisiae), each row shows data for one organism (from top to bottom in the listed order). The two leftmost columns show the full DIP dataset for</a:t>
            </a:r>
          </a:p>
          <a:p>
            <a:r>
              <a:rPr lang="en-US" sz="1200" b="0" i="0" u="none" strike="noStrike" kern="1200" baseline="0" dirty="0">
                <a:solidFill>
                  <a:schemeClr val="tx1"/>
                </a:solidFill>
                <a:latin typeface="+mn-lt"/>
                <a:ea typeface="+mn-ea"/>
                <a:cs typeface="+mn-cs"/>
              </a:rPr>
              <a:t>the years 2008 and 2017, respectively. The remaining columns show the high-confidence core dataset (the most reliable subset of the interactions)</a:t>
            </a:r>
          </a:p>
          <a:p>
            <a:r>
              <a:rPr lang="en-US" sz="1200" b="0" i="0" u="none" strike="noStrike" kern="1200" baseline="0" dirty="0">
                <a:solidFill>
                  <a:schemeClr val="tx1"/>
                </a:solidFill>
                <a:latin typeface="+mn-lt"/>
                <a:ea typeface="+mn-ea"/>
                <a:cs typeface="+mn-cs"/>
              </a:rPr>
              <a:t>for the years 2008–2017 (Note that at the time of retrieval the full and the core data set for mouse and rat were the same for the years 2008 and</a:t>
            </a:r>
          </a:p>
          <a:p>
            <a:r>
              <a:rPr lang="en-US" sz="1200" b="0" i="0" u="none" strike="noStrike" kern="1200" baseline="0" dirty="0">
                <a:solidFill>
                  <a:schemeClr val="tx1"/>
                </a:solidFill>
                <a:latin typeface="+mn-lt"/>
                <a:ea typeface="+mn-ea"/>
                <a:cs typeface="+mn-cs"/>
              </a:rPr>
              <a:t>2017, while the sizes given on the DIP web page differed).</a:t>
            </a:r>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14</a:t>
            </a:fld>
            <a:endParaRPr lang="en-US"/>
          </a:p>
        </p:txBody>
      </p:sp>
    </p:spTree>
    <p:extLst>
      <p:ext uri="{BB962C8B-B14F-4D97-AF65-F5344CB8AC3E}">
        <p14:creationId xmlns:p14="http://schemas.microsoft.com/office/powerpoint/2010/main" val="22694105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7B1F30-39B2-4CE2-8EF3-91F3179569A5}" type="slidenum">
              <a:rPr lang="en-US" smtClean="0"/>
              <a:t>15</a:t>
            </a:fld>
            <a:endParaRPr lang="en-US"/>
          </a:p>
        </p:txBody>
      </p:sp>
    </p:spTree>
    <p:extLst>
      <p:ext uri="{BB962C8B-B14F-4D97-AF65-F5344CB8AC3E}">
        <p14:creationId xmlns:p14="http://schemas.microsoft.com/office/powerpoint/2010/main" val="30266521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Graph Thumbnail representation is not a replacement for node-link and matrix representations which are clearly required for detailed inspection of local structure\</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However, our results show that in Identification, Comparison and Overview related tasks, detail can be confusing and may be better served by a structural overview such as provided by Graph Thumbnails  Our results indicate that the Graph Thumbnail representation can allow humans to identify graphs with various structures Graph Thumbnails are at least as indicative of the network structure as matrices and significantly better than node-link diagrams. With a second study, we further evaluated Graph Thumbnails by asking the participants to do certain Overview tasks, related to connectivity, density and matching. The results showed that in most cases Graph Thumbnails outperformed</a:t>
            </a:r>
          </a:p>
          <a:p>
            <a:r>
              <a:rPr lang="en-US" sz="1200" b="0" i="0" u="none" strike="noStrike" kern="1200" baseline="0" dirty="0">
                <a:solidFill>
                  <a:schemeClr val="tx1"/>
                </a:solidFill>
                <a:latin typeface="+mn-lt"/>
                <a:ea typeface="+mn-ea"/>
                <a:cs typeface="+mn-cs"/>
              </a:rPr>
              <a:t>both matrices and node-link diagrams.</a:t>
            </a:r>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16</a:t>
            </a:fld>
            <a:endParaRPr lang="en-US"/>
          </a:p>
        </p:txBody>
      </p:sp>
    </p:spTree>
    <p:extLst>
      <p:ext uri="{BB962C8B-B14F-4D97-AF65-F5344CB8AC3E}">
        <p14:creationId xmlns:p14="http://schemas.microsoft.com/office/powerpoint/2010/main" val="41220551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17</a:t>
            </a:fld>
            <a:endParaRPr lang="en-US"/>
          </a:p>
        </p:txBody>
      </p:sp>
    </p:spTree>
    <p:extLst>
      <p:ext uri="{BB962C8B-B14F-4D97-AF65-F5344CB8AC3E}">
        <p14:creationId xmlns:p14="http://schemas.microsoft.com/office/powerpoint/2010/main" val="1891506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2</a:t>
            </a:fld>
            <a:endParaRPr lang="en-US"/>
          </a:p>
        </p:txBody>
      </p:sp>
    </p:spTree>
    <p:extLst>
      <p:ext uri="{BB962C8B-B14F-4D97-AF65-F5344CB8AC3E}">
        <p14:creationId xmlns:p14="http://schemas.microsoft.com/office/powerpoint/2010/main" val="3290616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node-link diagrams are typically drawn with a circle or rectangle mark for each node possibly with a label and a line for each link. Not every visualization task requires a level of detail where every graph element is visible. Sometimes we just want an overview of the large-scale structure of the network. for example, when comparing the structure of networks from different origins or when trying to understand the evolution of a dynamically. The technique presented in this paper is that force-directed layouts of large and reasonably dense networks tend to look like vaguely circular blobs changing network. Maybe it is possible to see that the graph has several interlinked blobs. Maybe some denser cores are visible within the blobs. The Graph Thumbnail representation explored in this paper offers quick comparison and representation. It maintains structural information and hierarchy and can act as an overview for complex and large networks. A typical application would be to browse a set of large networks in order to identify patterns across networks. </a:t>
            </a:r>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3</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4</a:t>
            </a:fld>
            <a:endParaRPr lang="en-US"/>
          </a:p>
        </p:txBody>
      </p:sp>
    </p:spTree>
    <p:extLst>
      <p:ext uri="{BB962C8B-B14F-4D97-AF65-F5344CB8AC3E}">
        <p14:creationId xmlns:p14="http://schemas.microsoft.com/office/powerpoint/2010/main" val="2577236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Our concept for a “thumbnail” representation of a large graph that supports identification, comparison and overview tasks has two key elements: the hierarchical decomposition technique and the visual representation of this hierarchy.</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An intuitive approach to finding dense substructures, would be to calculate a hierarchy of k-connected subgraphs in the network</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network where all the vertices are connected to each other. The blue ellipse represents the 1-connected component. The green one represents the 2-connected component. While the orange ellipse represents the 3-core component. In this example one 1-connected component contains all the vertices of the network. This network has two 2-connected components within the same 1-connected component. The orange ellipse is also 2-connected since our decomposition yields a hierarchical tree. The sole 3-core component of this network can be found by recursively removing all the vertices that have a degree of 0, 1, and 2 consecutively.</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While k-vertex-connectivity of a graph for values of k up to 3 can be tested in linear time. In addition, the decomposition into k-connected components is not unique for k &gt;=4. </a:t>
            </a:r>
          </a:p>
          <a:p>
            <a:endParaRPr lang="en-US" sz="1200" b="0" i="0" u="none" strike="noStrike" kern="1200" baseline="0" dirty="0">
              <a:solidFill>
                <a:schemeClr val="tx1"/>
              </a:solidFill>
              <a:latin typeface="+mn-lt"/>
              <a:ea typeface="+mn-ea"/>
              <a:cs typeface="+mn-cs"/>
            </a:endParaRPr>
          </a:p>
          <a:p>
            <a:r>
              <a:rPr lang="en-US" dirty="0"/>
              <a:t>algorithm by </a:t>
            </a:r>
            <a:r>
              <a:rPr lang="en-US" dirty="0" err="1"/>
              <a:t>Batagelj</a:t>
            </a:r>
            <a:r>
              <a:rPr lang="en-US" dirty="0"/>
              <a:t> and </a:t>
            </a:r>
            <a:r>
              <a:rPr lang="en-US" dirty="0" err="1"/>
              <a:t>Zavesnik</a:t>
            </a:r>
            <a:r>
              <a:rPr lang="en-US" sz="1200" b="0" i="0" u="none" strike="noStrike" kern="1200" baseline="0" dirty="0">
                <a:solidFill>
                  <a:schemeClr val="tx1"/>
                </a:solidFill>
                <a:latin typeface="+mn-lt"/>
                <a:ea typeface="+mn-ea"/>
                <a:cs typeface="+mn-cs"/>
              </a:rPr>
              <a:t>: A k-core of a graph is a component of the subgraph found by repeatedly removing vertices that have degrees less than k.</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final choice of decomposition:</a:t>
            </a:r>
          </a:p>
          <a:p>
            <a:r>
              <a:rPr lang="en-US" sz="1200" b="0" i="0" u="none" strike="noStrike" kern="1200" baseline="0" dirty="0">
                <a:solidFill>
                  <a:schemeClr val="tx1"/>
                </a:solidFill>
                <a:latin typeface="+mn-lt"/>
                <a:ea typeface="+mn-ea"/>
                <a:cs typeface="+mn-cs"/>
              </a:rPr>
              <a:t> Level 1 is made up of singly-connected components.</a:t>
            </a:r>
          </a:p>
          <a:p>
            <a:r>
              <a:rPr lang="en-US" sz="1200" b="0" i="0" u="none" strike="noStrike" kern="1200" baseline="0" dirty="0">
                <a:solidFill>
                  <a:schemeClr val="tx1"/>
                </a:solidFill>
                <a:latin typeface="+mn-lt"/>
                <a:ea typeface="+mn-ea"/>
                <a:cs typeface="+mn-cs"/>
              </a:rPr>
              <a:t> Level 2 consists of bi-connected components.</a:t>
            </a:r>
          </a:p>
          <a:p>
            <a:r>
              <a:rPr lang="en-US" sz="1200" b="0" i="0" u="none" strike="noStrike" kern="1200" baseline="0" dirty="0">
                <a:solidFill>
                  <a:schemeClr val="tx1"/>
                </a:solidFill>
                <a:latin typeface="+mn-lt"/>
                <a:ea typeface="+mn-ea"/>
                <a:cs typeface="+mn-cs"/>
              </a:rPr>
              <a:t> Level 3 is 3-cores that are contained within a biconnected component.</a:t>
            </a:r>
          </a:p>
          <a:p>
            <a:r>
              <a:rPr lang="en-US" sz="1200" b="0" i="0" u="none" strike="noStrike" kern="1200" baseline="0" dirty="0">
                <a:solidFill>
                  <a:schemeClr val="tx1"/>
                </a:solidFill>
                <a:latin typeface="+mn-lt"/>
                <a:ea typeface="+mn-ea"/>
                <a:cs typeface="+mn-cs"/>
              </a:rPr>
              <a:t> Levels 4 and up are k-cores k&gt;=3.</a:t>
            </a:r>
          </a:p>
          <a:p>
            <a:endParaRPr lang="en-US" dirty="0"/>
          </a:p>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5</a:t>
            </a:fld>
            <a:endParaRPr lang="en-US"/>
          </a:p>
        </p:txBody>
      </p:sp>
    </p:spTree>
    <p:extLst>
      <p:ext uri="{BB962C8B-B14F-4D97-AF65-F5344CB8AC3E}">
        <p14:creationId xmlns:p14="http://schemas.microsoft.com/office/powerpoint/2010/main" val="2465512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design option we considered involved a nested circle packing. a circle packing still gives a good aspect ratio, a reasonable use of space (R2,R5) and uses circle area to indicate the size of clusters . shows that leaf nodes in nested circles have a larger portion of the overall area</a:t>
            </a:r>
            <a:endParaRPr lang="en-US" dirty="0"/>
          </a:p>
        </p:txBody>
      </p:sp>
      <p:sp>
        <p:nvSpPr>
          <p:cNvPr id="4" name="Slide Number Placeholder 3"/>
          <p:cNvSpPr>
            <a:spLocks noGrp="1"/>
          </p:cNvSpPr>
          <p:nvPr>
            <p:ph type="sldNum" sz="quarter" idx="5"/>
          </p:nvPr>
        </p:nvSpPr>
        <p:spPr/>
        <p:txBody>
          <a:bodyPr/>
          <a:lstStyle/>
          <a:p>
            <a:fld id="{B37B1F30-39B2-4CE2-8EF3-91F3179569A5}" type="slidenum">
              <a:rPr lang="en-US" smtClean="0"/>
              <a:t>6</a:t>
            </a:fld>
            <a:endParaRPr lang="en-US"/>
          </a:p>
        </p:txBody>
      </p:sp>
    </p:spTree>
    <p:extLst>
      <p:ext uri="{BB962C8B-B14F-4D97-AF65-F5344CB8AC3E}">
        <p14:creationId xmlns:p14="http://schemas.microsoft.com/office/powerpoint/2010/main" val="2918171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After completing of study 1 and 2 the conclusion was:</a:t>
            </a:r>
          </a:p>
          <a:p>
            <a:r>
              <a:rPr lang="en-US" sz="1200" b="0" i="0" u="none" strike="noStrike" kern="1200" baseline="0" dirty="0">
                <a:solidFill>
                  <a:schemeClr val="tx1"/>
                </a:solidFill>
                <a:latin typeface="+mn-lt"/>
                <a:ea typeface="+mn-ea"/>
                <a:cs typeface="+mn-cs"/>
              </a:rPr>
              <a:t>final </a:t>
            </a:r>
            <a:r>
              <a:rPr lang="en-US" sz="1200" b="0" i="0" u="none" strike="noStrike" kern="1200" baseline="0" dirty="0" err="1">
                <a:solidFill>
                  <a:schemeClr val="tx1"/>
                </a:solidFill>
                <a:latin typeface="+mn-lt"/>
                <a:ea typeface="+mn-ea"/>
                <a:cs typeface="+mn-cs"/>
              </a:rPr>
              <a:t>colour</a:t>
            </a:r>
            <a:r>
              <a:rPr lang="en-US" sz="1200" b="0" i="0" u="none" strike="noStrike" kern="1200" baseline="0" dirty="0">
                <a:solidFill>
                  <a:schemeClr val="tx1"/>
                </a:solidFill>
                <a:latin typeface="+mn-lt"/>
                <a:ea typeface="+mn-ea"/>
                <a:cs typeface="+mn-cs"/>
              </a:rPr>
              <a:t> scheme, singly connected components are blue, bi-connected components are green, 3-core children of bi-connected components are yellow and higher cores are interpolated from red to dark brown. Thus, there is a clear mapping of warmth of </a:t>
            </a:r>
            <a:r>
              <a:rPr lang="en-US" sz="1200" b="0" i="0" u="none" strike="noStrike" kern="1200" baseline="0" dirty="0" err="1">
                <a:solidFill>
                  <a:schemeClr val="tx1"/>
                </a:solidFill>
                <a:latin typeface="+mn-lt"/>
                <a:ea typeface="+mn-ea"/>
                <a:cs typeface="+mn-cs"/>
              </a:rPr>
              <a:t>colour</a:t>
            </a:r>
            <a:r>
              <a:rPr lang="en-US" sz="1200" b="0" i="0" u="none" strike="noStrike" kern="1200" baseline="0" dirty="0">
                <a:solidFill>
                  <a:schemeClr val="tx1"/>
                </a:solidFill>
                <a:latin typeface="+mn-lt"/>
                <a:ea typeface="+mn-ea"/>
                <a:cs typeface="+mn-cs"/>
              </a:rPr>
              <a:t> to density of connectivity within each cluster level.</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colours</a:t>
            </a:r>
            <a:r>
              <a:rPr lang="en-US" sz="1200" b="0" i="0" u="none" strike="noStrike" kern="1200" baseline="0" dirty="0">
                <a:solidFill>
                  <a:schemeClr val="tx1"/>
                </a:solidFill>
                <a:latin typeface="+mn-lt"/>
                <a:ea typeface="+mn-ea"/>
                <a:cs typeface="+mn-cs"/>
              </a:rPr>
              <a:t> for the first five levels, and then interpolate from red to maroon in the LAB </a:t>
            </a:r>
            <a:r>
              <a:rPr lang="en-US" sz="1200" b="0" i="0" u="none" strike="noStrike" kern="1200" baseline="0" dirty="0" err="1">
                <a:solidFill>
                  <a:schemeClr val="tx1"/>
                </a:solidFill>
                <a:latin typeface="+mn-lt"/>
                <a:ea typeface="+mn-ea"/>
                <a:cs typeface="+mn-cs"/>
              </a:rPr>
              <a:t>colour</a:t>
            </a:r>
            <a:r>
              <a:rPr lang="en-US" sz="1200" b="0" i="0" u="none" strike="noStrike" kern="1200" baseline="0" dirty="0">
                <a:solidFill>
                  <a:schemeClr val="tx1"/>
                </a:solidFill>
                <a:latin typeface="+mn-lt"/>
                <a:ea typeface="+mn-ea"/>
                <a:cs typeface="+mn-cs"/>
              </a:rPr>
              <a:t> space for levels corresponding to k-cores where k  6, as shown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size of a Graph Thumbnail is independent of the number of nodes and edges in the network. This allows for matching of networks with similar structural properties independent of size. However, the absolute numbers of nodes and edges are key identifying features of a </a:t>
            </a:r>
            <a:r>
              <a:rPr lang="en-US" sz="1200" b="0" i="0" u="none" strike="noStrike" kern="1200" baseline="0" dirty="0" err="1">
                <a:solidFill>
                  <a:schemeClr val="tx1"/>
                </a:solidFill>
                <a:latin typeface="+mn-lt"/>
                <a:ea typeface="+mn-ea"/>
                <a:cs typeface="+mn-cs"/>
              </a:rPr>
              <a:t>networkso</a:t>
            </a:r>
            <a:r>
              <a:rPr lang="en-US" sz="1200" b="0" i="0" u="none" strike="noStrike" kern="1200" baseline="0" dirty="0">
                <a:solidFill>
                  <a:schemeClr val="tx1"/>
                </a:solidFill>
                <a:latin typeface="+mn-lt"/>
                <a:ea typeface="+mn-ea"/>
                <a:cs typeface="+mn-cs"/>
              </a:rPr>
              <a:t> we choose to add these numbers as labels to the lower left and right corners of the thumbnail.</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We add bars below these numbers where the length of the bar double encodes the number of nodes/edges.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We display an inverted histogram across the top of the thumbnail where the height of each bar indicates the number of nodes of a given node degree.</a:t>
            </a:r>
            <a:endParaRPr lang="en-US" dirty="0"/>
          </a:p>
        </p:txBody>
      </p:sp>
      <p:sp>
        <p:nvSpPr>
          <p:cNvPr id="4" name="Slide Number Placeholder 3"/>
          <p:cNvSpPr>
            <a:spLocks noGrp="1"/>
          </p:cNvSpPr>
          <p:nvPr>
            <p:ph type="sldNum" sz="quarter" idx="5"/>
          </p:nvPr>
        </p:nvSpPr>
        <p:spPr/>
        <p:txBody>
          <a:bodyPr/>
          <a:lstStyle/>
          <a:p>
            <a:fld id="{B37B1F30-39B2-4CE2-8EF3-91F3179569A5}" type="slidenum">
              <a:rPr lang="en-US" smtClean="0"/>
              <a:t>7</a:t>
            </a:fld>
            <a:endParaRPr lang="en-US"/>
          </a:p>
        </p:txBody>
      </p:sp>
    </p:spTree>
    <p:extLst>
      <p:ext uri="{BB962C8B-B14F-4D97-AF65-F5344CB8AC3E}">
        <p14:creationId xmlns:p14="http://schemas.microsoft.com/office/powerpoint/2010/main" val="388872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Hierarchical Decomposition. This returns the different connected and core components of the network</a:t>
            </a:r>
          </a:p>
          <a:p>
            <a:endParaRPr lang="en-US" dirty="0"/>
          </a:p>
          <a:p>
            <a:r>
              <a:rPr lang="en-US" sz="1200" b="0" i="0" u="none" strike="noStrike" kern="1200" baseline="0" dirty="0">
                <a:solidFill>
                  <a:schemeClr val="tx1"/>
                </a:solidFill>
                <a:latin typeface="+mn-lt"/>
                <a:ea typeface="+mn-ea"/>
                <a:cs typeface="+mn-cs"/>
              </a:rPr>
              <a:t>Canonical Encoding. In this stage of the algorithm, we encode the nodes of the tree, which is acquired by the first stage of the algorithm, in order to achieve a canonical ordering.</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Circle Packing. We use the D3 [1] implementation of the circle packing algorithm proposed</a:t>
            </a:r>
            <a:endParaRPr lang="en-US" dirty="0"/>
          </a:p>
        </p:txBody>
      </p:sp>
      <p:sp>
        <p:nvSpPr>
          <p:cNvPr id="4" name="Slide Number Placeholder 3"/>
          <p:cNvSpPr>
            <a:spLocks noGrp="1"/>
          </p:cNvSpPr>
          <p:nvPr>
            <p:ph type="sldNum" sz="quarter" idx="5"/>
          </p:nvPr>
        </p:nvSpPr>
        <p:spPr/>
        <p:txBody>
          <a:bodyPr/>
          <a:lstStyle/>
          <a:p>
            <a:fld id="{B37B1F30-39B2-4CE2-8EF3-91F3179569A5}" type="slidenum">
              <a:rPr lang="en-US" smtClean="0"/>
              <a:t>8</a:t>
            </a:fld>
            <a:endParaRPr lang="en-US"/>
          </a:p>
        </p:txBody>
      </p:sp>
    </p:spTree>
    <p:extLst>
      <p:ext uri="{BB962C8B-B14F-4D97-AF65-F5344CB8AC3E}">
        <p14:creationId xmlns:p14="http://schemas.microsoft.com/office/powerpoint/2010/main" val="2876040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first study evaluated people’s ability to differentiate</a:t>
            </a:r>
          </a:p>
          <a:p>
            <a:r>
              <a:rPr lang="en-US" sz="1200" b="0" i="0" u="none" strike="noStrike" kern="1200" baseline="0" dirty="0">
                <a:solidFill>
                  <a:schemeClr val="tx1"/>
                </a:solidFill>
                <a:latin typeface="+mn-lt"/>
                <a:ea typeface="+mn-ea"/>
                <a:cs typeface="+mn-cs"/>
              </a:rPr>
              <a:t>large graphs with different structural properties using</a:t>
            </a:r>
          </a:p>
          <a:p>
            <a:r>
              <a:rPr lang="en-US" sz="1200" b="0" i="0" u="none" strike="noStrike" kern="1200" baseline="0" dirty="0">
                <a:solidFill>
                  <a:schemeClr val="tx1"/>
                </a:solidFill>
                <a:latin typeface="+mn-lt"/>
                <a:ea typeface="+mn-ea"/>
                <a:cs typeface="+mn-cs"/>
              </a:rPr>
              <a:t>Graph Thumbnail (GT), node-link (NL) and matrix (MX) representations.</a:t>
            </a:r>
          </a:p>
          <a:p>
            <a:r>
              <a:rPr lang="en-US" sz="1200" b="0" i="0" u="none" strike="noStrike" kern="1200" baseline="0" dirty="0">
                <a:solidFill>
                  <a:schemeClr val="tx1"/>
                </a:solidFill>
                <a:latin typeface="+mn-lt"/>
                <a:ea typeface="+mn-ea"/>
                <a:cs typeface="+mn-cs"/>
              </a:rPr>
              <a:t>The study aimed to show how much the three</a:t>
            </a:r>
          </a:p>
          <a:p>
            <a:r>
              <a:rPr lang="en-US" sz="1200" b="0" i="0" u="none" strike="noStrike" kern="1200" baseline="0" dirty="0">
                <a:solidFill>
                  <a:schemeClr val="tx1"/>
                </a:solidFill>
                <a:latin typeface="+mn-lt"/>
                <a:ea typeface="+mn-ea"/>
                <a:cs typeface="+mn-cs"/>
              </a:rPr>
              <a:t>visual representations aided the Identification and Comparison</a:t>
            </a:r>
          </a:p>
          <a:p>
            <a:r>
              <a:rPr lang="en-US" sz="1200" b="0" i="0" u="none" strike="noStrike" kern="1200" baseline="0" dirty="0">
                <a:solidFill>
                  <a:schemeClr val="tx1"/>
                </a:solidFill>
                <a:latin typeface="+mn-lt"/>
                <a:ea typeface="+mn-ea"/>
                <a:cs typeface="+mn-cs"/>
              </a:rPr>
              <a:t>tasks.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study had 21 participants: 16 male, 5 female. The participants</a:t>
            </a:r>
          </a:p>
          <a:p>
            <a:r>
              <a:rPr lang="en-US" sz="1200" b="0" i="0" u="none" strike="noStrike" kern="1200" baseline="0" dirty="0">
                <a:solidFill>
                  <a:schemeClr val="tx1"/>
                </a:solidFill>
                <a:latin typeface="+mn-lt"/>
                <a:ea typeface="+mn-ea"/>
                <a:cs typeface="+mn-cs"/>
              </a:rPr>
              <a:t>were shown an explanatory statement. 7 participants often came across network diagrams,</a:t>
            </a:r>
          </a:p>
          <a:p>
            <a:r>
              <a:rPr lang="en-US" sz="1200" b="0" i="0" u="none" strike="noStrike" kern="1200" baseline="0" dirty="0">
                <a:solidFill>
                  <a:schemeClr val="tx1"/>
                </a:solidFill>
                <a:latin typeface="+mn-lt"/>
                <a:ea typeface="+mn-ea"/>
                <a:cs typeface="+mn-cs"/>
              </a:rPr>
              <a:t>11 occasionally did, while 3 never did. 7 of the participants</a:t>
            </a:r>
          </a:p>
          <a:p>
            <a:r>
              <a:rPr lang="en-US" sz="1200" b="0" i="0" u="none" strike="noStrike" kern="1200" baseline="0" dirty="0">
                <a:solidFill>
                  <a:schemeClr val="tx1"/>
                </a:solidFill>
                <a:latin typeface="+mn-lt"/>
                <a:ea typeface="+mn-ea"/>
                <a:cs typeface="+mn-cs"/>
              </a:rPr>
              <a:t>were familiar with the terms cluster and connected</a:t>
            </a:r>
          </a:p>
          <a:p>
            <a:r>
              <a:rPr lang="en-US" sz="1200" b="0" i="0" u="none" strike="noStrike" kern="1200" baseline="0" dirty="0">
                <a:solidFill>
                  <a:schemeClr val="tx1"/>
                </a:solidFill>
                <a:latin typeface="+mn-lt"/>
                <a:ea typeface="+mn-ea"/>
                <a:cs typeface="+mn-cs"/>
              </a:rPr>
              <a:t>components.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15 participants submitted a 5-star rating of how easy it was to do</a:t>
            </a:r>
          </a:p>
          <a:p>
            <a:r>
              <a:rPr lang="en-US" sz="1200" b="0" i="0" u="none" strike="noStrike" kern="1200" baseline="0" dirty="0">
                <a:solidFill>
                  <a:schemeClr val="tx1"/>
                </a:solidFill>
                <a:latin typeface="+mn-lt"/>
                <a:ea typeface="+mn-ea"/>
                <a:cs typeface="+mn-cs"/>
              </a:rPr>
              <a:t>the similarity tasks given each visual representation. More than 50 percent</a:t>
            </a:r>
          </a:p>
          <a:p>
            <a:r>
              <a:rPr lang="en-US" sz="1200" b="0" i="0" u="none" strike="noStrike" kern="1200" baseline="0" dirty="0">
                <a:solidFill>
                  <a:schemeClr val="tx1"/>
                </a:solidFill>
                <a:latin typeface="+mn-lt"/>
                <a:ea typeface="+mn-ea"/>
                <a:cs typeface="+mn-cs"/>
              </a:rPr>
              <a:t>of the participants rated GT on the easy side, while only 33.33 percent</a:t>
            </a:r>
          </a:p>
          <a:p>
            <a:r>
              <a:rPr lang="en-US" sz="1200" b="0" i="0" u="none" strike="noStrike" kern="1200" baseline="0" dirty="0">
                <a:solidFill>
                  <a:schemeClr val="tx1"/>
                </a:solidFill>
                <a:latin typeface="+mn-lt"/>
                <a:ea typeface="+mn-ea"/>
                <a:cs typeface="+mn-cs"/>
              </a:rPr>
              <a:t>and less than 30 percent of the participants thought MX and NL</a:t>
            </a:r>
          </a:p>
          <a:p>
            <a:r>
              <a:rPr lang="en-US" sz="1200" b="0" i="0" u="none" strike="noStrike" kern="1200" baseline="0" dirty="0">
                <a:solidFill>
                  <a:schemeClr val="tx1"/>
                </a:solidFill>
                <a:latin typeface="+mn-lt"/>
                <a:ea typeface="+mn-ea"/>
                <a:cs typeface="+mn-cs"/>
              </a:rPr>
              <a:t>were easy respectively.</a:t>
            </a:r>
          </a:p>
        </p:txBody>
      </p:sp>
      <p:sp>
        <p:nvSpPr>
          <p:cNvPr id="4" name="Slide Number Placeholder 3"/>
          <p:cNvSpPr>
            <a:spLocks noGrp="1"/>
          </p:cNvSpPr>
          <p:nvPr>
            <p:ph type="sldNum" sz="quarter" idx="10"/>
          </p:nvPr>
        </p:nvSpPr>
        <p:spPr/>
        <p:txBody>
          <a:bodyPr/>
          <a:lstStyle/>
          <a:p>
            <a:fld id="{A7666ED7-631A-46AF-B451-227D0A8685A0}" type="slidenum">
              <a:rPr lang="en-US"/>
              <a:t>9</a:t>
            </a:fld>
            <a:endParaRPr lang="en-US"/>
          </a:p>
        </p:txBody>
      </p:sp>
    </p:spTree>
    <p:extLst>
      <p:ext uri="{BB962C8B-B14F-4D97-AF65-F5344CB8AC3E}">
        <p14:creationId xmlns:p14="http://schemas.microsoft.com/office/powerpoint/2010/main" val="39575576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2/17/2019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2/17/2019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2/17/2019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784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739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391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22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2/17/2019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223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2/17/2019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195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2/17/2019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431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184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570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423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836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45995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730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2/17/2019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336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2/17/2019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0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984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2/17/2019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7995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8423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7999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986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39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2/17/2019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92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2/17/2019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1469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2/17/2019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537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3333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2067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060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4527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897023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864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2/17/2019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517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2/17/2019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1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2/17/2019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990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2/17/2019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4454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2/17/2019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2/17/2019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2/17/2019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2/17/2019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762867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2/17/2019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26897659"/>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6.xml"/><Relationship Id="rId6" Type="http://schemas.openxmlformats.org/officeDocument/2006/relationships/image" Target="../media/image17.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9.xml"/><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9.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9.xml"/><Relationship Id="rId5" Type="http://schemas.openxmlformats.org/officeDocument/2006/relationships/image" Target="../media/image8.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9.xml"/><Relationship Id="rId5" Type="http://schemas.openxmlformats.org/officeDocument/2006/relationships/image" Target="../media/image9.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9.xml"/><Relationship Id="rId5" Type="http://schemas.openxmlformats.org/officeDocument/2006/relationships/image" Target="../media/image10.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801" y="2624852"/>
            <a:ext cx="9093201" cy="1373070"/>
          </a:xfrm>
        </p:spPr>
        <p:txBody>
          <a:bodyPr/>
          <a:lstStyle/>
          <a:p>
            <a:r>
              <a:rPr lang="en-US" sz="4000" dirty="0"/>
              <a:t>Graph Thumbnails: Identifying and</a:t>
            </a:r>
            <a:br>
              <a:rPr lang="en-US" sz="4000" dirty="0"/>
            </a:br>
            <a:r>
              <a:rPr lang="en-US" sz="4000" dirty="0"/>
              <a:t>Comparing Multiple Graphs at a Glance</a:t>
            </a:r>
          </a:p>
        </p:txBody>
      </p:sp>
      <p:sp>
        <p:nvSpPr>
          <p:cNvPr id="3" name="Subtitle 2"/>
          <p:cNvSpPr>
            <a:spLocks noGrp="1"/>
          </p:cNvSpPr>
          <p:nvPr>
            <p:ph type="subTitle" idx="1"/>
          </p:nvPr>
        </p:nvSpPr>
        <p:spPr>
          <a:xfrm>
            <a:off x="680322" y="4394039"/>
            <a:ext cx="8144134" cy="2405904"/>
          </a:xfrm>
        </p:spPr>
        <p:txBody>
          <a:bodyPr>
            <a:normAutofit/>
          </a:bodyPr>
          <a:lstStyle/>
          <a:p>
            <a:r>
              <a:rPr lang="en-US" dirty="0"/>
              <a:t>       </a:t>
            </a:r>
            <a:r>
              <a:rPr lang="en-US" dirty="0" err="1"/>
              <a:t>hourdjian</a:t>
            </a:r>
            <a:r>
              <a:rPr lang="en-US" dirty="0"/>
              <a:t> </a:t>
            </a:r>
          </a:p>
          <a:p>
            <a:r>
              <a:rPr lang="en-US" dirty="0"/>
              <a:t>Tim Dwyer</a:t>
            </a:r>
          </a:p>
          <a:p>
            <a:r>
              <a:rPr lang="en-US" dirty="0"/>
              <a:t> </a:t>
            </a:r>
            <a:r>
              <a:rPr lang="en-US" dirty="0" err="1"/>
              <a:t>Karsten</a:t>
            </a:r>
            <a:r>
              <a:rPr lang="en-US" dirty="0"/>
              <a:t> Klein</a:t>
            </a:r>
          </a:p>
          <a:p>
            <a:r>
              <a:rPr lang="en-US" dirty="0"/>
              <a:t> Kim Marriott </a:t>
            </a:r>
          </a:p>
          <a:p>
            <a:r>
              <a:rPr lang="en-US" dirty="0"/>
              <a:t> Michael </a:t>
            </a:r>
            <a:r>
              <a:rPr lang="en-US" dirty="0" err="1"/>
              <a:t>Wybrow</a:t>
            </a:r>
            <a:endParaRPr lang="en-US" dirty="0"/>
          </a:p>
          <a:p>
            <a:endParaRPr lang="en-US" dirty="0"/>
          </a:p>
          <a:p>
            <a:endParaRPr lang="en-US" dirty="0"/>
          </a:p>
        </p:txBody>
      </p:sp>
      <p:sp>
        <p:nvSpPr>
          <p:cNvPr id="4" name="Text Placeholder 8">
            <a:extLst>
              <a:ext uri="{FF2B5EF4-FFF2-40B4-BE49-F238E27FC236}">
                <a16:creationId xmlns:a16="http://schemas.microsoft.com/office/drawing/2014/main" id="{806B13C5-0386-4ED9-9288-BE55DB0AD5F8}"/>
              </a:ext>
            </a:extLst>
          </p:cNvPr>
          <p:cNvSpPr txBox="1">
            <a:spLocks/>
          </p:cNvSpPr>
          <p:nvPr/>
        </p:nvSpPr>
        <p:spPr>
          <a:xfrm>
            <a:off x="3293119" y="1227264"/>
            <a:ext cx="7104328" cy="69207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en-US" sz="2800" dirty="0"/>
          </a:p>
        </p:txBody>
      </p:sp>
      <p:sp>
        <p:nvSpPr>
          <p:cNvPr id="12" name="Subtitle 2">
            <a:extLst>
              <a:ext uri="{FF2B5EF4-FFF2-40B4-BE49-F238E27FC236}">
                <a16:creationId xmlns:a16="http://schemas.microsoft.com/office/drawing/2014/main" id="{91CAEF6E-0EDC-46A6-93ED-E2D849E3ED57}"/>
              </a:ext>
            </a:extLst>
          </p:cNvPr>
          <p:cNvSpPr txBox="1">
            <a:spLocks/>
          </p:cNvSpPr>
          <p:nvPr/>
        </p:nvSpPr>
        <p:spPr>
          <a:xfrm>
            <a:off x="3598447" y="5565290"/>
            <a:ext cx="8144134" cy="240590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effectLst>
                  <a:outerShdw blurRad="228600" algn="ctr" rotWithShape="0">
                    <a:prstClr val="black">
                      <a:alpha val="53000"/>
                    </a:prstClr>
                  </a:outerShdw>
                </a:effectLst>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effectLst>
                  <a:outerShdw blurRad="228600" algn="ctr" rotWithShape="0">
                    <a:prstClr val="black">
                      <a:alpha val="53000"/>
                    </a:prstClr>
                  </a:outerShdw>
                </a:effectLst>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effectLst>
                  <a:outerShdw blurRad="228600" algn="ctr" rotWithShape="0">
                    <a:prstClr val="black">
                      <a:alpha val="53000"/>
                    </a:prstClr>
                  </a:outerShdw>
                </a:effectLst>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effectLst>
                  <a:outerShdw blurRad="228600" algn="ctr" rotWithShape="0">
                    <a:prstClr val="black">
                      <a:alpha val="53000"/>
                    </a:prstClr>
                  </a:outerShdw>
                </a:effectLst>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effectLst>
                  <a:outerShdw blurRad="228600" algn="ctr" rotWithShape="0">
                    <a:prstClr val="black">
                      <a:alpha val="53000"/>
                    </a:prstClr>
                  </a:outerShdw>
                </a:effectLst>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Presentation by –</a:t>
            </a:r>
          </a:p>
          <a:p>
            <a:r>
              <a:rPr lang="en-US" dirty="0"/>
              <a:t>Gautam Saini</a:t>
            </a:r>
          </a:p>
        </p:txBody>
      </p:sp>
    </p:spTree>
    <p:extLst>
      <p:ext uri="{BB962C8B-B14F-4D97-AF65-F5344CB8AC3E}">
        <p14:creationId xmlns:p14="http://schemas.microsoft.com/office/powerpoint/2010/main" val="328929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2" presetClass="entr" presetSubtype="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0" fill="hold">
                            <p:stCondLst>
                              <p:cond delay="4000"/>
                            </p:stCondLst>
                            <p:childTnLst>
                              <p:par>
                                <p:cTn id="21" presetID="42" presetClass="entr" presetSubtype="0"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6" fill="hold">
                            <p:stCondLst>
                              <p:cond delay="5000"/>
                            </p:stCondLst>
                            <p:childTnLst>
                              <p:par>
                                <p:cTn id="27" presetID="42" presetClass="entr" presetSubtype="0" fill="hold" grpId="0" nodeType="after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2" fill="hold">
                            <p:stCondLst>
                              <p:cond delay="6000"/>
                            </p:stCondLst>
                            <p:childTnLst>
                              <p:par>
                                <p:cTn id="33" presetID="42" presetClass="entr" presetSubtype="0" fill="hold" grpId="0" nodeType="after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8" fill="hold">
                            <p:stCondLst>
                              <p:cond delay="7000"/>
                            </p:stCondLst>
                            <p:childTnLst>
                              <p:par>
                                <p:cTn id="39" presetID="42" presetClass="entr" presetSubtype="0" fill="hold" grpId="0" nodeType="after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1000"/>
                                        <p:tgtEl>
                                          <p:spTgt spid="12">
                                            <p:txEl>
                                              <p:pRg st="0" end="0"/>
                                            </p:txEl>
                                          </p:spTgt>
                                        </p:tgtEl>
                                      </p:cBhvr>
                                    </p:animEffect>
                                    <p:anim calcmode="lin" valueType="num">
                                      <p:cBhvr>
                                        <p:cTn id="42"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43"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par>
                          <p:cTn id="44" fill="hold">
                            <p:stCondLst>
                              <p:cond delay="8000"/>
                            </p:stCondLst>
                            <p:childTnLst>
                              <p:par>
                                <p:cTn id="45" presetID="42" presetClass="entr" presetSubtype="0" fill="hold" grpId="0" nodeType="afterEffect">
                                  <p:stCondLst>
                                    <p:cond delay="0"/>
                                  </p:stCondLst>
                                  <p:childTnLst>
                                    <p:set>
                                      <p:cBhvr>
                                        <p:cTn id="46" dur="1" fill="hold">
                                          <p:stCondLst>
                                            <p:cond delay="0"/>
                                          </p:stCondLst>
                                        </p:cTn>
                                        <p:tgtEl>
                                          <p:spTgt spid="12">
                                            <p:txEl>
                                              <p:pRg st="1" end="1"/>
                                            </p:txEl>
                                          </p:spTgt>
                                        </p:tgtEl>
                                        <p:attrNameLst>
                                          <p:attrName>style.visibility</p:attrName>
                                        </p:attrNameLst>
                                      </p:cBhvr>
                                      <p:to>
                                        <p:strVal val="visible"/>
                                      </p:to>
                                    </p:set>
                                    <p:animEffect transition="in" filter="fade">
                                      <p:cBhvr>
                                        <p:cTn id="47" dur="1000"/>
                                        <p:tgtEl>
                                          <p:spTgt spid="12">
                                            <p:txEl>
                                              <p:pRg st="1" end="1"/>
                                            </p:txEl>
                                          </p:spTgt>
                                        </p:tgtEl>
                                      </p:cBhvr>
                                    </p:animEffect>
                                    <p:anim calcmode="lin" valueType="num">
                                      <p:cBhvr>
                                        <p:cTn id="48"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49"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29" name="Picture 7">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0" name="Picture 9">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31" name="Picture 11">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32" name="Rectangle 13">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15">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4" name="Rectangle 17">
            <a:extLst>
              <a:ext uri="{FF2B5EF4-FFF2-40B4-BE49-F238E27FC236}">
                <a16:creationId xmlns:a16="http://schemas.microsoft.com/office/drawing/2014/main" id="{91B25DDC-AC4A-4478-9284-72FAEFF9AA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19">
            <a:extLst>
              <a:ext uri="{FF2B5EF4-FFF2-40B4-BE49-F238E27FC236}">
                <a16:creationId xmlns:a16="http://schemas.microsoft.com/office/drawing/2014/main" id="{F2A4120A-6920-4A6A-A9F2-D985926CFAF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6" name="Rectangle 21">
            <a:extLst>
              <a:ext uri="{FF2B5EF4-FFF2-40B4-BE49-F238E27FC236}">
                <a16:creationId xmlns:a16="http://schemas.microsoft.com/office/drawing/2014/main" id="{EF7F7E2B-AC04-431C-9F91-E8CC80AC2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3923159"/>
            <a:ext cx="8968085"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59773" y="4962943"/>
            <a:ext cx="8133478" cy="940240"/>
          </a:xfrm>
        </p:spPr>
        <p:txBody>
          <a:bodyPr vert="horz" lIns="91440" tIns="45720" rIns="91440" bIns="45720" rtlCol="0" anchor="b">
            <a:normAutofit fontScale="90000"/>
          </a:bodyPr>
          <a:lstStyle/>
          <a:p>
            <a:r>
              <a:rPr lang="en-US" sz="4800" dirty="0"/>
              <a:t>Data observations- Identification and Comparison</a:t>
            </a:r>
            <a:br>
              <a:rPr lang="en-US" sz="4800" dirty="0"/>
            </a:br>
            <a:endParaRPr lang="en-US" sz="4800" dirty="0"/>
          </a:p>
        </p:txBody>
      </p:sp>
      <p:pic>
        <p:nvPicPr>
          <p:cNvPr id="3" name="Picture 2">
            <a:extLst>
              <a:ext uri="{FF2B5EF4-FFF2-40B4-BE49-F238E27FC236}">
                <a16:creationId xmlns:a16="http://schemas.microsoft.com/office/drawing/2014/main" id="{A447FF0B-710D-4B31-BB5C-94AFC985B134}"/>
              </a:ext>
            </a:extLst>
          </p:cNvPr>
          <p:cNvPicPr>
            <a:picLocks noChangeAspect="1"/>
          </p:cNvPicPr>
          <p:nvPr/>
        </p:nvPicPr>
        <p:blipFill>
          <a:blip r:embed="rId6"/>
          <a:stretch>
            <a:fillRect/>
          </a:stretch>
        </p:blipFill>
        <p:spPr>
          <a:xfrm>
            <a:off x="947650" y="1124618"/>
            <a:ext cx="10284036" cy="2313908"/>
          </a:xfrm>
          <a:prstGeom prst="rect">
            <a:avLst/>
          </a:prstGeom>
          <a:ln>
            <a:noFill/>
          </a:ln>
          <a:effectLst>
            <a:outerShdw blurRad="76200" dist="63500" dir="5040000" algn="tl" rotWithShape="0">
              <a:srgbClr val="000000">
                <a:alpha val="41000"/>
              </a:srgbClr>
            </a:outerShdw>
          </a:effectLst>
        </p:spPr>
      </p:pic>
      <p:sp>
        <p:nvSpPr>
          <p:cNvPr id="37" name="Rectangle 23">
            <a:extLst>
              <a:ext uri="{FF2B5EF4-FFF2-40B4-BE49-F238E27FC236}">
                <a16:creationId xmlns:a16="http://schemas.microsoft.com/office/drawing/2014/main" id="{A70D537E-6C9C-42A3-9B15-BB0F3D36C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3923159"/>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25">
            <a:extLst>
              <a:ext uri="{FF2B5EF4-FFF2-40B4-BE49-F238E27FC236}">
                <a16:creationId xmlns:a16="http://schemas.microsoft.com/office/drawing/2014/main" id="{BBA9CF82-B5D9-49C7-8190-015DC6E00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932"/>
            <a:ext cx="89680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02CF6BB-0147-4AA0-8473-07BB71B78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5575932"/>
            <a:ext cx="3080285" cy="275942"/>
          </a:xfrm>
          <a:prstGeom prst="rect">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2DF3D09-886A-4904-B60E-1C6355F427F1}"/>
              </a:ext>
            </a:extLst>
          </p:cNvPr>
          <p:cNvSpPr txBox="1"/>
          <p:nvPr/>
        </p:nvSpPr>
        <p:spPr>
          <a:xfrm>
            <a:off x="774789" y="5883458"/>
            <a:ext cx="4240263" cy="369332"/>
          </a:xfrm>
          <a:prstGeom prst="rect">
            <a:avLst/>
          </a:prstGeom>
          <a:noFill/>
        </p:spPr>
        <p:txBody>
          <a:bodyPr wrap="none" rtlCol="0">
            <a:spAutoFit/>
          </a:bodyPr>
          <a:lstStyle/>
          <a:p>
            <a:pPr marL="285750" indent="-285750">
              <a:buFont typeface="Arial" panose="020B0604020202020204" pitchFamily="34" charset="0"/>
              <a:buChar char="•"/>
            </a:pPr>
            <a:r>
              <a:rPr lang="en-US" dirty="0"/>
              <a:t>In Between two same type of graphs</a:t>
            </a:r>
          </a:p>
        </p:txBody>
      </p:sp>
    </p:spTree>
    <p:extLst>
      <p:ext uri="{BB962C8B-B14F-4D97-AF65-F5344CB8AC3E}">
        <p14:creationId xmlns:p14="http://schemas.microsoft.com/office/powerpoint/2010/main" val="370758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ppt_x"/>
                                          </p:val>
                                        </p:tav>
                                        <p:tav tm="100000">
                                          <p:val>
                                            <p:strVal val="#ppt_x"/>
                                          </p:val>
                                        </p:tav>
                                      </p:tavLst>
                                    </p:anim>
                                    <p:anim calcmode="lin" valueType="num">
                                      <p:cBhvr additive="base">
                                        <p:cTn id="12" dur="500" fill="hold"/>
                                        <p:tgtEl>
                                          <p:spTgt spid="3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500" fill="hold"/>
                                        <p:tgtEl>
                                          <p:spTgt spid="31"/>
                                        </p:tgtEl>
                                        <p:attrNameLst>
                                          <p:attrName>ppt_x</p:attrName>
                                        </p:attrNameLst>
                                      </p:cBhvr>
                                      <p:tavLst>
                                        <p:tav tm="0">
                                          <p:val>
                                            <p:strVal val="#ppt_x"/>
                                          </p:val>
                                        </p:tav>
                                        <p:tav tm="100000">
                                          <p:val>
                                            <p:strVal val="#ppt_x"/>
                                          </p:val>
                                        </p:tav>
                                      </p:tavLst>
                                    </p:anim>
                                    <p:anim calcmode="lin" valueType="num">
                                      <p:cBhvr additive="base">
                                        <p:cTn id="16" dur="500" fill="hold"/>
                                        <p:tgtEl>
                                          <p:spTgt spid="3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ppt_x"/>
                                          </p:val>
                                        </p:tav>
                                        <p:tav tm="100000">
                                          <p:val>
                                            <p:strVal val="#ppt_x"/>
                                          </p:val>
                                        </p:tav>
                                      </p:tavLst>
                                    </p:anim>
                                    <p:anim calcmode="lin" valueType="num">
                                      <p:cBhvr additive="base">
                                        <p:cTn id="24" dur="500" fill="hold"/>
                                        <p:tgtEl>
                                          <p:spTgt spid="3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ppt_x"/>
                                          </p:val>
                                        </p:tav>
                                        <p:tav tm="100000">
                                          <p:val>
                                            <p:strVal val="#ppt_x"/>
                                          </p:val>
                                        </p:tav>
                                      </p:tavLst>
                                    </p:anim>
                                    <p:anim calcmode="lin" valueType="num">
                                      <p:cBhvr additive="base">
                                        <p:cTn id="28" dur="500" fill="hold"/>
                                        <p:tgtEl>
                                          <p:spTgt spid="34"/>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anim calcmode="lin" valueType="num">
                                      <p:cBhvr additive="base">
                                        <p:cTn id="31" dur="500" fill="hold"/>
                                        <p:tgtEl>
                                          <p:spTgt spid="35"/>
                                        </p:tgtEl>
                                        <p:attrNameLst>
                                          <p:attrName>ppt_x</p:attrName>
                                        </p:attrNameLst>
                                      </p:cBhvr>
                                      <p:tavLst>
                                        <p:tav tm="0">
                                          <p:val>
                                            <p:strVal val="#ppt_x"/>
                                          </p:val>
                                        </p:tav>
                                        <p:tav tm="100000">
                                          <p:val>
                                            <p:strVal val="#ppt_x"/>
                                          </p:val>
                                        </p:tav>
                                      </p:tavLst>
                                    </p:anim>
                                    <p:anim calcmode="lin" valueType="num">
                                      <p:cBhvr additive="base">
                                        <p:cTn id="32" dur="500" fill="hold"/>
                                        <p:tgtEl>
                                          <p:spTgt spid="3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fill="hold"/>
                                        <p:tgtEl>
                                          <p:spTgt spid="36"/>
                                        </p:tgtEl>
                                        <p:attrNameLst>
                                          <p:attrName>ppt_x</p:attrName>
                                        </p:attrNameLst>
                                      </p:cBhvr>
                                      <p:tavLst>
                                        <p:tav tm="0">
                                          <p:val>
                                            <p:strVal val="#ppt_x"/>
                                          </p:val>
                                        </p:tav>
                                        <p:tav tm="100000">
                                          <p:val>
                                            <p:strVal val="#ppt_x"/>
                                          </p:val>
                                        </p:tav>
                                      </p:tavLst>
                                    </p:anim>
                                    <p:anim calcmode="lin" valueType="num">
                                      <p:cBhvr additive="base">
                                        <p:cTn id="36" dur="500" fill="hold"/>
                                        <p:tgtEl>
                                          <p:spTgt spid="3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500" fill="hold"/>
                                        <p:tgtEl>
                                          <p:spTgt spid="2"/>
                                        </p:tgtEl>
                                        <p:attrNameLst>
                                          <p:attrName>ppt_x</p:attrName>
                                        </p:attrNameLst>
                                      </p:cBhvr>
                                      <p:tavLst>
                                        <p:tav tm="0">
                                          <p:val>
                                            <p:strVal val="#ppt_x"/>
                                          </p:val>
                                        </p:tav>
                                        <p:tav tm="100000">
                                          <p:val>
                                            <p:strVal val="#ppt_x"/>
                                          </p:val>
                                        </p:tav>
                                      </p:tavLst>
                                    </p:anim>
                                    <p:anim calcmode="lin" valueType="num">
                                      <p:cBhvr additive="base">
                                        <p:cTn id="40" dur="500" fill="hold"/>
                                        <p:tgtEl>
                                          <p:spTgt spid="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anim calcmode="lin" valueType="num">
                                      <p:cBhvr additive="base">
                                        <p:cTn id="47" dur="500" fill="hold"/>
                                        <p:tgtEl>
                                          <p:spTgt spid="37"/>
                                        </p:tgtEl>
                                        <p:attrNameLst>
                                          <p:attrName>ppt_x</p:attrName>
                                        </p:attrNameLst>
                                      </p:cBhvr>
                                      <p:tavLst>
                                        <p:tav tm="0">
                                          <p:val>
                                            <p:strVal val="#ppt_x"/>
                                          </p:val>
                                        </p:tav>
                                        <p:tav tm="100000">
                                          <p:val>
                                            <p:strVal val="#ppt_x"/>
                                          </p:val>
                                        </p:tav>
                                      </p:tavLst>
                                    </p:anim>
                                    <p:anim calcmode="lin" valueType="num">
                                      <p:cBhvr additive="base">
                                        <p:cTn id="48" dur="500" fill="hold"/>
                                        <p:tgtEl>
                                          <p:spTgt spid="3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anim calcmode="lin" valueType="num">
                                      <p:cBhvr additive="base">
                                        <p:cTn id="51" dur="500" fill="hold"/>
                                        <p:tgtEl>
                                          <p:spTgt spid="38"/>
                                        </p:tgtEl>
                                        <p:attrNameLst>
                                          <p:attrName>ppt_x</p:attrName>
                                        </p:attrNameLst>
                                      </p:cBhvr>
                                      <p:tavLst>
                                        <p:tav tm="0">
                                          <p:val>
                                            <p:strVal val="#ppt_x"/>
                                          </p:val>
                                        </p:tav>
                                        <p:tav tm="100000">
                                          <p:val>
                                            <p:strVal val="#ppt_x"/>
                                          </p:val>
                                        </p:tav>
                                      </p:tavLst>
                                    </p:anim>
                                    <p:anim calcmode="lin" valueType="num">
                                      <p:cBhvr additive="base">
                                        <p:cTn id="52" dur="500" fill="hold"/>
                                        <p:tgtEl>
                                          <p:spTgt spid="3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500" fill="hold"/>
                                        <p:tgtEl>
                                          <p:spTgt spid="28"/>
                                        </p:tgtEl>
                                        <p:attrNameLst>
                                          <p:attrName>ppt_x</p:attrName>
                                        </p:attrNameLst>
                                      </p:cBhvr>
                                      <p:tavLst>
                                        <p:tav tm="0">
                                          <p:val>
                                            <p:strVal val="#ppt_x"/>
                                          </p:val>
                                        </p:tav>
                                        <p:tav tm="100000">
                                          <p:val>
                                            <p:strVal val="#ppt_x"/>
                                          </p:val>
                                        </p:tav>
                                      </p:tavLst>
                                    </p:anim>
                                    <p:anim calcmode="lin" valueType="num">
                                      <p:cBhvr additive="base">
                                        <p:cTn id="5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2" grpId="0"/>
      <p:bldP spid="38" grpId="0" animBg="1"/>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0">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3" name="Rectangle 12">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CBC415F-0CA1-459F-8260-75E60881B738}"/>
              </a:ext>
            </a:extLst>
          </p:cNvPr>
          <p:cNvSpPr>
            <a:spLocks noGrp="1"/>
          </p:cNvSpPr>
          <p:nvPr>
            <p:ph type="title"/>
          </p:nvPr>
        </p:nvSpPr>
        <p:spPr>
          <a:xfrm>
            <a:off x="680321" y="753228"/>
            <a:ext cx="4136123" cy="1080938"/>
          </a:xfrm>
        </p:spPr>
        <p:txBody>
          <a:bodyPr>
            <a:normAutofit/>
          </a:bodyPr>
          <a:lstStyle/>
          <a:p>
            <a:r>
              <a:rPr lang="en-US" sz="2400"/>
              <a:t>STUDY 2: UNDERSTANDING STRUCTURE</a:t>
            </a:r>
          </a:p>
        </p:txBody>
      </p:sp>
      <p:pic>
        <p:nvPicPr>
          <p:cNvPr id="24" name="Picture 14">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7F4B6130-3BA5-4FEF-955E-432A1B9A8513}"/>
              </a:ext>
            </a:extLst>
          </p:cNvPr>
          <p:cNvSpPr>
            <a:spLocks noGrp="1"/>
          </p:cNvSpPr>
          <p:nvPr>
            <p:ph idx="1"/>
          </p:nvPr>
        </p:nvSpPr>
        <p:spPr>
          <a:xfrm>
            <a:off x="680321" y="2336873"/>
            <a:ext cx="4136123" cy="3599316"/>
          </a:xfrm>
        </p:spPr>
        <p:txBody>
          <a:bodyPr>
            <a:normAutofit/>
          </a:bodyPr>
          <a:lstStyle/>
          <a:p>
            <a:endParaRPr lang="en-US" sz="1800" dirty="0"/>
          </a:p>
          <a:p>
            <a:r>
              <a:rPr lang="en-US" sz="1800" dirty="0"/>
              <a:t>Color study- Colors are better than Grey</a:t>
            </a:r>
          </a:p>
          <a:p>
            <a:r>
              <a:rPr lang="en-US" sz="1800" dirty="0" err="1"/>
              <a:t>MXColour</a:t>
            </a:r>
            <a:r>
              <a:rPr lang="en-US" sz="1800" dirty="0"/>
              <a:t>/</a:t>
            </a:r>
            <a:r>
              <a:rPr lang="en-US" sz="1800" dirty="0" err="1"/>
              <a:t>NLColor</a:t>
            </a:r>
            <a:r>
              <a:rPr lang="en-US" sz="1800" dirty="0"/>
              <a:t> are better then </a:t>
            </a:r>
            <a:r>
              <a:rPr lang="en-US" sz="1800" dirty="0" err="1"/>
              <a:t>MXGrey</a:t>
            </a:r>
            <a:r>
              <a:rPr lang="en-US" sz="1800" dirty="0"/>
              <a:t>/</a:t>
            </a:r>
            <a:r>
              <a:rPr lang="en-US" sz="1800" dirty="0" err="1"/>
              <a:t>NLGrey</a:t>
            </a:r>
            <a:endParaRPr lang="en-US" sz="1800" dirty="0"/>
          </a:p>
          <a:p>
            <a:r>
              <a:rPr lang="en-US" sz="1800" dirty="0"/>
              <a:t>Tasks 1:</a:t>
            </a:r>
          </a:p>
          <a:p>
            <a:pPr marL="342900" indent="-342900">
              <a:buFont typeface="+mj-lt"/>
              <a:buAutoNum type="arabicPeriod"/>
            </a:pPr>
            <a:r>
              <a:rPr lang="en-US" sz="1800" dirty="0"/>
              <a:t>Find 1-connected components</a:t>
            </a:r>
          </a:p>
          <a:p>
            <a:pPr marL="342900" indent="-342900">
              <a:buFont typeface="+mj-lt"/>
              <a:buAutoNum type="arabicPeriod"/>
            </a:pPr>
            <a:r>
              <a:rPr lang="en-US" sz="1800" dirty="0"/>
              <a:t>Find 2-connected component</a:t>
            </a:r>
          </a:p>
          <a:p>
            <a:pPr marL="0" indent="0">
              <a:buNone/>
            </a:pPr>
            <a:endParaRPr lang="en-US" sz="1800" dirty="0"/>
          </a:p>
          <a:p>
            <a:endParaRPr lang="en-US" sz="1800" dirty="0"/>
          </a:p>
        </p:txBody>
      </p:sp>
      <p:pic>
        <p:nvPicPr>
          <p:cNvPr id="4" name="Picture 3">
            <a:extLst>
              <a:ext uri="{FF2B5EF4-FFF2-40B4-BE49-F238E27FC236}">
                <a16:creationId xmlns:a16="http://schemas.microsoft.com/office/drawing/2014/main" id="{F98A871A-9C24-49FC-991D-D7DB00EBCB5D}"/>
              </a:ext>
            </a:extLst>
          </p:cNvPr>
          <p:cNvPicPr>
            <a:picLocks noChangeAspect="1"/>
          </p:cNvPicPr>
          <p:nvPr/>
        </p:nvPicPr>
        <p:blipFill>
          <a:blip r:embed="rId5"/>
          <a:stretch>
            <a:fillRect/>
          </a:stretch>
        </p:blipFill>
        <p:spPr>
          <a:xfrm>
            <a:off x="5276090" y="908264"/>
            <a:ext cx="6303134" cy="5010991"/>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924071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ppt_x"/>
                                          </p:val>
                                        </p:tav>
                                        <p:tav tm="100000">
                                          <p:val>
                                            <p:strVal val="#ppt_x"/>
                                          </p:val>
                                        </p:tav>
                                      </p:tavLst>
                                    </p:anim>
                                    <p:anim calcmode="lin" valueType="num">
                                      <p:cBhvr additive="base">
                                        <p:cTn id="24" dur="500" fill="hold"/>
                                        <p:tgtEl>
                                          <p:spTgt spid="2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 calcmode="lin" valueType="num">
                                      <p:cBhvr additive="base">
                                        <p:cTn id="2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additive="base">
                                        <p:cTn id="3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additive="base">
                                        <p:cTn id="3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additive="base">
                                        <p:cTn id="47" dur="500" fill="hold"/>
                                        <p:tgtEl>
                                          <p:spTgt spid="4"/>
                                        </p:tgtEl>
                                        <p:attrNameLst>
                                          <p:attrName>ppt_x</p:attrName>
                                        </p:attrNameLst>
                                      </p:cBhvr>
                                      <p:tavLst>
                                        <p:tav tm="0">
                                          <p:val>
                                            <p:strVal val="#ppt_x"/>
                                          </p:val>
                                        </p:tav>
                                        <p:tav tm="100000">
                                          <p:val>
                                            <p:strVal val="#ppt_x"/>
                                          </p:val>
                                        </p:tav>
                                      </p:tavLst>
                                    </p:anim>
                                    <p:anim calcmode="lin" valueType="num">
                                      <p:cBhvr additive="base">
                                        <p:cTn id="4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4287B2A-09F4-4C11-9BE3-AF900D553D08}"/>
              </a:ext>
            </a:extLst>
          </p:cNvPr>
          <p:cNvSpPr>
            <a:spLocks noGrp="1"/>
          </p:cNvSpPr>
          <p:nvPr>
            <p:ph type="title"/>
          </p:nvPr>
        </p:nvSpPr>
        <p:spPr>
          <a:xfrm>
            <a:off x="680321" y="753228"/>
            <a:ext cx="4136123" cy="1080938"/>
          </a:xfrm>
        </p:spPr>
        <p:txBody>
          <a:bodyPr>
            <a:normAutofit/>
          </a:bodyPr>
          <a:lstStyle/>
          <a:p>
            <a:r>
              <a:rPr lang="en-US" sz="2400" dirty="0"/>
              <a:t>Tasks continue:</a:t>
            </a:r>
          </a:p>
        </p:txBody>
      </p:sp>
      <p:pic>
        <p:nvPicPr>
          <p:cNvPr id="15" name="Picture 14">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135CE58B-F694-47C3-A73B-46D78E3545D9}"/>
              </a:ext>
            </a:extLst>
          </p:cNvPr>
          <p:cNvSpPr>
            <a:spLocks noGrp="1"/>
          </p:cNvSpPr>
          <p:nvPr>
            <p:ph idx="1"/>
          </p:nvPr>
        </p:nvSpPr>
        <p:spPr>
          <a:xfrm>
            <a:off x="154113" y="2336873"/>
            <a:ext cx="4662332" cy="3599316"/>
          </a:xfrm>
        </p:spPr>
        <p:txBody>
          <a:bodyPr>
            <a:normAutofit/>
          </a:bodyPr>
          <a:lstStyle/>
          <a:p>
            <a:pPr marL="0" indent="0">
              <a:buNone/>
            </a:pPr>
            <a:r>
              <a:rPr lang="en-US" sz="1800" dirty="0"/>
              <a:t>Task 3:</a:t>
            </a:r>
          </a:p>
          <a:p>
            <a:r>
              <a:rPr lang="en-US" sz="1800" dirty="0"/>
              <a:t>Shown a pair of networks, participants had to pick the on with more links</a:t>
            </a:r>
          </a:p>
          <a:p>
            <a:pPr marL="0" indent="0">
              <a:buNone/>
            </a:pPr>
            <a:endParaRPr lang="en-US" sz="1800" dirty="0"/>
          </a:p>
          <a:p>
            <a:pPr marL="0" indent="0">
              <a:buNone/>
            </a:pPr>
            <a:r>
              <a:rPr lang="en-US" sz="1800" dirty="0"/>
              <a:t>Task 4:</a:t>
            </a:r>
          </a:p>
          <a:p>
            <a:r>
              <a:rPr lang="en-US" sz="1800" dirty="0"/>
              <a:t>match a given reference graph shown using GT, </a:t>
            </a:r>
            <a:r>
              <a:rPr lang="en-US" sz="1800" dirty="0" err="1"/>
              <a:t>MXGrey</a:t>
            </a:r>
            <a:r>
              <a:rPr lang="en-US" sz="1800" dirty="0"/>
              <a:t> </a:t>
            </a:r>
            <a:r>
              <a:rPr lang="en-US" sz="1800" dirty="0" err="1"/>
              <a:t>orMXColour</a:t>
            </a:r>
            <a:r>
              <a:rPr lang="en-US" sz="1800" dirty="0"/>
              <a:t> to one of three </a:t>
            </a:r>
            <a:r>
              <a:rPr lang="en-US" sz="1800" dirty="0" err="1"/>
              <a:t>NLGrey</a:t>
            </a:r>
            <a:r>
              <a:rPr lang="en-US" sz="1800" dirty="0"/>
              <a:t> graphs</a:t>
            </a:r>
          </a:p>
        </p:txBody>
      </p:sp>
      <p:pic>
        <p:nvPicPr>
          <p:cNvPr id="4" name="Picture 3">
            <a:extLst>
              <a:ext uri="{FF2B5EF4-FFF2-40B4-BE49-F238E27FC236}">
                <a16:creationId xmlns:a16="http://schemas.microsoft.com/office/drawing/2014/main" id="{5C34743E-47B2-4728-B035-BD00BE608312}"/>
              </a:ext>
            </a:extLst>
          </p:cNvPr>
          <p:cNvPicPr>
            <a:picLocks noChangeAspect="1"/>
          </p:cNvPicPr>
          <p:nvPr/>
        </p:nvPicPr>
        <p:blipFill>
          <a:blip r:embed="rId4"/>
          <a:stretch>
            <a:fillRect/>
          </a:stretch>
        </p:blipFill>
        <p:spPr>
          <a:xfrm>
            <a:off x="5276090" y="1585852"/>
            <a:ext cx="6303134" cy="3655816"/>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594876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 calcmode="lin" valueType="num">
                                      <p:cBhvr additive="base">
                                        <p:cTn id="2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additive="base">
                                        <p:cTn id="3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additive="base">
                                        <p:cTn id="3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9" name="Picture 26">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0" name="Picture 28">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51" name="Picture 30">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52" name="Rectangle 32">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Rectangle 34">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4" name="Picture 36">
            <a:extLst>
              <a:ext uri="{FF2B5EF4-FFF2-40B4-BE49-F238E27FC236}">
                <a16:creationId xmlns:a16="http://schemas.microsoft.com/office/drawing/2014/main" id="{AF9C2BBD-AAF7-4C85-9BE4-E4C2F52353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39" name="Picture 38">
            <a:extLst>
              <a:ext uri="{FF2B5EF4-FFF2-40B4-BE49-F238E27FC236}">
                <a16:creationId xmlns:a16="http://schemas.microsoft.com/office/drawing/2014/main" id="{AEEF8B78-E487-4E1A-8945-35B4041B02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5" name="Rectangle 40">
            <a:extLst>
              <a:ext uri="{FF2B5EF4-FFF2-40B4-BE49-F238E27FC236}">
                <a16:creationId xmlns:a16="http://schemas.microsoft.com/office/drawing/2014/main" id="{B9B4F0B3-5A15-4AAD-B054-8BA9209872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42">
            <a:extLst>
              <a:ext uri="{FF2B5EF4-FFF2-40B4-BE49-F238E27FC236}">
                <a16:creationId xmlns:a16="http://schemas.microsoft.com/office/drawing/2014/main" id="{CCA43FE3-BC3A-4163-B2D9-721AA0F6F4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57" name="Rectangle 44">
            <a:extLst>
              <a:ext uri="{FF2B5EF4-FFF2-40B4-BE49-F238E27FC236}">
                <a16:creationId xmlns:a16="http://schemas.microsoft.com/office/drawing/2014/main" id="{488AAD42-9F71-4F14-AE1E-C05DCFC60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639CB46-CE61-4794-B341-3F2F7D561692}"/>
              </a:ext>
            </a:extLst>
          </p:cNvPr>
          <p:cNvSpPr>
            <a:spLocks noGrp="1"/>
          </p:cNvSpPr>
          <p:nvPr>
            <p:ph type="title"/>
          </p:nvPr>
        </p:nvSpPr>
        <p:spPr>
          <a:xfrm>
            <a:off x="680322" y="2063262"/>
            <a:ext cx="3739278" cy="2661138"/>
          </a:xfrm>
        </p:spPr>
        <p:txBody>
          <a:bodyPr vert="horz" lIns="91440" tIns="45720" rIns="91440" bIns="45720" rtlCol="0" anchor="ctr">
            <a:normAutofit/>
          </a:bodyPr>
          <a:lstStyle/>
          <a:p>
            <a:pPr algn="r"/>
            <a:r>
              <a:rPr lang="en-US" sz="5400">
                <a:solidFill>
                  <a:srgbClr val="FFFFFF"/>
                </a:solidFill>
              </a:rPr>
              <a:t>Results</a:t>
            </a:r>
          </a:p>
        </p:txBody>
      </p:sp>
      <p:sp>
        <p:nvSpPr>
          <p:cNvPr id="58" name="Rectangle 46">
            <a:extLst>
              <a:ext uri="{FF2B5EF4-FFF2-40B4-BE49-F238E27FC236}">
                <a16:creationId xmlns:a16="http://schemas.microsoft.com/office/drawing/2014/main" id="{61B962C9-BE53-4915-9C0C-B53DCD378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bg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8D749B05-E7D5-41BC-9668-3C4E621AFA3C}"/>
              </a:ext>
            </a:extLst>
          </p:cNvPr>
          <p:cNvPicPr>
            <a:picLocks noChangeAspect="1"/>
          </p:cNvPicPr>
          <p:nvPr/>
        </p:nvPicPr>
        <p:blipFill>
          <a:blip r:embed="rId6"/>
          <a:stretch>
            <a:fillRect/>
          </a:stretch>
        </p:blipFill>
        <p:spPr>
          <a:xfrm>
            <a:off x="5593085" y="1617201"/>
            <a:ext cx="5629268" cy="3616804"/>
          </a:xfrm>
          <a:prstGeom prst="rect">
            <a:avLst/>
          </a:prstGeom>
          <a:ln>
            <a:noFill/>
          </a:ln>
          <a:effectLst/>
        </p:spPr>
      </p:pic>
      <p:sp>
        <p:nvSpPr>
          <p:cNvPr id="5" name="TextBox 4">
            <a:extLst>
              <a:ext uri="{FF2B5EF4-FFF2-40B4-BE49-F238E27FC236}">
                <a16:creationId xmlns:a16="http://schemas.microsoft.com/office/drawing/2014/main" id="{7B3C7471-6584-423B-86DA-288A63B9747B}"/>
              </a:ext>
            </a:extLst>
          </p:cNvPr>
          <p:cNvSpPr txBox="1"/>
          <p:nvPr/>
        </p:nvSpPr>
        <p:spPr>
          <a:xfrm>
            <a:off x="2190630" y="5208139"/>
            <a:ext cx="2056973" cy="1200329"/>
          </a:xfrm>
          <a:prstGeom prst="rect">
            <a:avLst/>
          </a:prstGeom>
          <a:noFill/>
        </p:spPr>
        <p:txBody>
          <a:bodyPr wrap="none" rtlCol="0">
            <a:spAutoFit/>
          </a:bodyPr>
          <a:lstStyle/>
          <a:p>
            <a:r>
              <a:rPr lang="en-US" dirty="0"/>
              <a:t>Criteria –</a:t>
            </a:r>
          </a:p>
          <a:p>
            <a:pPr marL="342900" indent="-342900">
              <a:buAutoNum type="arabicPeriod"/>
            </a:pPr>
            <a:r>
              <a:rPr lang="en-US" dirty="0"/>
              <a:t>Accuracy</a:t>
            </a:r>
          </a:p>
          <a:p>
            <a:pPr marL="342900" indent="-342900">
              <a:buAutoNum type="arabicPeriod"/>
            </a:pPr>
            <a:r>
              <a:rPr lang="en-US" dirty="0"/>
              <a:t>Response time</a:t>
            </a:r>
          </a:p>
          <a:p>
            <a:pPr marL="342900" indent="-342900">
              <a:buAutoNum type="arabicPeriod"/>
            </a:pPr>
            <a:r>
              <a:rPr lang="en-US" dirty="0"/>
              <a:t>Eye movement</a:t>
            </a:r>
          </a:p>
        </p:txBody>
      </p:sp>
    </p:spTree>
    <p:extLst>
      <p:ext uri="{BB962C8B-B14F-4D97-AF65-F5344CB8AC3E}">
        <p14:creationId xmlns:p14="http://schemas.microsoft.com/office/powerpoint/2010/main" val="38641587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500" fill="hold"/>
                                        <p:tgtEl>
                                          <p:spTgt spid="49"/>
                                        </p:tgtEl>
                                        <p:attrNameLst>
                                          <p:attrName>ppt_x</p:attrName>
                                        </p:attrNameLst>
                                      </p:cBhvr>
                                      <p:tavLst>
                                        <p:tav tm="0">
                                          <p:val>
                                            <p:strVal val="#ppt_x"/>
                                          </p:val>
                                        </p:tav>
                                        <p:tav tm="100000">
                                          <p:val>
                                            <p:strVal val="#ppt_x"/>
                                          </p:val>
                                        </p:tav>
                                      </p:tavLst>
                                    </p:anim>
                                    <p:anim calcmode="lin" valueType="num">
                                      <p:cBhvr additive="base">
                                        <p:cTn id="12" dur="500" fill="hold"/>
                                        <p:tgtEl>
                                          <p:spTgt spid="4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0"/>
                                        </p:tgtEl>
                                        <p:attrNameLst>
                                          <p:attrName>style.visibility</p:attrName>
                                        </p:attrNameLst>
                                      </p:cBhvr>
                                      <p:to>
                                        <p:strVal val="visible"/>
                                      </p:to>
                                    </p:set>
                                    <p:anim calcmode="lin" valueType="num">
                                      <p:cBhvr additive="base">
                                        <p:cTn id="15" dur="500" fill="hold"/>
                                        <p:tgtEl>
                                          <p:spTgt spid="50"/>
                                        </p:tgtEl>
                                        <p:attrNameLst>
                                          <p:attrName>ppt_x</p:attrName>
                                        </p:attrNameLst>
                                      </p:cBhvr>
                                      <p:tavLst>
                                        <p:tav tm="0">
                                          <p:val>
                                            <p:strVal val="#ppt_x"/>
                                          </p:val>
                                        </p:tav>
                                        <p:tav tm="100000">
                                          <p:val>
                                            <p:strVal val="#ppt_x"/>
                                          </p:val>
                                        </p:tav>
                                      </p:tavLst>
                                    </p:anim>
                                    <p:anim calcmode="lin" valueType="num">
                                      <p:cBhvr additive="base">
                                        <p:cTn id="16" dur="500" fill="hold"/>
                                        <p:tgtEl>
                                          <p:spTgt spid="5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ppt_x"/>
                                          </p:val>
                                        </p:tav>
                                        <p:tav tm="100000">
                                          <p:val>
                                            <p:strVal val="#ppt_x"/>
                                          </p:val>
                                        </p:tav>
                                      </p:tavLst>
                                    </p:anim>
                                    <p:anim calcmode="lin" valueType="num">
                                      <p:cBhvr additive="base">
                                        <p:cTn id="20" dur="500" fill="hold"/>
                                        <p:tgtEl>
                                          <p:spTgt spid="51"/>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2"/>
                                        </p:tgtEl>
                                        <p:attrNameLst>
                                          <p:attrName>style.visibility</p:attrName>
                                        </p:attrNameLst>
                                      </p:cBhvr>
                                      <p:to>
                                        <p:strVal val="visible"/>
                                      </p:to>
                                    </p:set>
                                    <p:anim calcmode="lin" valueType="num">
                                      <p:cBhvr additive="base">
                                        <p:cTn id="23" dur="500" fill="hold"/>
                                        <p:tgtEl>
                                          <p:spTgt spid="52"/>
                                        </p:tgtEl>
                                        <p:attrNameLst>
                                          <p:attrName>ppt_x</p:attrName>
                                        </p:attrNameLst>
                                      </p:cBhvr>
                                      <p:tavLst>
                                        <p:tav tm="0">
                                          <p:val>
                                            <p:strVal val="#ppt_x"/>
                                          </p:val>
                                        </p:tav>
                                        <p:tav tm="100000">
                                          <p:val>
                                            <p:strVal val="#ppt_x"/>
                                          </p:val>
                                        </p:tav>
                                      </p:tavLst>
                                    </p:anim>
                                    <p:anim calcmode="lin" valueType="num">
                                      <p:cBhvr additive="base">
                                        <p:cTn id="24" dur="500" fill="hold"/>
                                        <p:tgtEl>
                                          <p:spTgt spid="5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anim calcmode="lin" valueType="num">
                                      <p:cBhvr additive="base">
                                        <p:cTn id="27" dur="500" fill="hold"/>
                                        <p:tgtEl>
                                          <p:spTgt spid="53"/>
                                        </p:tgtEl>
                                        <p:attrNameLst>
                                          <p:attrName>ppt_x</p:attrName>
                                        </p:attrNameLst>
                                      </p:cBhvr>
                                      <p:tavLst>
                                        <p:tav tm="0">
                                          <p:val>
                                            <p:strVal val="#ppt_x"/>
                                          </p:val>
                                        </p:tav>
                                        <p:tav tm="100000">
                                          <p:val>
                                            <p:strVal val="#ppt_x"/>
                                          </p:val>
                                        </p:tav>
                                      </p:tavLst>
                                    </p:anim>
                                    <p:anim calcmode="lin" valueType="num">
                                      <p:cBhvr additive="base">
                                        <p:cTn id="28" dur="500" fill="hold"/>
                                        <p:tgtEl>
                                          <p:spTgt spid="5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4"/>
                                        </p:tgtEl>
                                        <p:attrNameLst>
                                          <p:attrName>style.visibility</p:attrName>
                                        </p:attrNameLst>
                                      </p:cBhvr>
                                      <p:to>
                                        <p:strVal val="visible"/>
                                      </p:to>
                                    </p:set>
                                    <p:anim calcmode="lin" valueType="num">
                                      <p:cBhvr additive="base">
                                        <p:cTn id="31" dur="500" fill="hold"/>
                                        <p:tgtEl>
                                          <p:spTgt spid="54"/>
                                        </p:tgtEl>
                                        <p:attrNameLst>
                                          <p:attrName>ppt_x</p:attrName>
                                        </p:attrNameLst>
                                      </p:cBhvr>
                                      <p:tavLst>
                                        <p:tav tm="0">
                                          <p:val>
                                            <p:strVal val="#ppt_x"/>
                                          </p:val>
                                        </p:tav>
                                        <p:tav tm="100000">
                                          <p:val>
                                            <p:strVal val="#ppt_x"/>
                                          </p:val>
                                        </p:tav>
                                      </p:tavLst>
                                    </p:anim>
                                    <p:anim calcmode="lin" valueType="num">
                                      <p:cBhvr additive="base">
                                        <p:cTn id="32" dur="500" fill="hold"/>
                                        <p:tgtEl>
                                          <p:spTgt spid="5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9"/>
                                        </p:tgtEl>
                                        <p:attrNameLst>
                                          <p:attrName>style.visibility</p:attrName>
                                        </p:attrNameLst>
                                      </p:cBhvr>
                                      <p:to>
                                        <p:strVal val="visible"/>
                                      </p:to>
                                    </p:set>
                                    <p:anim calcmode="lin" valueType="num">
                                      <p:cBhvr additive="base">
                                        <p:cTn id="35" dur="500" fill="hold"/>
                                        <p:tgtEl>
                                          <p:spTgt spid="39"/>
                                        </p:tgtEl>
                                        <p:attrNameLst>
                                          <p:attrName>ppt_x</p:attrName>
                                        </p:attrNameLst>
                                      </p:cBhvr>
                                      <p:tavLst>
                                        <p:tav tm="0">
                                          <p:val>
                                            <p:strVal val="#ppt_x"/>
                                          </p:val>
                                        </p:tav>
                                        <p:tav tm="100000">
                                          <p:val>
                                            <p:strVal val="#ppt_x"/>
                                          </p:val>
                                        </p:tav>
                                      </p:tavLst>
                                    </p:anim>
                                    <p:anim calcmode="lin" valueType="num">
                                      <p:cBhvr additive="base">
                                        <p:cTn id="36" dur="500" fill="hold"/>
                                        <p:tgtEl>
                                          <p:spTgt spid="3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anim calcmode="lin" valueType="num">
                                      <p:cBhvr additive="base">
                                        <p:cTn id="39" dur="500" fill="hold"/>
                                        <p:tgtEl>
                                          <p:spTgt spid="55"/>
                                        </p:tgtEl>
                                        <p:attrNameLst>
                                          <p:attrName>ppt_x</p:attrName>
                                        </p:attrNameLst>
                                      </p:cBhvr>
                                      <p:tavLst>
                                        <p:tav tm="0">
                                          <p:val>
                                            <p:strVal val="#ppt_x"/>
                                          </p:val>
                                        </p:tav>
                                        <p:tav tm="100000">
                                          <p:val>
                                            <p:strVal val="#ppt_x"/>
                                          </p:val>
                                        </p:tav>
                                      </p:tavLst>
                                    </p:anim>
                                    <p:anim calcmode="lin" valueType="num">
                                      <p:cBhvr additive="base">
                                        <p:cTn id="40" dur="500" fill="hold"/>
                                        <p:tgtEl>
                                          <p:spTgt spid="5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anim calcmode="lin" valueType="num">
                                      <p:cBhvr additive="base">
                                        <p:cTn id="43" dur="500" fill="hold"/>
                                        <p:tgtEl>
                                          <p:spTgt spid="56"/>
                                        </p:tgtEl>
                                        <p:attrNameLst>
                                          <p:attrName>ppt_x</p:attrName>
                                        </p:attrNameLst>
                                      </p:cBhvr>
                                      <p:tavLst>
                                        <p:tav tm="0">
                                          <p:val>
                                            <p:strVal val="#ppt_x"/>
                                          </p:val>
                                        </p:tav>
                                        <p:tav tm="100000">
                                          <p:val>
                                            <p:strVal val="#ppt_x"/>
                                          </p:val>
                                        </p:tav>
                                      </p:tavLst>
                                    </p:anim>
                                    <p:anim calcmode="lin" valueType="num">
                                      <p:cBhvr additive="base">
                                        <p:cTn id="44" dur="500" fill="hold"/>
                                        <p:tgtEl>
                                          <p:spTgt spid="56"/>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7"/>
                                        </p:tgtEl>
                                        <p:attrNameLst>
                                          <p:attrName>style.visibility</p:attrName>
                                        </p:attrNameLst>
                                      </p:cBhvr>
                                      <p:to>
                                        <p:strVal val="visible"/>
                                      </p:to>
                                    </p:set>
                                    <p:anim calcmode="lin" valueType="num">
                                      <p:cBhvr additive="base">
                                        <p:cTn id="47" dur="500" fill="hold"/>
                                        <p:tgtEl>
                                          <p:spTgt spid="57"/>
                                        </p:tgtEl>
                                        <p:attrNameLst>
                                          <p:attrName>ppt_x</p:attrName>
                                        </p:attrNameLst>
                                      </p:cBhvr>
                                      <p:tavLst>
                                        <p:tav tm="0">
                                          <p:val>
                                            <p:strVal val="#ppt_x"/>
                                          </p:val>
                                        </p:tav>
                                        <p:tav tm="100000">
                                          <p:val>
                                            <p:strVal val="#ppt_x"/>
                                          </p:val>
                                        </p:tav>
                                      </p:tavLst>
                                    </p:anim>
                                    <p:anim calcmode="lin" valueType="num">
                                      <p:cBhvr additive="base">
                                        <p:cTn id="48" dur="500" fill="hold"/>
                                        <p:tgtEl>
                                          <p:spTgt spid="5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
                                        </p:tgtEl>
                                        <p:attrNameLst>
                                          <p:attrName>style.visibility</p:attrName>
                                        </p:attrNameLst>
                                      </p:cBhvr>
                                      <p:to>
                                        <p:strVal val="visible"/>
                                      </p:to>
                                    </p:set>
                                    <p:anim calcmode="lin" valueType="num">
                                      <p:cBhvr additive="base">
                                        <p:cTn id="51" dur="500" fill="hold"/>
                                        <p:tgtEl>
                                          <p:spTgt spid="2"/>
                                        </p:tgtEl>
                                        <p:attrNameLst>
                                          <p:attrName>ppt_x</p:attrName>
                                        </p:attrNameLst>
                                      </p:cBhvr>
                                      <p:tavLst>
                                        <p:tav tm="0">
                                          <p:val>
                                            <p:strVal val="#ppt_x"/>
                                          </p:val>
                                        </p:tav>
                                        <p:tav tm="100000">
                                          <p:val>
                                            <p:strVal val="#ppt_x"/>
                                          </p:val>
                                        </p:tav>
                                      </p:tavLst>
                                    </p:anim>
                                    <p:anim calcmode="lin" valueType="num">
                                      <p:cBhvr additive="base">
                                        <p:cTn id="52" dur="500" fill="hold"/>
                                        <p:tgtEl>
                                          <p:spTgt spid="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anim calcmode="lin" valueType="num">
                                      <p:cBhvr additive="base">
                                        <p:cTn id="55" dur="500" fill="hold"/>
                                        <p:tgtEl>
                                          <p:spTgt spid="58"/>
                                        </p:tgtEl>
                                        <p:attrNameLst>
                                          <p:attrName>ppt_x</p:attrName>
                                        </p:attrNameLst>
                                      </p:cBhvr>
                                      <p:tavLst>
                                        <p:tav tm="0">
                                          <p:val>
                                            <p:strVal val="#ppt_x"/>
                                          </p:val>
                                        </p:tav>
                                        <p:tav tm="100000">
                                          <p:val>
                                            <p:strVal val="#ppt_x"/>
                                          </p:val>
                                        </p:tav>
                                      </p:tavLst>
                                    </p:anim>
                                    <p:anim calcmode="lin" valueType="num">
                                      <p:cBhvr additive="base">
                                        <p:cTn id="56" dur="500" fill="hold"/>
                                        <p:tgtEl>
                                          <p:spTgt spid="5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ppt_x"/>
                                          </p:val>
                                        </p:tav>
                                        <p:tav tm="100000">
                                          <p:val>
                                            <p:strVal val="#ppt_x"/>
                                          </p:val>
                                        </p:tav>
                                      </p:tavLst>
                                    </p:anim>
                                    <p:anim calcmode="lin" valueType="num">
                                      <p:cBhvr additive="base">
                                        <p:cTn id="6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2" grpId="0"/>
      <p:bldP spid="58"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p>
        </p:txBody>
      </p:sp>
      <p:sp>
        <p:nvSpPr>
          <p:cNvPr id="15" name="Rectangle 14">
            <a:extLst>
              <a:ext uri="{FF2B5EF4-FFF2-40B4-BE49-F238E27FC236}">
                <a16:creationId xmlns:a16="http://schemas.microsoft.com/office/drawing/2014/main" id="{0792F109-5AA0-45E7-B334-43A0C440C2C5}"/>
              </a:ext>
            </a:extLst>
          </p:cNvPr>
          <p:cNvSpPr/>
          <p:nvPr/>
        </p:nvSpPr>
        <p:spPr>
          <a:xfrm>
            <a:off x="680318" y="2468837"/>
            <a:ext cx="8093811" cy="1754326"/>
          </a:xfrm>
          <a:prstGeom prst="rect">
            <a:avLst/>
          </a:prstGeom>
        </p:spPr>
        <p:txBody>
          <a:bodyPr wrap="square">
            <a:spAutoFit/>
          </a:bodyPr>
          <a:lstStyle/>
          <a:p>
            <a:pPr marL="285750" indent="-285750">
              <a:buFont typeface="Arial" panose="020B0604020202020204" pitchFamily="34" charset="0"/>
              <a:buChar char="•"/>
            </a:pPr>
            <a:r>
              <a:rPr lang="en-US" dirty="0"/>
              <a:t>Analysis of protein-protein interaction (PPI) data</a:t>
            </a:r>
          </a:p>
          <a:p>
            <a:pPr marL="285750" indent="-285750">
              <a:buFont typeface="Arial" panose="020B0604020202020204" pitchFamily="34" charset="0"/>
              <a:buChar char="•"/>
            </a:pPr>
            <a:r>
              <a:rPr lang="en-US" dirty="0"/>
              <a:t>Understand the complex mechanism of life and diseases.</a:t>
            </a:r>
          </a:p>
          <a:p>
            <a:pPr marL="285750" indent="-285750">
              <a:buFont typeface="Arial" panose="020B0604020202020204" pitchFamily="34" charset="0"/>
              <a:buChar char="•"/>
            </a:pPr>
            <a:r>
              <a:rPr lang="en-US" dirty="0"/>
              <a:t>Understand the evolution of network structure.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67227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5916DBF-29BF-49BC-864D-B509C0E9F9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F72F2D00-DB84-4A88-A1ED-DFFB351BF00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3" name="Picture 12">
            <a:extLst>
              <a:ext uri="{FF2B5EF4-FFF2-40B4-BE49-F238E27FC236}">
                <a16:creationId xmlns:a16="http://schemas.microsoft.com/office/drawing/2014/main" id="{33AA8AC3-6A99-48DF-9135-CCDDD62E932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5" name="Rectangle 14">
            <a:extLst>
              <a:ext uri="{FF2B5EF4-FFF2-40B4-BE49-F238E27FC236}">
                <a16:creationId xmlns:a16="http://schemas.microsoft.com/office/drawing/2014/main" id="{C8F2C176-794E-4FDE-92D5-4B53D477E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6C6A2247-F373-4310-B4F4-EB66550D9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18">
            <a:extLst>
              <a:ext uri="{FF2B5EF4-FFF2-40B4-BE49-F238E27FC236}">
                <a16:creationId xmlns:a16="http://schemas.microsoft.com/office/drawing/2014/main" id="{3F6FAB33-2B41-41D0-BEC1-C10BF1A7A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20">
            <a:extLst>
              <a:ext uri="{FF2B5EF4-FFF2-40B4-BE49-F238E27FC236}">
                <a16:creationId xmlns:a16="http://schemas.microsoft.com/office/drawing/2014/main" id="{16AEA8F9-742B-448B-8A34-C25E62C633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23" name="Rectangle 22">
            <a:extLst>
              <a:ext uri="{FF2B5EF4-FFF2-40B4-BE49-F238E27FC236}">
                <a16:creationId xmlns:a16="http://schemas.microsoft.com/office/drawing/2014/main" id="{A0C40424-774F-4D0E-B9FD-44A4AB37F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F14ED4A2-7E65-4939-9FCA-81CDDEA453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7" name="Rectangle 26">
            <a:extLst>
              <a:ext uri="{FF2B5EF4-FFF2-40B4-BE49-F238E27FC236}">
                <a16:creationId xmlns:a16="http://schemas.microsoft.com/office/drawing/2014/main" id="{AB4B6D64-E8D7-4321-BAC4-C3D390F8F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063262"/>
            <a:ext cx="3739278" cy="2661138"/>
          </a:xfrm>
        </p:spPr>
        <p:txBody>
          <a:bodyPr vert="horz" lIns="91440" tIns="45720" rIns="91440" bIns="45720" rtlCol="0" anchor="b">
            <a:normAutofit/>
          </a:bodyPr>
          <a:lstStyle/>
          <a:p>
            <a:pPr algn="r"/>
            <a:r>
              <a:rPr lang="en-US" sz="4600"/>
              <a:t>Data observations</a:t>
            </a:r>
          </a:p>
        </p:txBody>
      </p:sp>
      <p:pic>
        <p:nvPicPr>
          <p:cNvPr id="4" name="Picture 3">
            <a:extLst>
              <a:ext uri="{FF2B5EF4-FFF2-40B4-BE49-F238E27FC236}">
                <a16:creationId xmlns:a16="http://schemas.microsoft.com/office/drawing/2014/main" id="{CD460828-24AD-4868-B661-7BF2196D9114}"/>
              </a:ext>
            </a:extLst>
          </p:cNvPr>
          <p:cNvPicPr>
            <a:picLocks noChangeAspect="1"/>
          </p:cNvPicPr>
          <p:nvPr/>
        </p:nvPicPr>
        <p:blipFill>
          <a:blip r:embed="rId6"/>
          <a:stretch>
            <a:fillRect/>
          </a:stretch>
        </p:blipFill>
        <p:spPr>
          <a:xfrm>
            <a:off x="5284606" y="1597669"/>
            <a:ext cx="6260963" cy="3662662"/>
          </a:xfrm>
          <a:prstGeom prst="rect">
            <a:avLst/>
          </a:prstGeom>
          <a:ln>
            <a:noFill/>
          </a:ln>
          <a:effectLst>
            <a:outerShdw blurRad="76200" dist="63500" dir="5040000" algn="tl" rotWithShape="0">
              <a:srgbClr val="000000">
                <a:alpha val="41000"/>
              </a:srgbClr>
            </a:outerShdw>
          </a:effectLst>
        </p:spPr>
      </p:pic>
      <p:sp>
        <p:nvSpPr>
          <p:cNvPr id="5" name="TextBox 4">
            <a:extLst>
              <a:ext uri="{FF2B5EF4-FFF2-40B4-BE49-F238E27FC236}">
                <a16:creationId xmlns:a16="http://schemas.microsoft.com/office/drawing/2014/main" id="{A2F210E3-1814-4DD4-B88F-5F4F7BF28DB4}"/>
              </a:ext>
            </a:extLst>
          </p:cNvPr>
          <p:cNvSpPr txBox="1"/>
          <p:nvPr/>
        </p:nvSpPr>
        <p:spPr>
          <a:xfrm>
            <a:off x="3176" y="5150094"/>
            <a:ext cx="496139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two leftmost columns show the full DIP dataset for the years 2008 and 2017</a:t>
            </a:r>
          </a:p>
          <a:p>
            <a:pPr marL="285750" indent="-285750">
              <a:buFont typeface="Arial" panose="020B0604020202020204" pitchFamily="34" charset="0"/>
              <a:buChar char="•"/>
            </a:pPr>
            <a:r>
              <a:rPr lang="en-US" dirty="0"/>
              <a:t>remaining columns show the high confidence core dataset for the years 2008–2017</a:t>
            </a:r>
          </a:p>
        </p:txBody>
      </p:sp>
    </p:spTree>
    <p:extLst>
      <p:ext uri="{BB962C8B-B14F-4D97-AF65-F5344CB8AC3E}">
        <p14:creationId xmlns:p14="http://schemas.microsoft.com/office/powerpoint/2010/main" val="121969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a:t>
            </a:r>
          </a:p>
        </p:txBody>
      </p:sp>
      <p:sp>
        <p:nvSpPr>
          <p:cNvPr id="5" name="Content Placeholder 4">
            <a:extLst>
              <a:ext uri="{FF2B5EF4-FFF2-40B4-BE49-F238E27FC236}">
                <a16:creationId xmlns:a16="http://schemas.microsoft.com/office/drawing/2014/main" id="{37B7DB64-D72C-46CE-88B3-0F5BAAB05DD1}"/>
              </a:ext>
            </a:extLst>
          </p:cNvPr>
          <p:cNvSpPr>
            <a:spLocks noGrp="1"/>
          </p:cNvSpPr>
          <p:nvPr>
            <p:ph idx="1"/>
          </p:nvPr>
        </p:nvSpPr>
        <p:spPr/>
        <p:txBody>
          <a:bodyPr>
            <a:normAutofit fontScale="92500" lnSpcReduction="10000"/>
          </a:bodyPr>
          <a:lstStyle/>
          <a:p>
            <a:r>
              <a:rPr lang="en-US" dirty="0"/>
              <a:t>Graph Thumbnail representation is not a replacement for node-link and matrix representations - required for detailed inspection of local structure</a:t>
            </a:r>
          </a:p>
          <a:p>
            <a:r>
              <a:rPr lang="en-US" dirty="0"/>
              <a:t>In Identification, Comparison and Overview related tasks- details can be confusing </a:t>
            </a:r>
          </a:p>
          <a:p>
            <a:r>
              <a:rPr lang="en-US" dirty="0"/>
              <a:t>structural overview better provided by Graph Thumbnails</a:t>
            </a:r>
          </a:p>
          <a:p>
            <a:r>
              <a:rPr lang="en-US" dirty="0"/>
              <a:t>Graph Thumbnail representation can allow humans to identify graphs with various structures</a:t>
            </a:r>
          </a:p>
          <a:p>
            <a:r>
              <a:rPr lang="en-US" dirty="0"/>
              <a:t>Graph Thumbnails outperformed both matrices and node-link diagrams in certain Overview tasks, related to connectivity, density and matching</a:t>
            </a:r>
          </a:p>
          <a:p>
            <a:endParaRPr lang="en-US" dirty="0"/>
          </a:p>
          <a:p>
            <a:endParaRPr lang="en-US" dirty="0"/>
          </a:p>
          <a:p>
            <a:endParaRPr lang="en-US" dirty="0"/>
          </a:p>
        </p:txBody>
      </p:sp>
    </p:spTree>
    <p:extLst>
      <p:ext uri="{BB962C8B-B14F-4D97-AF65-F5344CB8AC3E}">
        <p14:creationId xmlns:p14="http://schemas.microsoft.com/office/powerpoint/2010/main" val="165521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43" name="Picture 23">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4" name="Picture 25">
            <a:extLst>
              <a:ext uri="{FF2B5EF4-FFF2-40B4-BE49-F238E27FC236}">
                <a16:creationId xmlns:a16="http://schemas.microsoft.com/office/drawing/2014/main" id="{17B2B42C-0777-4D6E-9432-535281803A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45" name="Picture 27">
            <a:extLst>
              <a:ext uri="{FF2B5EF4-FFF2-40B4-BE49-F238E27FC236}">
                <a16:creationId xmlns:a16="http://schemas.microsoft.com/office/drawing/2014/main" id="{EFEAAB60-93E2-4DC6-99AC-939637BCE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46" name="Rectangle 29">
            <a:extLst>
              <a:ext uri="{FF2B5EF4-FFF2-40B4-BE49-F238E27FC236}">
                <a16:creationId xmlns:a16="http://schemas.microsoft.com/office/drawing/2014/main" id="{7EF5ECB8-D49C-48FB-A93E-88EB2FFDF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31">
            <a:extLst>
              <a:ext uri="{FF2B5EF4-FFF2-40B4-BE49-F238E27FC236}">
                <a16:creationId xmlns:a16="http://schemas.microsoft.com/office/drawing/2014/main" id="{411B77A2-BD5C-432D-B52E-C12612C74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8" name="Rectangle 33">
            <a:extLst>
              <a:ext uri="{FF2B5EF4-FFF2-40B4-BE49-F238E27FC236}">
                <a16:creationId xmlns:a16="http://schemas.microsoft.com/office/drawing/2014/main" id="{B2E911EF-80F5-4781-A4DF-44EFAF242F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35">
            <a:extLst>
              <a:ext uri="{FF2B5EF4-FFF2-40B4-BE49-F238E27FC236}">
                <a16:creationId xmlns:a16="http://schemas.microsoft.com/office/drawing/2014/main" id="{B0A2A734-17E4-44D5-9630-D54D6AF746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0" name="Rectangle 37">
            <a:extLst>
              <a:ext uri="{FF2B5EF4-FFF2-40B4-BE49-F238E27FC236}">
                <a16:creationId xmlns:a16="http://schemas.microsoft.com/office/drawing/2014/main" id="{EFFB5C33-24B2-4764-BDBD-4C10A21DB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8808" y="0"/>
            <a:ext cx="340319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1" name="Picture 39">
            <a:extLst>
              <a:ext uri="{FF2B5EF4-FFF2-40B4-BE49-F238E27FC236}">
                <a16:creationId xmlns:a16="http://schemas.microsoft.com/office/drawing/2014/main" id="{FEB601E2-EFED-4313-BEE4-9E27B94FC6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242852"/>
            <a:ext cx="9110541" cy="246557"/>
          </a:xfrm>
          <a:prstGeom prst="rect">
            <a:avLst/>
          </a:prstGeom>
        </p:spPr>
      </p:pic>
      <p:sp>
        <p:nvSpPr>
          <p:cNvPr id="42" name="Rectangle 41">
            <a:extLst>
              <a:ext uri="{FF2B5EF4-FFF2-40B4-BE49-F238E27FC236}">
                <a16:creationId xmlns:a16="http://schemas.microsoft.com/office/drawing/2014/main" id="{1425DB5A-CEE1-4EE1-8C4A-689E49D354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9110542" cy="166033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0510" y="2733709"/>
            <a:ext cx="7657792" cy="1373070"/>
          </a:xfrm>
        </p:spPr>
        <p:txBody>
          <a:bodyPr vert="horz" lIns="91440" tIns="45720" rIns="91440" bIns="45720" rtlCol="0" anchor="b">
            <a:normAutofit/>
          </a:bodyPr>
          <a:lstStyle/>
          <a:p>
            <a:pPr algn="r"/>
            <a:r>
              <a:rPr lang="en-US" sz="5400">
                <a:solidFill>
                  <a:srgbClr val="FFFFFF"/>
                </a:solidFill>
              </a:rPr>
              <a:t>Questions ?</a:t>
            </a:r>
          </a:p>
        </p:txBody>
      </p:sp>
    </p:spTree>
    <p:extLst>
      <p:ext uri="{BB962C8B-B14F-4D97-AF65-F5344CB8AC3E}">
        <p14:creationId xmlns:p14="http://schemas.microsoft.com/office/powerpoint/2010/main" val="303205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4CE8021-4E74-4794-A0E4-ECC2D2D40B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8E078BCD-8B65-4E7B-AE0A-990752A253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3" name="Picture 12">
            <a:extLst>
              <a:ext uri="{FF2B5EF4-FFF2-40B4-BE49-F238E27FC236}">
                <a16:creationId xmlns:a16="http://schemas.microsoft.com/office/drawing/2014/main" id="{34BFAB54-6FA9-45FB-BA3B-3591CB055C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5" name="Rectangle 14">
            <a:extLst>
              <a:ext uri="{FF2B5EF4-FFF2-40B4-BE49-F238E27FC236}">
                <a16:creationId xmlns:a16="http://schemas.microsoft.com/office/drawing/2014/main" id="{B7C6772A-E335-4500-A29B-3A44614EB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09F57701-3264-4009-ADFB-56BD816DC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18">
            <a:extLst>
              <a:ext uri="{FF2B5EF4-FFF2-40B4-BE49-F238E27FC236}">
                <a16:creationId xmlns:a16="http://schemas.microsoft.com/office/drawing/2014/main" id="{76CAFBBC-9101-4999-98F4-37DE46210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8FEE7D4F-E06C-4F1E-9694-422AAAE42B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23" name="Rectangle 22">
            <a:extLst>
              <a:ext uri="{FF2B5EF4-FFF2-40B4-BE49-F238E27FC236}">
                <a16:creationId xmlns:a16="http://schemas.microsoft.com/office/drawing/2014/main" id="{0456077E-F215-462C-B07C-17E23CB90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076B34BE-9BD4-463B-8810-E90948ED29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7" name="Rectangle 26">
            <a:extLst>
              <a:ext uri="{FF2B5EF4-FFF2-40B4-BE49-F238E27FC236}">
                <a16:creationId xmlns:a16="http://schemas.microsoft.com/office/drawing/2014/main" id="{998DB40D-2AF3-448E-AFC7-F3D9AD269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FDDA0A6-67AC-4BFD-93C0-FC236B0C2DA4}"/>
              </a:ext>
            </a:extLst>
          </p:cNvPr>
          <p:cNvSpPr>
            <a:spLocks noGrp="1"/>
          </p:cNvSpPr>
          <p:nvPr>
            <p:ph type="title"/>
          </p:nvPr>
        </p:nvSpPr>
        <p:spPr>
          <a:xfrm>
            <a:off x="680322" y="2063262"/>
            <a:ext cx="3739278" cy="2661138"/>
          </a:xfrm>
        </p:spPr>
        <p:txBody>
          <a:bodyPr vert="horz" lIns="91440" tIns="45720" rIns="91440" bIns="45720" rtlCol="0" anchor="b">
            <a:normAutofit/>
          </a:bodyPr>
          <a:lstStyle/>
          <a:p>
            <a:pPr algn="r"/>
            <a:r>
              <a:rPr lang="en-US" sz="5400"/>
              <a:t>Thank you</a:t>
            </a:r>
          </a:p>
        </p:txBody>
      </p:sp>
      <p:pic>
        <p:nvPicPr>
          <p:cNvPr id="6" name="Graphic 5" descr="Smiling Face with No Fill">
            <a:extLst>
              <a:ext uri="{FF2B5EF4-FFF2-40B4-BE49-F238E27FC236}">
                <a16:creationId xmlns:a16="http://schemas.microsoft.com/office/drawing/2014/main" id="{6412DCB8-90BE-4085-8C59-DA80EFBA89D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26167" y="640080"/>
            <a:ext cx="5577840" cy="557784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834840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 Topics</a:t>
            </a:r>
          </a:p>
        </p:txBody>
      </p:sp>
      <p:sp>
        <p:nvSpPr>
          <p:cNvPr id="3" name="Content Placeholder 2"/>
          <p:cNvSpPr>
            <a:spLocks noGrp="1"/>
          </p:cNvSpPr>
          <p:nvPr>
            <p:ph idx="1"/>
          </p:nvPr>
        </p:nvSpPr>
        <p:spPr/>
        <p:txBody>
          <a:bodyPr/>
          <a:lstStyle/>
          <a:p>
            <a:r>
              <a:rPr lang="en-US" dirty="0"/>
              <a:t>Introduction</a:t>
            </a:r>
          </a:p>
          <a:p>
            <a:r>
              <a:rPr lang="en-US" dirty="0"/>
              <a:t>The visualization tasks</a:t>
            </a:r>
          </a:p>
          <a:p>
            <a:r>
              <a:rPr lang="en-US" dirty="0"/>
              <a:t>Design procedure</a:t>
            </a:r>
          </a:p>
          <a:p>
            <a:r>
              <a:rPr lang="en-US" dirty="0"/>
              <a:t>Studies/ experiments</a:t>
            </a:r>
          </a:p>
          <a:p>
            <a:r>
              <a:rPr lang="en-US" dirty="0"/>
              <a:t>Results</a:t>
            </a:r>
          </a:p>
          <a:p>
            <a:r>
              <a:rPr lang="en-US" dirty="0"/>
              <a:t>Conclusion</a:t>
            </a:r>
          </a:p>
        </p:txBody>
      </p:sp>
    </p:spTree>
    <p:extLst>
      <p:ext uri="{BB962C8B-B14F-4D97-AF65-F5344CB8AC3E}">
        <p14:creationId xmlns:p14="http://schemas.microsoft.com/office/powerpoint/2010/main" val="277256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of Graph Thumbnail</a:t>
            </a:r>
          </a:p>
        </p:txBody>
      </p:sp>
      <p:sp>
        <p:nvSpPr>
          <p:cNvPr id="8" name="Text Placeholder 7"/>
          <p:cNvSpPr>
            <a:spLocks noGrp="1"/>
          </p:cNvSpPr>
          <p:nvPr>
            <p:ph type="body" idx="1"/>
          </p:nvPr>
        </p:nvSpPr>
        <p:spPr>
          <a:xfrm>
            <a:off x="215758" y="2470470"/>
            <a:ext cx="6822040" cy="913532"/>
          </a:xfrm>
        </p:spPr>
        <p:txBody>
          <a:bodyPr>
            <a:noAutofit/>
          </a:bodyPr>
          <a:lstStyle/>
          <a:p>
            <a:r>
              <a:rPr lang="en-US" sz="1600" dirty="0"/>
              <a:t>Node and link in large network data</a:t>
            </a:r>
          </a:p>
          <a:p>
            <a:pPr marL="342900" indent="-342900">
              <a:buFont typeface="Arial" panose="020B0604020202020204" pitchFamily="34" charset="0"/>
              <a:buChar char="•"/>
            </a:pPr>
            <a:r>
              <a:rPr lang="en-US" sz="1600" dirty="0"/>
              <a:t>Circle for each node </a:t>
            </a:r>
          </a:p>
          <a:p>
            <a:pPr marL="342900" indent="-342900">
              <a:buFont typeface="Arial" panose="020B0604020202020204" pitchFamily="34" charset="0"/>
              <a:buChar char="•"/>
            </a:pPr>
            <a:r>
              <a:rPr lang="en-US" sz="1600" dirty="0"/>
              <a:t>line for each link</a:t>
            </a:r>
          </a:p>
        </p:txBody>
      </p:sp>
      <p:sp>
        <p:nvSpPr>
          <p:cNvPr id="9" name="Text Placeholder 8"/>
          <p:cNvSpPr>
            <a:spLocks noGrp="1"/>
          </p:cNvSpPr>
          <p:nvPr>
            <p:ph type="body" sz="quarter" idx="3"/>
          </p:nvPr>
        </p:nvSpPr>
        <p:spPr>
          <a:xfrm>
            <a:off x="215758" y="5502772"/>
            <a:ext cx="6482993" cy="1203998"/>
          </a:xfrm>
        </p:spPr>
        <p:txBody>
          <a:bodyPr>
            <a:noAutofit/>
          </a:bodyPr>
          <a:lstStyle/>
          <a:p>
            <a:r>
              <a:rPr lang="en-US" sz="1600" dirty="0"/>
              <a:t>Graph Thumbnails</a:t>
            </a:r>
          </a:p>
          <a:p>
            <a:pPr marL="342900" indent="-342900">
              <a:buFont typeface="Arial" panose="020B0604020202020204" pitchFamily="34" charset="0"/>
              <a:buChar char="•"/>
            </a:pPr>
            <a:r>
              <a:rPr lang="en-US" sz="1600" dirty="0"/>
              <a:t>comparing the structure of networks</a:t>
            </a:r>
          </a:p>
          <a:p>
            <a:pPr marL="342900" indent="-342900">
              <a:buFont typeface="Arial" panose="020B0604020202020204" pitchFamily="34" charset="0"/>
              <a:buChar char="•"/>
            </a:pPr>
            <a:r>
              <a:rPr lang="en-US" sz="1600" dirty="0"/>
              <a:t>vaguely circular blobs changing network</a:t>
            </a:r>
          </a:p>
          <a:p>
            <a:pPr marL="342900" indent="-342900">
              <a:buFont typeface="Arial" panose="020B0604020202020204" pitchFamily="34" charset="0"/>
              <a:buChar char="•"/>
            </a:pPr>
            <a:r>
              <a:rPr lang="en-US" sz="1600" dirty="0"/>
              <a:t>interlinked circular blobs</a:t>
            </a:r>
          </a:p>
          <a:p>
            <a:pPr marL="342900" indent="-342900">
              <a:buFont typeface="Arial" panose="020B0604020202020204" pitchFamily="34" charset="0"/>
              <a:buChar char="•"/>
            </a:pPr>
            <a:r>
              <a:rPr lang="en-US" sz="1600" dirty="0"/>
              <a:t>offers quick comparison and representation</a:t>
            </a:r>
          </a:p>
          <a:p>
            <a:pPr marL="342900" indent="-342900">
              <a:buFont typeface="Arial" panose="020B0604020202020204" pitchFamily="34" charset="0"/>
              <a:buChar char="•"/>
            </a:pPr>
            <a:r>
              <a:rPr lang="en-US" sz="1600" dirty="0"/>
              <a:t>maintains structural information and hierarchy</a:t>
            </a:r>
          </a:p>
          <a:p>
            <a:pPr marL="342900" indent="-342900">
              <a:buFont typeface="Arial" panose="020B0604020202020204" pitchFamily="34" charset="0"/>
              <a:buChar char="•"/>
            </a:pPr>
            <a:r>
              <a:rPr lang="en-US" sz="1600" dirty="0"/>
              <a:t>overview for complex and large networks</a:t>
            </a:r>
          </a:p>
        </p:txBody>
      </p:sp>
      <p:pic>
        <p:nvPicPr>
          <p:cNvPr id="16" name="Picture 15">
            <a:extLst>
              <a:ext uri="{FF2B5EF4-FFF2-40B4-BE49-F238E27FC236}">
                <a16:creationId xmlns:a16="http://schemas.microsoft.com/office/drawing/2014/main" id="{28CA1B1F-E840-4C50-A7B4-C96E5D1F9617}"/>
              </a:ext>
            </a:extLst>
          </p:cNvPr>
          <p:cNvPicPr>
            <a:picLocks noChangeAspect="1"/>
          </p:cNvPicPr>
          <p:nvPr/>
        </p:nvPicPr>
        <p:blipFill>
          <a:blip r:embed="rId3"/>
          <a:stretch>
            <a:fillRect/>
          </a:stretch>
        </p:blipFill>
        <p:spPr>
          <a:xfrm>
            <a:off x="7424932" y="4672252"/>
            <a:ext cx="3883430" cy="1824299"/>
          </a:xfrm>
          <a:prstGeom prst="rect">
            <a:avLst/>
          </a:prstGeom>
        </p:spPr>
      </p:pic>
      <p:pic>
        <p:nvPicPr>
          <p:cNvPr id="18" name="Picture 17">
            <a:extLst>
              <a:ext uri="{FF2B5EF4-FFF2-40B4-BE49-F238E27FC236}">
                <a16:creationId xmlns:a16="http://schemas.microsoft.com/office/drawing/2014/main" id="{D397B0CC-D597-4752-8BC2-01FDA24A1826}"/>
              </a:ext>
            </a:extLst>
          </p:cNvPr>
          <p:cNvPicPr>
            <a:picLocks noChangeAspect="1"/>
          </p:cNvPicPr>
          <p:nvPr/>
        </p:nvPicPr>
        <p:blipFill>
          <a:blip r:embed="rId4"/>
          <a:stretch>
            <a:fillRect/>
          </a:stretch>
        </p:blipFill>
        <p:spPr>
          <a:xfrm>
            <a:off x="7424932" y="2256413"/>
            <a:ext cx="3895622" cy="1991454"/>
          </a:xfrm>
          <a:prstGeom prst="rect">
            <a:avLst/>
          </a:prstGeom>
        </p:spPr>
      </p:pic>
    </p:spTree>
    <p:extLst>
      <p:ext uri="{BB962C8B-B14F-4D97-AF65-F5344CB8AC3E}">
        <p14:creationId xmlns:p14="http://schemas.microsoft.com/office/powerpoint/2010/main" val="336922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8">
                                            <p:txEl>
                                              <p:pRg st="1" end="1"/>
                                            </p:txEl>
                                          </p:spTgt>
                                        </p:tgtEl>
                                        <p:attrNameLst>
                                          <p:attrName>style.visibility</p:attrName>
                                        </p:attrNameLst>
                                      </p:cBhvr>
                                      <p:to>
                                        <p:strVal val="visible"/>
                                      </p:to>
                                    </p:set>
                                    <p:anim calcmode="lin" valueType="num">
                                      <p:cBhvr additive="base">
                                        <p:cTn id="24"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1" end="1"/>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8">
                                            <p:txEl>
                                              <p:pRg st="2" end="2"/>
                                            </p:txEl>
                                          </p:spTgt>
                                        </p:tgtEl>
                                        <p:attrNameLst>
                                          <p:attrName>style.visibility</p:attrName>
                                        </p:attrNameLst>
                                      </p:cBhvr>
                                      <p:to>
                                        <p:strVal val="visible"/>
                                      </p:to>
                                    </p:set>
                                    <p:anim calcmode="lin" valueType="num">
                                      <p:cBhvr additive="base">
                                        <p:cTn id="28"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 presetClass="entr" presetSubtype="4" fill="hold" grpId="0" nodeType="after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additive="base">
                                        <p:cTn id="3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1500"/>
                            </p:stCondLst>
                            <p:childTnLst>
                              <p:par>
                                <p:cTn id="36" presetID="2" presetClass="entr" presetSubtype="4" fill="hold" grpId="0" nodeType="afterEffect">
                                  <p:stCondLst>
                                    <p:cond delay="0"/>
                                  </p:stCondLst>
                                  <p:childTnLst>
                                    <p:set>
                                      <p:cBhvr>
                                        <p:cTn id="37" dur="1" fill="hold">
                                          <p:stCondLst>
                                            <p:cond delay="0"/>
                                          </p:stCondLst>
                                        </p:cTn>
                                        <p:tgtEl>
                                          <p:spTgt spid="9">
                                            <p:txEl>
                                              <p:pRg st="1" end="1"/>
                                            </p:txEl>
                                          </p:spTgt>
                                        </p:tgtEl>
                                        <p:attrNameLst>
                                          <p:attrName>style.visibility</p:attrName>
                                        </p:attrNameLst>
                                      </p:cBhvr>
                                      <p:to>
                                        <p:strVal val="visible"/>
                                      </p:to>
                                    </p:set>
                                    <p:anim calcmode="lin" valueType="num">
                                      <p:cBhvr additive="base">
                                        <p:cTn id="38"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par>
                          <p:cTn id="40" fill="hold">
                            <p:stCondLst>
                              <p:cond delay="2000"/>
                            </p:stCondLst>
                            <p:childTnLst>
                              <p:par>
                                <p:cTn id="41" presetID="2" presetClass="entr" presetSubtype="4" fill="hold" grpId="0" nodeType="afterEffect">
                                  <p:stCondLst>
                                    <p:cond delay="0"/>
                                  </p:stCondLst>
                                  <p:childTnLst>
                                    <p:set>
                                      <p:cBhvr>
                                        <p:cTn id="42" dur="1" fill="hold">
                                          <p:stCondLst>
                                            <p:cond delay="0"/>
                                          </p:stCondLst>
                                        </p:cTn>
                                        <p:tgtEl>
                                          <p:spTgt spid="9">
                                            <p:txEl>
                                              <p:pRg st="2" end="2"/>
                                            </p:txEl>
                                          </p:spTgt>
                                        </p:tgtEl>
                                        <p:attrNameLst>
                                          <p:attrName>style.visibility</p:attrName>
                                        </p:attrNameLst>
                                      </p:cBhvr>
                                      <p:to>
                                        <p:strVal val="visible"/>
                                      </p:to>
                                    </p:set>
                                    <p:anim calcmode="lin" valueType="num">
                                      <p:cBhvr additive="base">
                                        <p:cTn id="4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par>
                          <p:cTn id="45" fill="hold">
                            <p:stCondLst>
                              <p:cond delay="2500"/>
                            </p:stCondLst>
                            <p:childTnLst>
                              <p:par>
                                <p:cTn id="46" presetID="2" presetClass="entr" presetSubtype="4" fill="hold" grpId="0" nodeType="afterEffect">
                                  <p:stCondLst>
                                    <p:cond delay="0"/>
                                  </p:stCondLst>
                                  <p:childTnLst>
                                    <p:set>
                                      <p:cBhvr>
                                        <p:cTn id="47" dur="1" fill="hold">
                                          <p:stCondLst>
                                            <p:cond delay="0"/>
                                          </p:stCondLst>
                                        </p:cTn>
                                        <p:tgtEl>
                                          <p:spTgt spid="9">
                                            <p:txEl>
                                              <p:pRg st="3" end="3"/>
                                            </p:txEl>
                                          </p:spTgt>
                                        </p:tgtEl>
                                        <p:attrNameLst>
                                          <p:attrName>style.visibility</p:attrName>
                                        </p:attrNameLst>
                                      </p:cBhvr>
                                      <p:to>
                                        <p:strVal val="visible"/>
                                      </p:to>
                                    </p:set>
                                    <p:anim calcmode="lin" valueType="num">
                                      <p:cBhvr additive="base">
                                        <p:cTn id="48"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par>
                          <p:cTn id="50" fill="hold">
                            <p:stCondLst>
                              <p:cond delay="3000"/>
                            </p:stCondLst>
                            <p:childTnLst>
                              <p:par>
                                <p:cTn id="51" presetID="2" presetClass="entr" presetSubtype="4" fill="hold" grpId="0" nodeType="afterEffect">
                                  <p:stCondLst>
                                    <p:cond delay="0"/>
                                  </p:stCondLst>
                                  <p:childTnLst>
                                    <p:set>
                                      <p:cBhvr>
                                        <p:cTn id="52" dur="1" fill="hold">
                                          <p:stCondLst>
                                            <p:cond delay="0"/>
                                          </p:stCondLst>
                                        </p:cTn>
                                        <p:tgtEl>
                                          <p:spTgt spid="9">
                                            <p:txEl>
                                              <p:pRg st="4" end="4"/>
                                            </p:txEl>
                                          </p:spTgt>
                                        </p:tgtEl>
                                        <p:attrNameLst>
                                          <p:attrName>style.visibility</p:attrName>
                                        </p:attrNameLst>
                                      </p:cBhvr>
                                      <p:to>
                                        <p:strVal val="visible"/>
                                      </p:to>
                                    </p:set>
                                    <p:anim calcmode="lin" valueType="num">
                                      <p:cBhvr additive="base">
                                        <p:cTn id="53"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par>
                          <p:cTn id="55" fill="hold">
                            <p:stCondLst>
                              <p:cond delay="3500"/>
                            </p:stCondLst>
                            <p:childTnLst>
                              <p:par>
                                <p:cTn id="56" presetID="2" presetClass="entr" presetSubtype="4" fill="hold" grpId="0" nodeType="afterEffect">
                                  <p:stCondLst>
                                    <p:cond delay="0"/>
                                  </p:stCondLst>
                                  <p:childTnLst>
                                    <p:set>
                                      <p:cBhvr>
                                        <p:cTn id="57" dur="1" fill="hold">
                                          <p:stCondLst>
                                            <p:cond delay="0"/>
                                          </p:stCondLst>
                                        </p:cTn>
                                        <p:tgtEl>
                                          <p:spTgt spid="9">
                                            <p:txEl>
                                              <p:pRg st="5" end="5"/>
                                            </p:txEl>
                                          </p:spTgt>
                                        </p:tgtEl>
                                        <p:attrNameLst>
                                          <p:attrName>style.visibility</p:attrName>
                                        </p:attrNameLst>
                                      </p:cBhvr>
                                      <p:to>
                                        <p:strVal val="visible"/>
                                      </p:to>
                                    </p:set>
                                    <p:anim calcmode="lin" valueType="num">
                                      <p:cBhvr additive="base">
                                        <p:cTn id="58"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par>
                          <p:cTn id="60" fill="hold">
                            <p:stCondLst>
                              <p:cond delay="4000"/>
                            </p:stCondLst>
                            <p:childTnLst>
                              <p:par>
                                <p:cTn id="61" presetID="2" presetClass="entr" presetSubtype="4" fill="hold" grpId="0" nodeType="afterEffect">
                                  <p:stCondLst>
                                    <p:cond delay="0"/>
                                  </p:stCondLst>
                                  <p:childTnLst>
                                    <p:set>
                                      <p:cBhvr>
                                        <p:cTn id="62" dur="1" fill="hold">
                                          <p:stCondLst>
                                            <p:cond delay="0"/>
                                          </p:stCondLst>
                                        </p:cTn>
                                        <p:tgtEl>
                                          <p:spTgt spid="9">
                                            <p:txEl>
                                              <p:pRg st="6" end="6"/>
                                            </p:txEl>
                                          </p:spTgt>
                                        </p:tgtEl>
                                        <p:attrNameLst>
                                          <p:attrName>style.visibility</p:attrName>
                                        </p:attrNameLst>
                                      </p:cBhvr>
                                      <p:to>
                                        <p:strVal val="visible"/>
                                      </p:to>
                                    </p:set>
                                    <p:anim calcmode="lin" valueType="num">
                                      <p:cBhvr additive="base">
                                        <p:cTn id="6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P spid="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visualization tasks</a:t>
            </a:r>
          </a:p>
        </p:txBody>
      </p:sp>
      <p:sp>
        <p:nvSpPr>
          <p:cNvPr id="3" name="Content Placeholder 2"/>
          <p:cNvSpPr>
            <a:spLocks noGrp="1"/>
          </p:cNvSpPr>
          <p:nvPr>
            <p:ph idx="1"/>
          </p:nvPr>
        </p:nvSpPr>
        <p:spPr/>
        <p:txBody>
          <a:bodyPr/>
          <a:lstStyle/>
          <a:p>
            <a:r>
              <a:rPr lang="en-US" dirty="0"/>
              <a:t>Identification- Quick identification of a network from a collection</a:t>
            </a:r>
          </a:p>
          <a:p>
            <a:r>
              <a:rPr lang="en-US" dirty="0"/>
              <a:t>Comparison- Finding similarly structured networks from a collection Overview</a:t>
            </a:r>
          </a:p>
          <a:p>
            <a:r>
              <a:rPr lang="en-US" dirty="0"/>
              <a:t>Overview- Quickly ascertain key structural information about the overall network structure at a glance</a:t>
            </a:r>
          </a:p>
        </p:txBody>
      </p:sp>
    </p:spTree>
    <p:extLst>
      <p:ext uri="{BB962C8B-B14F-4D97-AF65-F5344CB8AC3E}">
        <p14:creationId xmlns:p14="http://schemas.microsoft.com/office/powerpoint/2010/main" val="157572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1080938"/>
          </a:xfrm>
        </p:spPr>
        <p:txBody>
          <a:bodyPr>
            <a:normAutofit fontScale="90000"/>
          </a:bodyPr>
          <a:lstStyle/>
          <a:p>
            <a:r>
              <a:rPr lang="en-US" sz="2800" dirty="0"/>
              <a:t>DESIGN:</a:t>
            </a:r>
            <a:br>
              <a:rPr lang="en-US" sz="2800" dirty="0"/>
            </a:br>
            <a:r>
              <a:rPr lang="en-US" sz="2800" dirty="0"/>
              <a:t>1. Hierarchical Graph Decomposition: k connected graph</a:t>
            </a:r>
            <a:br>
              <a:rPr lang="en-US" sz="2800" dirty="0"/>
            </a:br>
            <a:endParaRPr lang="en-US" sz="2800" dirty="0"/>
          </a:p>
        </p:txBody>
      </p:sp>
      <p:sp>
        <p:nvSpPr>
          <p:cNvPr id="3" name="Content Placeholder 2"/>
          <p:cNvSpPr>
            <a:spLocks noGrp="1"/>
          </p:cNvSpPr>
          <p:nvPr>
            <p:ph idx="1"/>
          </p:nvPr>
        </p:nvSpPr>
        <p:spPr>
          <a:xfrm>
            <a:off x="680321" y="2367695"/>
            <a:ext cx="6423211" cy="3599316"/>
          </a:xfrm>
        </p:spPr>
        <p:txBody>
          <a:bodyPr>
            <a:normAutofit fontScale="85000" lnSpcReduction="20000"/>
          </a:bodyPr>
          <a:lstStyle/>
          <a:p>
            <a:r>
              <a:rPr lang="en-US" sz="2000" dirty="0"/>
              <a:t>Hierarchical Graph Decomposition: k connected graph</a:t>
            </a:r>
          </a:p>
          <a:p>
            <a:pPr marL="457200" indent="-457200">
              <a:buAutoNum type="arabicPeriod"/>
            </a:pPr>
            <a:r>
              <a:rPr lang="en-US" sz="2000" dirty="0"/>
              <a:t>blue – 1 connected component</a:t>
            </a:r>
          </a:p>
          <a:p>
            <a:pPr marL="457200" indent="-457200">
              <a:buAutoNum type="arabicPeriod"/>
            </a:pPr>
            <a:r>
              <a:rPr lang="en-US" sz="2000" dirty="0"/>
              <a:t>Green – 2 connected component</a:t>
            </a:r>
          </a:p>
          <a:p>
            <a:pPr marL="457200" indent="-457200">
              <a:buAutoNum type="arabicPeriod"/>
            </a:pPr>
            <a:r>
              <a:rPr lang="en-US" sz="2000" dirty="0"/>
              <a:t>Yellow- 3 core component</a:t>
            </a:r>
          </a:p>
          <a:p>
            <a:pPr marL="0" indent="0">
              <a:buNone/>
            </a:pPr>
            <a:r>
              <a:rPr lang="en-US" sz="2000" dirty="0"/>
              <a:t>An algorithm by </a:t>
            </a:r>
            <a:r>
              <a:rPr lang="en-US" sz="2000" dirty="0" err="1"/>
              <a:t>Batagelj</a:t>
            </a:r>
            <a:r>
              <a:rPr lang="en-US" sz="2000" dirty="0"/>
              <a:t> and </a:t>
            </a:r>
            <a:r>
              <a:rPr lang="en-US" sz="2000" dirty="0" err="1"/>
              <a:t>Zavesnik</a:t>
            </a:r>
            <a:r>
              <a:rPr lang="en-US" sz="2000" dirty="0"/>
              <a:t> k-core of a graph is a component of the subgraph found by repeatedly removing vertices that have degrees less than k</a:t>
            </a:r>
          </a:p>
          <a:p>
            <a:r>
              <a:rPr lang="en-US" sz="2000" dirty="0"/>
              <a:t>Choice of decomposition:</a:t>
            </a:r>
          </a:p>
          <a:p>
            <a:pPr marL="457200" indent="-457200">
              <a:buFont typeface="+mj-lt"/>
              <a:buAutoNum type="arabicPeriod"/>
            </a:pPr>
            <a:r>
              <a:rPr lang="en-US" sz="2000" dirty="0"/>
              <a:t>Level 1- singly-connected components.</a:t>
            </a:r>
          </a:p>
          <a:p>
            <a:pPr marL="457200" indent="-457200">
              <a:buFont typeface="+mj-lt"/>
              <a:buAutoNum type="arabicPeriod"/>
            </a:pPr>
            <a:r>
              <a:rPr lang="en-US" sz="2000" dirty="0"/>
              <a:t> Level 2- bi-connected components.</a:t>
            </a:r>
          </a:p>
          <a:p>
            <a:pPr marL="457200" indent="-457200">
              <a:buFont typeface="+mj-lt"/>
              <a:buAutoNum type="arabicPeriod"/>
            </a:pPr>
            <a:r>
              <a:rPr lang="en-US" sz="2000" dirty="0"/>
              <a:t> Level 3- 3-cores that are contained within a                 biconnected component.</a:t>
            </a:r>
          </a:p>
          <a:p>
            <a:pPr marL="457200" indent="-457200">
              <a:buFont typeface="+mj-lt"/>
              <a:buAutoNum type="arabicPeriod"/>
            </a:pPr>
            <a:r>
              <a:rPr lang="en-US" sz="2000" dirty="0"/>
              <a:t> Levels 4 and up are k-cores k&gt;=3.</a:t>
            </a:r>
          </a:p>
          <a:p>
            <a:endParaRPr lang="en-US" sz="2000" dirty="0"/>
          </a:p>
        </p:txBody>
      </p:sp>
      <p:pic>
        <p:nvPicPr>
          <p:cNvPr id="4" name="Picture 3">
            <a:extLst>
              <a:ext uri="{FF2B5EF4-FFF2-40B4-BE49-F238E27FC236}">
                <a16:creationId xmlns:a16="http://schemas.microsoft.com/office/drawing/2014/main" id="{150F528D-55C6-45D2-879A-D065D207584E}"/>
              </a:ext>
            </a:extLst>
          </p:cNvPr>
          <p:cNvPicPr>
            <a:picLocks noChangeAspect="1"/>
          </p:cNvPicPr>
          <p:nvPr/>
        </p:nvPicPr>
        <p:blipFill>
          <a:blip r:embed="rId3"/>
          <a:stretch>
            <a:fillRect/>
          </a:stretch>
        </p:blipFill>
        <p:spPr>
          <a:xfrm>
            <a:off x="7700227" y="2367695"/>
            <a:ext cx="3811452" cy="1696096"/>
          </a:xfrm>
          <a:prstGeom prst="rect">
            <a:avLst/>
          </a:prstGeom>
          <a:ln>
            <a:noFill/>
          </a:ln>
          <a:effectLst>
            <a:outerShdw blurRad="76200" dist="63500" dir="5040000" algn="tl" rotWithShape="0">
              <a:srgbClr val="000000">
                <a:alpha val="41000"/>
              </a:srgbClr>
            </a:outerShdw>
          </a:effectLst>
        </p:spPr>
      </p:pic>
      <p:pic>
        <p:nvPicPr>
          <p:cNvPr id="5" name="Picture 4">
            <a:extLst>
              <a:ext uri="{FF2B5EF4-FFF2-40B4-BE49-F238E27FC236}">
                <a16:creationId xmlns:a16="http://schemas.microsoft.com/office/drawing/2014/main" id="{A6330F6A-8CEF-4813-BE17-1A290997F1DF}"/>
              </a:ext>
            </a:extLst>
          </p:cNvPr>
          <p:cNvPicPr>
            <a:picLocks noChangeAspect="1"/>
          </p:cNvPicPr>
          <p:nvPr/>
        </p:nvPicPr>
        <p:blipFill>
          <a:blip r:embed="rId4"/>
          <a:stretch>
            <a:fillRect/>
          </a:stretch>
        </p:blipFill>
        <p:spPr>
          <a:xfrm>
            <a:off x="7796248" y="4841300"/>
            <a:ext cx="3771562" cy="1263472"/>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00301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additive="base">
                                        <p:cTn id="51" dur="500" fill="hold"/>
                                        <p:tgtEl>
                                          <p:spTgt spid="4"/>
                                        </p:tgtEl>
                                        <p:attrNameLst>
                                          <p:attrName>ppt_x</p:attrName>
                                        </p:attrNameLst>
                                      </p:cBhvr>
                                      <p:tavLst>
                                        <p:tav tm="0">
                                          <p:val>
                                            <p:strVal val="#ppt_x"/>
                                          </p:val>
                                        </p:tav>
                                        <p:tav tm="100000">
                                          <p:val>
                                            <p:strVal val="#ppt_x"/>
                                          </p:val>
                                        </p:tav>
                                      </p:tavLst>
                                    </p:anim>
                                    <p:anim calcmode="lin" valueType="num">
                                      <p:cBhvr additive="base">
                                        <p:cTn id="52" dur="500" fill="hold"/>
                                        <p:tgtEl>
                                          <p:spTgt spid="4"/>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500" fill="hold"/>
                                        <p:tgtEl>
                                          <p:spTgt spid="5"/>
                                        </p:tgtEl>
                                        <p:attrNameLst>
                                          <p:attrName>ppt_x</p:attrName>
                                        </p:attrNameLst>
                                      </p:cBhvr>
                                      <p:tavLst>
                                        <p:tav tm="0">
                                          <p:val>
                                            <p:strVal val="#ppt_x"/>
                                          </p:val>
                                        </p:tav>
                                        <p:tav tm="100000">
                                          <p:val>
                                            <p:strVal val="#ppt_x"/>
                                          </p:val>
                                        </p:tav>
                                      </p:tavLst>
                                    </p:anim>
                                    <p:anim calcmode="lin" valueType="num">
                                      <p:cBhvr additive="base">
                                        <p:cTn id="5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D333345-06FE-431A-A170-B442B71B63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F3CF734-AF09-4284-A3AF-E1B79C0AA7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3" name="Rectangle 12">
            <a:extLst>
              <a:ext uri="{FF2B5EF4-FFF2-40B4-BE49-F238E27FC236}">
                <a16:creationId xmlns:a16="http://schemas.microsoft.com/office/drawing/2014/main" id="{051DDCB9-F755-45C2-A2DF-09112F5CC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CE5D6A2-8420-4DDB-B2B9-F907655B9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FED7FDE-49C5-4CB9-87CC-7ED1DB1C7B02}"/>
              </a:ext>
            </a:extLst>
          </p:cNvPr>
          <p:cNvSpPr>
            <a:spLocks noGrp="1"/>
          </p:cNvSpPr>
          <p:nvPr>
            <p:ph type="title"/>
          </p:nvPr>
        </p:nvSpPr>
        <p:spPr>
          <a:xfrm>
            <a:off x="680321" y="753228"/>
            <a:ext cx="7087552" cy="1080938"/>
          </a:xfrm>
        </p:spPr>
        <p:txBody>
          <a:bodyPr>
            <a:normAutofit/>
          </a:bodyPr>
          <a:lstStyle/>
          <a:p>
            <a:r>
              <a:rPr lang="en-US" dirty="0"/>
              <a:t>2. Visual Design</a:t>
            </a:r>
          </a:p>
        </p:txBody>
      </p:sp>
      <p:pic>
        <p:nvPicPr>
          <p:cNvPr id="17" name="Picture 16">
            <a:extLst>
              <a:ext uri="{FF2B5EF4-FFF2-40B4-BE49-F238E27FC236}">
                <a16:creationId xmlns:a16="http://schemas.microsoft.com/office/drawing/2014/main" id="{495C9795-5873-43E5-A16C-324C15CF13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Content Placeholder 2">
            <a:extLst>
              <a:ext uri="{FF2B5EF4-FFF2-40B4-BE49-F238E27FC236}">
                <a16:creationId xmlns:a16="http://schemas.microsoft.com/office/drawing/2014/main" id="{BC1C0C9B-99B2-4248-B0CF-5077E40A085E}"/>
              </a:ext>
            </a:extLst>
          </p:cNvPr>
          <p:cNvSpPr>
            <a:spLocks noGrp="1"/>
          </p:cNvSpPr>
          <p:nvPr>
            <p:ph idx="1"/>
          </p:nvPr>
        </p:nvSpPr>
        <p:spPr>
          <a:xfrm>
            <a:off x="680321" y="2336873"/>
            <a:ext cx="6423211" cy="3599316"/>
          </a:xfrm>
        </p:spPr>
        <p:txBody>
          <a:bodyPr>
            <a:normAutofit/>
          </a:bodyPr>
          <a:lstStyle/>
          <a:p>
            <a:r>
              <a:rPr lang="en-US" sz="2000" dirty="0"/>
              <a:t>nested circle packing</a:t>
            </a:r>
          </a:p>
          <a:p>
            <a:r>
              <a:rPr lang="en-US" sz="2000" dirty="0"/>
              <a:t>circle area to indicate the size of clusters</a:t>
            </a:r>
          </a:p>
          <a:p>
            <a:r>
              <a:rPr lang="en-US" sz="2000" dirty="0"/>
              <a:t>Why? - good aspect ratio, a reasonable use of space</a:t>
            </a:r>
          </a:p>
          <a:p>
            <a:r>
              <a:rPr lang="en-US" sz="2000" dirty="0"/>
              <a:t>Diagram prediction - leaf nodes cluster in nested circles have a larger portion  </a:t>
            </a:r>
          </a:p>
          <a:p>
            <a:r>
              <a:rPr lang="en-US" sz="2000" dirty="0"/>
              <a:t>size of a Graph Thumbnail is independent of the number of nodes and edges- matching of networks with similar structural properties </a:t>
            </a:r>
          </a:p>
        </p:txBody>
      </p:sp>
      <p:pic>
        <p:nvPicPr>
          <p:cNvPr id="4" name="Picture 3">
            <a:extLst>
              <a:ext uri="{FF2B5EF4-FFF2-40B4-BE49-F238E27FC236}">
                <a16:creationId xmlns:a16="http://schemas.microsoft.com/office/drawing/2014/main" id="{8F8E8EEC-EC8F-419E-98E7-6E740B6C3235}"/>
              </a:ext>
            </a:extLst>
          </p:cNvPr>
          <p:cNvPicPr>
            <a:picLocks noChangeAspect="1"/>
          </p:cNvPicPr>
          <p:nvPr/>
        </p:nvPicPr>
        <p:blipFill>
          <a:blip r:embed="rId5"/>
          <a:stretch>
            <a:fillRect/>
          </a:stretch>
        </p:blipFill>
        <p:spPr>
          <a:xfrm>
            <a:off x="8187091" y="1706703"/>
            <a:ext cx="3358478" cy="3444593"/>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761841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 calcmode="lin" valueType="num">
                                      <p:cBhvr additive="base">
                                        <p:cTn id="3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 calcmode="lin" valueType="num">
                                      <p:cBhvr additive="base">
                                        <p:cTn id="3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 calcmode="lin" valueType="num">
                                      <p:cBhvr additive="base">
                                        <p:cTn id="3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additive="base">
                                        <p:cTn id="4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 calcmode="lin" valueType="num">
                                      <p:cBhvr additive="base">
                                        <p:cTn id="4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additive="base">
                                        <p:cTn id="51" dur="500" fill="hold"/>
                                        <p:tgtEl>
                                          <p:spTgt spid="4"/>
                                        </p:tgtEl>
                                        <p:attrNameLst>
                                          <p:attrName>ppt_x</p:attrName>
                                        </p:attrNameLst>
                                      </p:cBhvr>
                                      <p:tavLst>
                                        <p:tav tm="0">
                                          <p:val>
                                            <p:strVal val="#ppt_x"/>
                                          </p:val>
                                        </p:tav>
                                        <p:tav tm="100000">
                                          <p:val>
                                            <p:strVal val="#ppt_x"/>
                                          </p:val>
                                        </p:tav>
                                      </p:tavLst>
                                    </p:anim>
                                    <p:anim calcmode="lin" valueType="num">
                                      <p:cBhvr additive="base">
                                        <p:cTn id="5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34" name="Rectangle 22">
            <a:extLst>
              <a:ext uri="{FF2B5EF4-FFF2-40B4-BE49-F238E27FC236}">
                <a16:creationId xmlns:a16="http://schemas.microsoft.com/office/drawing/2014/main" id="{5F85E7EB-64DD-4240-8583-6C24380670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24">
            <a:extLst>
              <a:ext uri="{FF2B5EF4-FFF2-40B4-BE49-F238E27FC236}">
                <a16:creationId xmlns:a16="http://schemas.microsoft.com/office/drawing/2014/main" id="{A5AA9413-A886-4022-A477-7ACECA3658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36" name="Rectangle 26">
            <a:extLst>
              <a:ext uri="{FF2B5EF4-FFF2-40B4-BE49-F238E27FC236}">
                <a16:creationId xmlns:a16="http://schemas.microsoft.com/office/drawing/2014/main" id="{891C6E63-BD83-438C-8E5A-539006F79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8">
            <a:extLst>
              <a:ext uri="{FF2B5EF4-FFF2-40B4-BE49-F238E27FC236}">
                <a16:creationId xmlns:a16="http://schemas.microsoft.com/office/drawing/2014/main" id="{CA1E0C71-AEB6-4ADF-A06B-0842850D6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428F8FB-E393-47D5-BC38-846F0E66D8E2}"/>
              </a:ext>
            </a:extLst>
          </p:cNvPr>
          <p:cNvSpPr>
            <a:spLocks noGrp="1"/>
          </p:cNvSpPr>
          <p:nvPr>
            <p:ph type="title"/>
          </p:nvPr>
        </p:nvSpPr>
        <p:spPr>
          <a:xfrm>
            <a:off x="680321" y="753228"/>
            <a:ext cx="4136123" cy="1080938"/>
          </a:xfrm>
        </p:spPr>
        <p:txBody>
          <a:bodyPr>
            <a:normAutofit/>
          </a:bodyPr>
          <a:lstStyle/>
          <a:p>
            <a:r>
              <a:rPr lang="en-US" sz="2400" dirty="0"/>
              <a:t>3. Color Scheme</a:t>
            </a:r>
          </a:p>
        </p:txBody>
      </p:sp>
      <p:pic>
        <p:nvPicPr>
          <p:cNvPr id="38" name="Picture 30">
            <a:extLst>
              <a:ext uri="{FF2B5EF4-FFF2-40B4-BE49-F238E27FC236}">
                <a16:creationId xmlns:a16="http://schemas.microsoft.com/office/drawing/2014/main" id="{63AC3CC6-6498-44DC-8A2A-3BCA9A761D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721446B2-76F9-4572-8076-50BE0B17C43F}"/>
              </a:ext>
            </a:extLst>
          </p:cNvPr>
          <p:cNvSpPr>
            <a:spLocks noGrp="1"/>
          </p:cNvSpPr>
          <p:nvPr>
            <p:ph idx="1"/>
          </p:nvPr>
        </p:nvSpPr>
        <p:spPr>
          <a:xfrm>
            <a:off x="143839" y="2336873"/>
            <a:ext cx="4192772" cy="3599316"/>
          </a:xfrm>
        </p:spPr>
        <p:txBody>
          <a:bodyPr>
            <a:noAutofit/>
          </a:bodyPr>
          <a:lstStyle/>
          <a:p>
            <a:r>
              <a:rPr lang="en-US" sz="1600" dirty="0"/>
              <a:t>Singly connected – blue</a:t>
            </a:r>
          </a:p>
          <a:p>
            <a:r>
              <a:rPr lang="en-US" sz="1600" dirty="0"/>
              <a:t>bi-connected – green</a:t>
            </a:r>
          </a:p>
          <a:p>
            <a:r>
              <a:rPr lang="en-US" sz="1600" dirty="0"/>
              <a:t>3-core children of bi-connected – yellow</a:t>
            </a:r>
          </a:p>
          <a:p>
            <a:r>
              <a:rPr lang="en-US" sz="1600" dirty="0"/>
              <a:t>Higher - interpolated from yellow to red</a:t>
            </a:r>
          </a:p>
          <a:p>
            <a:r>
              <a:rPr lang="en-US" sz="1600" dirty="0"/>
              <a:t>If k&gt;= 6 -  interpolate from red to maroon </a:t>
            </a:r>
          </a:p>
          <a:p>
            <a:pPr marL="0" indent="0">
              <a:buNone/>
            </a:pPr>
            <a:r>
              <a:rPr lang="en-US" sz="1600" dirty="0"/>
              <a:t>Other properties – </a:t>
            </a:r>
          </a:p>
          <a:p>
            <a:r>
              <a:rPr lang="en-US" sz="1600" dirty="0"/>
              <a:t>absolute numbers of nodes and edges</a:t>
            </a:r>
          </a:p>
          <a:p>
            <a:r>
              <a:rPr lang="en-US" sz="1600" dirty="0"/>
              <a:t>Length of bar encodes number of nodes/edges</a:t>
            </a:r>
          </a:p>
          <a:p>
            <a:r>
              <a:rPr lang="en-US" sz="1600" dirty="0"/>
              <a:t>Node degree distribution</a:t>
            </a:r>
          </a:p>
          <a:p>
            <a:endParaRPr lang="en-US" sz="1600" dirty="0"/>
          </a:p>
          <a:p>
            <a:endParaRPr lang="en-US" sz="1600" dirty="0"/>
          </a:p>
        </p:txBody>
      </p:sp>
      <p:sp>
        <p:nvSpPr>
          <p:cNvPr id="33" name="Rectangle 32">
            <a:extLst>
              <a:ext uri="{FF2B5EF4-FFF2-40B4-BE49-F238E27FC236}">
                <a16:creationId xmlns:a16="http://schemas.microsoft.com/office/drawing/2014/main" id="{FA2C39F2-3E8E-489A-8907-3C251BE71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626FD05-01E7-4FA9-A1C3-192F1F10672C}"/>
              </a:ext>
            </a:extLst>
          </p:cNvPr>
          <p:cNvPicPr>
            <a:picLocks noChangeAspect="1"/>
          </p:cNvPicPr>
          <p:nvPr/>
        </p:nvPicPr>
        <p:blipFill>
          <a:blip r:embed="rId5"/>
          <a:stretch>
            <a:fillRect/>
          </a:stretch>
        </p:blipFill>
        <p:spPr>
          <a:xfrm>
            <a:off x="5593085" y="1483506"/>
            <a:ext cx="5629268" cy="3884194"/>
          </a:xfrm>
          <a:prstGeom prst="rect">
            <a:avLst/>
          </a:prstGeom>
          <a:ln>
            <a:noFill/>
          </a:ln>
          <a:effectLst/>
        </p:spPr>
      </p:pic>
    </p:spTree>
    <p:extLst>
      <p:ext uri="{BB962C8B-B14F-4D97-AF65-F5344CB8AC3E}">
        <p14:creationId xmlns:p14="http://schemas.microsoft.com/office/powerpoint/2010/main" val="1306725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fill="hold"/>
                                        <p:tgtEl>
                                          <p:spTgt spid="35"/>
                                        </p:tgtEl>
                                        <p:attrNameLst>
                                          <p:attrName>ppt_x</p:attrName>
                                        </p:attrNameLst>
                                      </p:cBhvr>
                                      <p:tavLst>
                                        <p:tav tm="0">
                                          <p:val>
                                            <p:strVal val="#ppt_x"/>
                                          </p:val>
                                        </p:tav>
                                        <p:tav tm="100000">
                                          <p:val>
                                            <p:strVal val="#ppt_x"/>
                                          </p:val>
                                        </p:tav>
                                      </p:tavLst>
                                    </p:anim>
                                    <p:anim calcmode="lin" valueType="num">
                                      <p:cBhvr additive="base">
                                        <p:cTn id="12" dur="500" fill="hold"/>
                                        <p:tgtEl>
                                          <p:spTgt spid="3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500" fill="hold"/>
                                        <p:tgtEl>
                                          <p:spTgt spid="36"/>
                                        </p:tgtEl>
                                        <p:attrNameLst>
                                          <p:attrName>ppt_x</p:attrName>
                                        </p:attrNameLst>
                                      </p:cBhvr>
                                      <p:tavLst>
                                        <p:tav tm="0">
                                          <p:val>
                                            <p:strVal val="#ppt_x"/>
                                          </p:val>
                                        </p:tav>
                                        <p:tav tm="100000">
                                          <p:val>
                                            <p:strVal val="#ppt_x"/>
                                          </p:val>
                                        </p:tav>
                                      </p:tavLst>
                                    </p:anim>
                                    <p:anim calcmode="lin" valueType="num">
                                      <p:cBhvr additive="base">
                                        <p:cTn id="16" dur="500" fill="hold"/>
                                        <p:tgtEl>
                                          <p:spTgt spid="3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additive="base">
                                        <p:cTn id="27" dur="500" fill="hold"/>
                                        <p:tgtEl>
                                          <p:spTgt spid="38"/>
                                        </p:tgtEl>
                                        <p:attrNameLst>
                                          <p:attrName>ppt_x</p:attrName>
                                        </p:attrNameLst>
                                      </p:cBhvr>
                                      <p:tavLst>
                                        <p:tav tm="0">
                                          <p:val>
                                            <p:strVal val="#ppt_x"/>
                                          </p:val>
                                        </p:tav>
                                        <p:tav tm="100000">
                                          <p:val>
                                            <p:strVal val="#ppt_x"/>
                                          </p:val>
                                        </p:tav>
                                      </p:tavLst>
                                    </p:anim>
                                    <p:anim calcmode="lin" valueType="num">
                                      <p:cBhvr additive="base">
                                        <p:cTn id="28" dur="500" fill="hold"/>
                                        <p:tgtEl>
                                          <p:spTgt spid="3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 calcmode="lin" valueType="num">
                                      <p:cBhvr additive="base">
                                        <p:cTn id="3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 calcmode="lin" valueType="num">
                                      <p:cBhvr additive="base">
                                        <p:cTn id="3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 calcmode="lin" valueType="num">
                                      <p:cBhvr additive="base">
                                        <p:cTn id="3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additive="base">
                                        <p:cTn id="4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 calcmode="lin" valueType="num">
                                      <p:cBhvr additive="base">
                                        <p:cTn id="4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anim calcmode="lin" valueType="num">
                                      <p:cBhvr additive="base">
                                        <p:cTn id="5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 calcmode="lin" valueType="num">
                                      <p:cBhvr additive="base">
                                        <p:cTn id="5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
                                            <p:txEl>
                                              <p:pRg st="7" end="7"/>
                                            </p:txEl>
                                          </p:spTgt>
                                        </p:tgtEl>
                                        <p:attrNameLst>
                                          <p:attrName>style.visibility</p:attrName>
                                        </p:attrNameLst>
                                      </p:cBhvr>
                                      <p:to>
                                        <p:strVal val="visible"/>
                                      </p:to>
                                    </p:set>
                                    <p:anim calcmode="lin" valueType="num">
                                      <p:cBhvr additive="base">
                                        <p:cTn id="5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 calcmode="lin" valueType="num">
                                      <p:cBhvr additive="base">
                                        <p:cTn id="6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anim calcmode="lin" valueType="num">
                                      <p:cBhvr additive="base">
                                        <p:cTn id="67" dur="500" fill="hold"/>
                                        <p:tgtEl>
                                          <p:spTgt spid="33"/>
                                        </p:tgtEl>
                                        <p:attrNameLst>
                                          <p:attrName>ppt_x</p:attrName>
                                        </p:attrNameLst>
                                      </p:cBhvr>
                                      <p:tavLst>
                                        <p:tav tm="0">
                                          <p:val>
                                            <p:strVal val="#ppt_x"/>
                                          </p:val>
                                        </p:tav>
                                        <p:tav tm="100000">
                                          <p:val>
                                            <p:strVal val="#ppt_x"/>
                                          </p:val>
                                        </p:tav>
                                      </p:tavLst>
                                    </p:anim>
                                    <p:anim calcmode="lin" valueType="num">
                                      <p:cBhvr additive="base">
                                        <p:cTn id="68" dur="500" fill="hold"/>
                                        <p:tgtEl>
                                          <p:spTgt spid="33"/>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500" fill="hold"/>
                                        <p:tgtEl>
                                          <p:spTgt spid="6"/>
                                        </p:tgtEl>
                                        <p:attrNameLst>
                                          <p:attrName>ppt_x</p:attrName>
                                        </p:attrNameLst>
                                      </p:cBhvr>
                                      <p:tavLst>
                                        <p:tav tm="0">
                                          <p:val>
                                            <p:strVal val="#ppt_x"/>
                                          </p:val>
                                        </p:tav>
                                        <p:tav tm="100000">
                                          <p:val>
                                            <p:strVal val="#ppt_x"/>
                                          </p:val>
                                        </p:tav>
                                      </p:tavLst>
                                    </p:anim>
                                    <p:anim calcmode="lin" valueType="num">
                                      <p:cBhvr additive="base">
                                        <p:cTn id="7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6" grpId="0" animBg="1"/>
      <p:bldP spid="2" grpId="0"/>
      <p:bldP spid="3" grpId="0" build="p"/>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F85E7EB-64DD-4240-8583-6C24380670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5AA9413-A886-4022-A477-7ACECA3658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3" name="Rectangle 12">
            <a:extLst>
              <a:ext uri="{FF2B5EF4-FFF2-40B4-BE49-F238E27FC236}">
                <a16:creationId xmlns:a16="http://schemas.microsoft.com/office/drawing/2014/main" id="{891C6E63-BD83-438C-8E5A-539006F79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1E0C71-AEB6-4ADF-A06B-0842850D6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1F69066-68AF-44F7-BF6C-5BEDA6060EC3}"/>
              </a:ext>
            </a:extLst>
          </p:cNvPr>
          <p:cNvSpPr>
            <a:spLocks noGrp="1"/>
          </p:cNvSpPr>
          <p:nvPr>
            <p:ph type="title"/>
          </p:nvPr>
        </p:nvSpPr>
        <p:spPr>
          <a:xfrm>
            <a:off x="680321" y="753228"/>
            <a:ext cx="4136123" cy="1080938"/>
          </a:xfrm>
        </p:spPr>
        <p:txBody>
          <a:bodyPr>
            <a:normAutofit/>
          </a:bodyPr>
          <a:lstStyle/>
          <a:p>
            <a:r>
              <a:rPr lang="en-US" dirty="0"/>
              <a:t>ALGORITHM SCALABILITY</a:t>
            </a:r>
            <a:endParaRPr lang="en-US" sz="2400" dirty="0"/>
          </a:p>
        </p:txBody>
      </p:sp>
      <p:pic>
        <p:nvPicPr>
          <p:cNvPr id="17" name="Picture 16">
            <a:extLst>
              <a:ext uri="{FF2B5EF4-FFF2-40B4-BE49-F238E27FC236}">
                <a16:creationId xmlns:a16="http://schemas.microsoft.com/office/drawing/2014/main" id="{63AC3CC6-6498-44DC-8A2A-3BCA9A761D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78317419-5928-4121-BAD1-6B2948698C21}"/>
              </a:ext>
            </a:extLst>
          </p:cNvPr>
          <p:cNvSpPr>
            <a:spLocks noGrp="1"/>
          </p:cNvSpPr>
          <p:nvPr>
            <p:ph idx="1"/>
          </p:nvPr>
        </p:nvSpPr>
        <p:spPr>
          <a:xfrm>
            <a:off x="680321" y="2336873"/>
            <a:ext cx="3656289" cy="3599316"/>
          </a:xfrm>
        </p:spPr>
        <p:txBody>
          <a:bodyPr>
            <a:normAutofit/>
          </a:bodyPr>
          <a:lstStyle/>
          <a:p>
            <a:pPr marL="0" indent="0">
              <a:buNone/>
            </a:pPr>
            <a:r>
              <a:rPr lang="en-US" sz="2000" dirty="0"/>
              <a:t>Graph Thumbnails takes linear time in the number of edges.</a:t>
            </a:r>
          </a:p>
          <a:p>
            <a:endParaRPr lang="en-US" sz="1400" dirty="0"/>
          </a:p>
          <a:p>
            <a:r>
              <a:rPr lang="en-US" sz="2000" dirty="0"/>
              <a:t>Hierarchical Decomposition</a:t>
            </a:r>
          </a:p>
          <a:p>
            <a:r>
              <a:rPr lang="en-US" sz="2000" dirty="0"/>
              <a:t>Canonical Encoding</a:t>
            </a:r>
          </a:p>
          <a:p>
            <a:r>
              <a:rPr lang="en-US" sz="2000" dirty="0"/>
              <a:t>Circle Packing</a:t>
            </a:r>
          </a:p>
        </p:txBody>
      </p:sp>
      <p:sp>
        <p:nvSpPr>
          <p:cNvPr id="19" name="Rectangle 18">
            <a:extLst>
              <a:ext uri="{FF2B5EF4-FFF2-40B4-BE49-F238E27FC236}">
                <a16:creationId xmlns:a16="http://schemas.microsoft.com/office/drawing/2014/main" id="{FA2C39F2-3E8E-489A-8907-3C251BE71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3D20946-D72A-4A43-8DE3-EE8651C26171}"/>
              </a:ext>
            </a:extLst>
          </p:cNvPr>
          <p:cNvPicPr>
            <a:picLocks noChangeAspect="1"/>
          </p:cNvPicPr>
          <p:nvPr/>
        </p:nvPicPr>
        <p:blipFill>
          <a:blip r:embed="rId5"/>
          <a:stretch>
            <a:fillRect/>
          </a:stretch>
        </p:blipFill>
        <p:spPr>
          <a:xfrm>
            <a:off x="5593085" y="1849408"/>
            <a:ext cx="5629268" cy="3152390"/>
          </a:xfrm>
          <a:prstGeom prst="rect">
            <a:avLst/>
          </a:prstGeom>
          <a:ln>
            <a:noFill/>
          </a:ln>
          <a:effectLst/>
        </p:spPr>
      </p:pic>
    </p:spTree>
    <p:extLst>
      <p:ext uri="{BB962C8B-B14F-4D97-AF65-F5344CB8AC3E}">
        <p14:creationId xmlns:p14="http://schemas.microsoft.com/office/powerpoint/2010/main" val="475367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 calcmode="lin" valueType="num">
                                      <p:cBhvr additive="base">
                                        <p:cTn id="3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 calcmode="lin" valueType="num">
                                      <p:cBhvr additive="base">
                                        <p:cTn id="3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 calcmode="lin" valueType="num">
                                      <p:cBhvr additive="base">
                                        <p:cTn id="3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ppt_x"/>
                                          </p:val>
                                        </p:tav>
                                        <p:tav tm="100000">
                                          <p:val>
                                            <p:strVal val="#ppt_x"/>
                                          </p:val>
                                        </p:tav>
                                      </p:tavLst>
                                    </p:anim>
                                    <p:anim calcmode="lin" valueType="num">
                                      <p:cBhvr additive="base">
                                        <p:cTn id="48" dur="5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additive="base">
                                        <p:cTn id="51" dur="500" fill="hold"/>
                                        <p:tgtEl>
                                          <p:spTgt spid="4"/>
                                        </p:tgtEl>
                                        <p:attrNameLst>
                                          <p:attrName>ppt_x</p:attrName>
                                        </p:attrNameLst>
                                      </p:cBhvr>
                                      <p:tavLst>
                                        <p:tav tm="0">
                                          <p:val>
                                            <p:strVal val="#ppt_x"/>
                                          </p:val>
                                        </p:tav>
                                        <p:tav tm="100000">
                                          <p:val>
                                            <p:strVal val="#ppt_x"/>
                                          </p:val>
                                        </p:tav>
                                      </p:tavLst>
                                    </p:anim>
                                    <p:anim calcmode="lin" valueType="num">
                                      <p:cBhvr additive="base">
                                        <p:cTn id="5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2" grpId="0"/>
      <p:bldP spid="3" grpId="0" build="p"/>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2" name="Picture 11">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4" name="Rectangle 13">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8" name="Rectangle 17">
            <a:extLst>
              <a:ext uri="{FF2B5EF4-FFF2-40B4-BE49-F238E27FC236}">
                <a16:creationId xmlns:a16="http://schemas.microsoft.com/office/drawing/2014/main" id="{A106B9FE-7E5A-4047-B5D3-C3C24BD3E8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60EBA20-0A64-45D5-B937-FE93DCA01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5632" y="0"/>
            <a:ext cx="340636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2" name="Picture 21">
            <a:extLst>
              <a:ext uri="{FF2B5EF4-FFF2-40B4-BE49-F238E27FC236}">
                <a16:creationId xmlns:a16="http://schemas.microsoft.com/office/drawing/2014/main" id="{3EAD5E5B-543A-4690-8C75-BACF7FFB40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pic>
        <p:nvPicPr>
          <p:cNvPr id="24" name="Picture 23">
            <a:extLst>
              <a:ext uri="{FF2B5EF4-FFF2-40B4-BE49-F238E27FC236}">
                <a16:creationId xmlns:a16="http://schemas.microsoft.com/office/drawing/2014/main" id="{98739700-980C-4F96-84CD-97157DFE86A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59089"/>
            <a:ext cx="9107362" cy="321164"/>
          </a:xfrm>
          <a:prstGeom prst="rect">
            <a:avLst/>
          </a:prstGeom>
        </p:spPr>
      </p:pic>
      <p:sp>
        <p:nvSpPr>
          <p:cNvPr id="26" name="Rectangle 25">
            <a:extLst>
              <a:ext uri="{FF2B5EF4-FFF2-40B4-BE49-F238E27FC236}">
                <a16:creationId xmlns:a16="http://schemas.microsoft.com/office/drawing/2014/main" id="{52A2FDCB-3B06-44F3-A0AA-2C056C3E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9107363" cy="136819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1" y="753228"/>
            <a:ext cx="7461844" cy="1080938"/>
          </a:xfrm>
        </p:spPr>
        <p:txBody>
          <a:bodyPr vert="horz" lIns="91440" tIns="45720" rIns="91440" bIns="45720" rtlCol="0" anchor="ctr">
            <a:normAutofit/>
          </a:bodyPr>
          <a:lstStyle/>
          <a:p>
            <a:pPr algn="l"/>
            <a:r>
              <a:rPr lang="en-US" sz="3600">
                <a:solidFill>
                  <a:srgbClr val="FFFFFF"/>
                </a:solidFill>
              </a:rPr>
              <a:t>STUDY 1: IDENTIFYING SIMILARITY</a:t>
            </a:r>
            <a:endParaRPr lang="en-US" sz="3600" b="1">
              <a:solidFill>
                <a:srgbClr val="FFFFFF"/>
              </a:solidFill>
            </a:endParaRPr>
          </a:p>
        </p:txBody>
      </p:sp>
      <p:sp>
        <p:nvSpPr>
          <p:cNvPr id="3" name="Text Placeholder 2"/>
          <p:cNvSpPr>
            <a:spLocks noGrp="1"/>
          </p:cNvSpPr>
          <p:nvPr>
            <p:ph type="subTitle" idx="1"/>
          </p:nvPr>
        </p:nvSpPr>
        <p:spPr>
          <a:xfrm>
            <a:off x="680321" y="2336873"/>
            <a:ext cx="7461844" cy="3142077"/>
          </a:xfrm>
        </p:spPr>
        <p:txBody>
          <a:bodyPr vert="horz" lIns="91440" tIns="45720" rIns="91440" bIns="45720" rtlCol="0">
            <a:normAutofit/>
          </a:bodyPr>
          <a:lstStyle/>
          <a:p>
            <a:pPr indent="-228600" algn="l">
              <a:buFont typeface="Arial" panose="020B0604020202020204" pitchFamily="34" charset="0"/>
              <a:buChar char="•"/>
            </a:pPr>
            <a:r>
              <a:rPr lang="en-US" sz="1800"/>
              <a:t>people’s ability to differentiate large graphs with different structural properties using</a:t>
            </a:r>
          </a:p>
          <a:p>
            <a:pPr marL="457200" indent="-228600" algn="l">
              <a:buFont typeface="Arial" panose="020B0604020202020204" pitchFamily="34" charset="0"/>
              <a:buChar char="•"/>
            </a:pPr>
            <a:r>
              <a:rPr lang="en-US" sz="1800"/>
              <a:t>Graph Thumbnail (GT)</a:t>
            </a:r>
          </a:p>
          <a:p>
            <a:pPr marL="457200" indent="-228600" algn="l">
              <a:buFont typeface="Arial" panose="020B0604020202020204" pitchFamily="34" charset="0"/>
              <a:buChar char="•"/>
            </a:pPr>
            <a:r>
              <a:rPr lang="en-US" sz="1800"/>
              <a:t>node-link (NL) </a:t>
            </a:r>
          </a:p>
          <a:p>
            <a:pPr marL="457200" indent="-228600" algn="l">
              <a:buFont typeface="Arial" panose="020B0604020202020204" pitchFamily="34" charset="0"/>
              <a:buChar char="•"/>
            </a:pPr>
            <a:r>
              <a:rPr lang="en-US" sz="1800"/>
              <a:t>matrix (MX) representations</a:t>
            </a:r>
          </a:p>
        </p:txBody>
      </p:sp>
    </p:spTree>
    <p:extLst>
      <p:ext uri="{BB962C8B-B14F-4D97-AF65-F5344CB8AC3E}">
        <p14:creationId xmlns:p14="http://schemas.microsoft.com/office/powerpoint/2010/main" val="3263914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1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3.xml><?xml version="1.0" encoding="utf-8"?>
<a:theme xmlns:a="http://schemas.openxmlformats.org/drawingml/2006/main" name="3_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1954</Words>
  <Application>Microsoft Office PowerPoint</Application>
  <PresentationFormat>Widescreen</PresentationFormat>
  <Paragraphs>197</Paragraphs>
  <Slides>18</Slides>
  <Notes>16</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18</vt:i4>
      </vt:variant>
    </vt:vector>
  </HeadingPairs>
  <TitlesOfParts>
    <vt:vector size="24" baseType="lpstr">
      <vt:lpstr>Arial</vt:lpstr>
      <vt:lpstr>Calibri</vt:lpstr>
      <vt:lpstr>Trebuchet MS</vt:lpstr>
      <vt:lpstr>Berlin</vt:lpstr>
      <vt:lpstr>1_Berlin</vt:lpstr>
      <vt:lpstr>3_Berlin</vt:lpstr>
      <vt:lpstr>Graph Thumbnails: Identifying and Comparing Multiple Graphs at a Glance</vt:lpstr>
      <vt:lpstr>Agenda / Topics</vt:lpstr>
      <vt:lpstr>Introduction of Graph Thumbnail</vt:lpstr>
      <vt:lpstr>The visualization tasks</vt:lpstr>
      <vt:lpstr>DESIGN: 1. Hierarchical Graph Decomposition: k connected graph </vt:lpstr>
      <vt:lpstr>2. Visual Design</vt:lpstr>
      <vt:lpstr>3. Color Scheme</vt:lpstr>
      <vt:lpstr>ALGORITHM SCALABILITY</vt:lpstr>
      <vt:lpstr>STUDY 1: IDENTIFYING SIMILARITY</vt:lpstr>
      <vt:lpstr>Data observations- Identification and Comparison </vt:lpstr>
      <vt:lpstr>STUDY 2: UNDERSTANDING STRUCTURE</vt:lpstr>
      <vt:lpstr>Tasks continue:</vt:lpstr>
      <vt:lpstr>Results</vt:lpstr>
      <vt:lpstr>Use cases</vt:lpstr>
      <vt:lpstr>Data observations</vt:lpstr>
      <vt:lpstr>Conclusion</vt:lpstr>
      <vt:lpstr>Questions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Thumbnails: Identifying and Comparing Multiple Graphs at a Glance</dc:title>
  <dc:creator>Gautam Saini</dc:creator>
  <cp:lastModifiedBy>Gautam Saini</cp:lastModifiedBy>
  <cp:revision>3</cp:revision>
  <dcterms:created xsi:type="dcterms:W3CDTF">2019-02-20T00:45:58Z</dcterms:created>
  <dcterms:modified xsi:type="dcterms:W3CDTF">2019-02-20T00:56:45Z</dcterms:modified>
</cp:coreProperties>
</file>