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4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78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1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2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59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4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5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1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6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1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18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Bubble Treemaps for Uncertainty Visualization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Jochen</a:t>
            </a:r>
            <a:r>
              <a:rPr lang="en-US" dirty="0"/>
              <a:t> </a:t>
            </a:r>
            <a:r>
              <a:rPr lang="en-US" dirty="0" err="1" smtClean="0"/>
              <a:t>Gortler</a:t>
            </a:r>
            <a:r>
              <a:rPr lang="en-US" dirty="0"/>
              <a:t>, </a:t>
            </a:r>
            <a:r>
              <a:rPr lang="en-US" dirty="0" err="1"/>
              <a:t>Christoph</a:t>
            </a:r>
            <a:r>
              <a:rPr lang="en-US" dirty="0"/>
              <a:t> Schulz, Daniel </a:t>
            </a:r>
            <a:r>
              <a:rPr lang="en-US" dirty="0" err="1" smtClean="0"/>
              <a:t>Weiskopf</a:t>
            </a:r>
            <a:endParaRPr lang="en-US" dirty="0"/>
          </a:p>
          <a:p>
            <a:r>
              <a:rPr lang="en-US" dirty="0" smtClean="0"/>
              <a:t>Presented by: Nikolai Fetisov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Bubble 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55422"/>
            <a:ext cx="10058400" cy="33136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Not space optimal </a:t>
            </a:r>
            <a:r>
              <a:rPr lang="en-US" dirty="0" smtClean="0"/>
              <a:t>in some </a:t>
            </a:r>
            <a:r>
              <a:rPr lang="en-US" dirty="0" smtClean="0"/>
              <a:t>cases</a:t>
            </a:r>
            <a:r>
              <a:rPr lang="en-US" dirty="0" smtClean="0"/>
              <a:t>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Square </a:t>
            </a:r>
            <a:r>
              <a:rPr lang="en-US" dirty="0"/>
              <a:t>T</a:t>
            </a:r>
            <a:r>
              <a:rPr lang="en-US" dirty="0" smtClean="0"/>
              <a:t>reemaps </a:t>
            </a:r>
            <a:r>
              <a:rPr lang="en-US" dirty="0"/>
              <a:t>on the other hand are space </a:t>
            </a:r>
            <a:r>
              <a:rPr lang="en-US" dirty="0" smtClean="0"/>
              <a:t>optimal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The aggregate value (area) is not properly </a:t>
            </a:r>
            <a:r>
              <a:rPr lang="en-US" b="1" dirty="0" smtClean="0"/>
              <a:t>reflected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Significant computational complexity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All </a:t>
            </a:r>
            <a:r>
              <a:rPr lang="en-US" dirty="0" smtClean="0"/>
              <a:t>images and information are from </a:t>
            </a:r>
            <a:r>
              <a:rPr lang="en-US" dirty="0"/>
              <a:t>“Bubble Treemaps for Uncertainty </a:t>
            </a:r>
            <a:r>
              <a:rPr lang="en-US" dirty="0" smtClean="0"/>
              <a:t>Visualization” paper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Jochen</a:t>
            </a:r>
            <a:r>
              <a:rPr lang="en-US" dirty="0"/>
              <a:t> </a:t>
            </a:r>
            <a:r>
              <a:rPr lang="en-US" dirty="0" err="1" smtClean="0"/>
              <a:t>Gortler</a:t>
            </a:r>
            <a:r>
              <a:rPr lang="en-US" dirty="0"/>
              <a:t>, Christoph Schulz, Daniel Weiskopf, Member, IEEE Computer Society, and Oliver </a:t>
            </a:r>
            <a:r>
              <a:rPr lang="en-US" dirty="0" err="1" smtClean="0"/>
              <a:t>Deussen</a:t>
            </a: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7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835535" cy="1450757"/>
          </a:xfrm>
        </p:spPr>
        <p:txBody>
          <a:bodyPr/>
          <a:lstStyle/>
          <a:p>
            <a:r>
              <a:rPr lang="en-US" dirty="0" smtClean="0"/>
              <a:t>Bubble 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Used for visualizing </a:t>
            </a:r>
            <a:r>
              <a:rPr lang="en-US" b="1" dirty="0" smtClean="0"/>
              <a:t>hierarchical</a:t>
            </a:r>
            <a:r>
              <a:rPr lang="en-US" dirty="0" smtClean="0"/>
              <a:t> data with </a:t>
            </a:r>
            <a:r>
              <a:rPr lang="en-US" b="1" dirty="0" smtClean="0"/>
              <a:t>uncertainty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E.g. stock </a:t>
            </a:r>
            <a:r>
              <a:rPr lang="en-US" dirty="0" smtClean="0"/>
              <a:t>prices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Shows uncertainty </a:t>
            </a:r>
            <a:r>
              <a:rPr lang="en-US" dirty="0" smtClean="0"/>
              <a:t>at </a:t>
            </a:r>
            <a:r>
              <a:rPr lang="en-US" b="1" dirty="0" smtClean="0"/>
              <a:t>each </a:t>
            </a:r>
            <a:r>
              <a:rPr lang="en-US" b="1" dirty="0" smtClean="0"/>
              <a:t>level </a:t>
            </a:r>
            <a:r>
              <a:rPr lang="en-US" b="1" dirty="0" smtClean="0"/>
              <a:t>of the </a:t>
            </a:r>
            <a:r>
              <a:rPr lang="en-US" b="1" dirty="0" smtClean="0"/>
              <a:t>hierarchy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Has advantages and disadvantages in comparison to </a:t>
            </a:r>
            <a:r>
              <a:rPr lang="en-US" dirty="0" smtClean="0"/>
              <a:t>other treemap </a:t>
            </a:r>
            <a:r>
              <a:rPr lang="en-US" dirty="0" smtClean="0"/>
              <a:t>approaches, such as </a:t>
            </a:r>
            <a:r>
              <a:rPr lang="en-US" b="1" dirty="0" smtClean="0"/>
              <a:t>Square Treemap </a:t>
            </a:r>
            <a:r>
              <a:rPr lang="en-US" dirty="0" smtClean="0"/>
              <a:t>or </a:t>
            </a:r>
            <a:r>
              <a:rPr lang="en-US" b="1" dirty="0" smtClean="0"/>
              <a:t>Circular Treemap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375" y="516895"/>
            <a:ext cx="5516448" cy="519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5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Data and Treemaps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Hierarchical data plays a significant role in </a:t>
            </a:r>
            <a:r>
              <a:rPr lang="en-US" dirty="0" smtClean="0"/>
              <a:t>data </a:t>
            </a:r>
            <a:r>
              <a:rPr lang="en-US" dirty="0" smtClean="0"/>
              <a:t>visualization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Many methods were developed to visualize 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 canvas is divided according to relative </a:t>
            </a:r>
            <a:r>
              <a:rPr lang="en-US" b="1" dirty="0" smtClean="0"/>
              <a:t>sizes of sub-hierarchies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Treemaps are </a:t>
            </a:r>
            <a:r>
              <a:rPr lang="en-US" b="1" dirty="0" smtClean="0"/>
              <a:t>compact</a:t>
            </a:r>
            <a:r>
              <a:rPr lang="en-US" dirty="0" smtClean="0"/>
              <a:t> and </a:t>
            </a:r>
            <a:r>
              <a:rPr lang="en-US" b="1" dirty="0" smtClean="0"/>
              <a:t>scalable</a:t>
            </a:r>
            <a:r>
              <a:rPr lang="en-US" dirty="0" smtClean="0"/>
              <a:t> representations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Still, some treemap methods </a:t>
            </a:r>
            <a:r>
              <a:rPr lang="en-US" b="1" dirty="0" smtClean="0"/>
              <a:t>waste too much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E.g. </a:t>
            </a:r>
            <a:r>
              <a:rPr lang="en-US" b="1" dirty="0"/>
              <a:t>Circular </a:t>
            </a:r>
            <a:r>
              <a:rPr lang="en-US" b="1" dirty="0" smtClean="0"/>
              <a:t>Treemap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Tradeoff</a:t>
            </a:r>
            <a:r>
              <a:rPr lang="en-US" dirty="0" smtClean="0"/>
              <a:t> between </a:t>
            </a:r>
            <a:r>
              <a:rPr lang="en-US" b="1" dirty="0" smtClean="0"/>
              <a:t>compactness</a:t>
            </a:r>
            <a:r>
              <a:rPr lang="en-US" dirty="0" smtClean="0"/>
              <a:t> and </a:t>
            </a:r>
            <a:r>
              <a:rPr lang="en-US" b="1" dirty="0" smtClean="0"/>
              <a:t>visual features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948" y="3474720"/>
            <a:ext cx="4897353" cy="250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S&amp;P </a:t>
            </a:r>
            <a:r>
              <a:rPr lang="en-US" dirty="0"/>
              <a:t>500 </a:t>
            </a:r>
            <a:r>
              <a:rPr lang="en-US" dirty="0"/>
              <a:t>I</a:t>
            </a:r>
            <a:r>
              <a:rPr lang="en-US" dirty="0" smtClean="0"/>
              <a:t>ndex </a:t>
            </a:r>
            <a:r>
              <a:rPr lang="en-US" dirty="0" smtClean="0"/>
              <a:t>Bubble Treemap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2" y="2031077"/>
            <a:ext cx="8342601" cy="406822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45978" y="2075938"/>
            <a:ext cx="347472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Data divided into </a:t>
            </a:r>
            <a:r>
              <a:rPr lang="en-US" b="1" dirty="0" smtClean="0"/>
              <a:t>sectors</a:t>
            </a:r>
            <a:r>
              <a:rPr lang="en-US" dirty="0" smtClean="0"/>
              <a:t> and </a:t>
            </a:r>
            <a:r>
              <a:rPr lang="en-US" b="1" dirty="0" smtClean="0"/>
              <a:t>companies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Each </a:t>
            </a:r>
            <a:r>
              <a:rPr lang="en-US" b="1" dirty="0" smtClean="0"/>
              <a:t>circle</a:t>
            </a:r>
            <a:r>
              <a:rPr lang="en-US" dirty="0" smtClean="0"/>
              <a:t> represents a </a:t>
            </a:r>
            <a:r>
              <a:rPr lang="en-US" b="1" dirty="0" smtClean="0"/>
              <a:t>stock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 smtClean="0"/>
              <a:t>Area</a:t>
            </a:r>
            <a:r>
              <a:rPr lang="en-US" dirty="0" smtClean="0"/>
              <a:t> is proportional to stock mean </a:t>
            </a:r>
            <a:r>
              <a:rPr lang="en-US" b="1" dirty="0" smtClean="0"/>
              <a:t>closing price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b="1" dirty="0" smtClean="0"/>
              <a:t>boundary</a:t>
            </a:r>
            <a:r>
              <a:rPr lang="en-US" dirty="0" smtClean="0"/>
              <a:t> represents </a:t>
            </a:r>
            <a:r>
              <a:rPr lang="en-US" b="1" dirty="0" smtClean="0"/>
              <a:t>standard deviation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Uncertainty arises from one week of stock data in November 2016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35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Uncertainty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22376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</a:t>
            </a:r>
            <a:r>
              <a:rPr lang="en-US" dirty="0" smtClean="0"/>
              <a:t>stock </a:t>
            </a:r>
            <a:r>
              <a:rPr lang="en-US" dirty="0" smtClean="0"/>
              <a:t>price </a:t>
            </a:r>
            <a:r>
              <a:rPr lang="en-US" dirty="0" smtClean="0"/>
              <a:t>has </a:t>
            </a:r>
            <a:r>
              <a:rPr lang="en-US" dirty="0" smtClean="0"/>
              <a:t>an </a:t>
            </a:r>
            <a:r>
              <a:rPr lang="en-US" b="1" dirty="0" smtClean="0"/>
              <a:t>uncertainty</a:t>
            </a:r>
            <a:r>
              <a:rPr lang="en-US" dirty="0" smtClean="0"/>
              <a:t>, which is represented by </a:t>
            </a:r>
            <a:r>
              <a:rPr lang="en-US" b="1" dirty="0" smtClean="0"/>
              <a:t>standard deviation </a:t>
            </a:r>
            <a:r>
              <a:rPr lang="en-US" dirty="0" smtClean="0"/>
              <a:t>of its </a:t>
            </a:r>
            <a:r>
              <a:rPr lang="en-US" b="1" dirty="0" smtClean="0"/>
              <a:t>Probability </a:t>
            </a:r>
            <a:r>
              <a:rPr lang="en-US" b="1" dirty="0" smtClean="0"/>
              <a:t>Density Function (PDF)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 smtClean="0"/>
              <a:t>Expected value </a:t>
            </a:r>
            <a:r>
              <a:rPr lang="en-US" dirty="0" smtClean="0"/>
              <a:t>and </a:t>
            </a:r>
            <a:r>
              <a:rPr lang="en-US" b="1" dirty="0"/>
              <a:t>s</a:t>
            </a:r>
            <a:r>
              <a:rPr lang="en-US" b="1" dirty="0" smtClean="0"/>
              <a:t>tandard </a:t>
            </a:r>
            <a:r>
              <a:rPr lang="en-US" b="1" dirty="0"/>
              <a:t>d</a:t>
            </a:r>
            <a:r>
              <a:rPr lang="en-US" b="1" dirty="0" smtClean="0"/>
              <a:t>eviation</a:t>
            </a:r>
            <a:r>
              <a:rPr lang="en-US" dirty="0" smtClean="0"/>
              <a:t> are calculated as follows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b="1" dirty="0" smtClean="0"/>
              <a:t>Expected value</a:t>
            </a:r>
            <a:r>
              <a:rPr lang="en-US" dirty="0" smtClean="0"/>
              <a:t> is represented by </a:t>
            </a:r>
            <a:r>
              <a:rPr lang="en-US" b="1" dirty="0" smtClean="0"/>
              <a:t>circle area</a:t>
            </a:r>
            <a:r>
              <a:rPr lang="en-US" dirty="0" smtClean="0"/>
              <a:t> on the visualization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634" y="1845734"/>
            <a:ext cx="2797926" cy="39677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873" y="2543434"/>
            <a:ext cx="4382283" cy="773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446" y="4202411"/>
            <a:ext cx="44386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867890"/>
            <a:ext cx="6209607" cy="30012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Uncertainty is propagated by </a:t>
            </a:r>
            <a:r>
              <a:rPr lang="en-US" b="1" dirty="0" smtClean="0"/>
              <a:t>adding up</a:t>
            </a:r>
            <a:r>
              <a:rPr lang="en-US" dirty="0" smtClean="0"/>
              <a:t> </a:t>
            </a:r>
            <a:r>
              <a:rPr lang="en-US" b="1" dirty="0" smtClean="0"/>
              <a:t>expected values </a:t>
            </a:r>
            <a:r>
              <a:rPr lang="en-US" dirty="0" smtClean="0"/>
              <a:t>and </a:t>
            </a:r>
            <a:r>
              <a:rPr lang="en-US" b="1" dirty="0" smtClean="0"/>
              <a:t>aggregating standard deviation</a:t>
            </a:r>
            <a:r>
              <a:rPr lang="en-US" dirty="0" smtClean="0"/>
              <a:t> using </a:t>
            </a:r>
            <a:r>
              <a:rPr lang="en-US" b="1" dirty="0" smtClean="0"/>
              <a:t>Euclidian norm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305" y="2172739"/>
            <a:ext cx="2619375" cy="354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70" y="3779346"/>
            <a:ext cx="35147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997" y="1896148"/>
            <a:ext cx="5472025" cy="97228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The visualization is done in two steps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Creating </a:t>
            </a:r>
            <a:r>
              <a:rPr lang="en-US" b="1" dirty="0" smtClean="0"/>
              <a:t>treemap</a:t>
            </a:r>
            <a:r>
              <a:rPr lang="en-US" dirty="0" smtClean="0"/>
              <a:t> </a:t>
            </a:r>
            <a:r>
              <a:rPr lang="en-US" b="1" dirty="0" smtClean="0"/>
              <a:t>layout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Visualizing </a:t>
            </a:r>
            <a:r>
              <a:rPr lang="en-US" b="1" dirty="0" smtClean="0"/>
              <a:t>uncertainty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97" y="3027218"/>
            <a:ext cx="5276850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563" y="1928552"/>
            <a:ext cx="4478723" cy="414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Bubble 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9283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b="1" dirty="0"/>
              <a:t>Hierarchy is easier to see </a:t>
            </a:r>
            <a:r>
              <a:rPr lang="en-US" dirty="0"/>
              <a:t>in comparison to </a:t>
            </a:r>
            <a:r>
              <a:rPr lang="en-US" dirty="0" smtClean="0"/>
              <a:t>some other treemap </a:t>
            </a:r>
            <a:r>
              <a:rPr lang="en-US" dirty="0"/>
              <a:t>approaches, such as </a:t>
            </a:r>
            <a:r>
              <a:rPr lang="en-US" dirty="0" smtClean="0"/>
              <a:t>Square </a:t>
            </a:r>
            <a:r>
              <a:rPr lang="en-US" dirty="0"/>
              <a:t>T</a:t>
            </a:r>
            <a:r>
              <a:rPr lang="en-US" dirty="0" smtClean="0"/>
              <a:t>reemap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Space is used more efficiently </a:t>
            </a:r>
            <a:r>
              <a:rPr lang="en-US" dirty="0"/>
              <a:t>in comparison to </a:t>
            </a:r>
            <a:r>
              <a:rPr lang="en-US" dirty="0" smtClean="0"/>
              <a:t>Circular </a:t>
            </a:r>
            <a:r>
              <a:rPr lang="en-US" dirty="0"/>
              <a:t>T</a:t>
            </a:r>
            <a:r>
              <a:rPr lang="en-US" dirty="0" smtClean="0"/>
              <a:t>reemaps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Colors are not used to encode variables</a:t>
            </a:r>
            <a:r>
              <a:rPr lang="en-US" dirty="0"/>
              <a:t>, leaving freedom for using them to improve </a:t>
            </a:r>
            <a:r>
              <a:rPr lang="en-US" dirty="0" smtClean="0"/>
              <a:t>visuals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Easy to see uncertainty </a:t>
            </a:r>
            <a:r>
              <a:rPr lang="en-US" dirty="0" smtClean="0"/>
              <a:t>with chosen representation (waves)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951" y="3622585"/>
            <a:ext cx="6310486" cy="26790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23" y="3628754"/>
            <a:ext cx="3989983" cy="266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</TotalTime>
  <Words>377</Words>
  <Application>Microsoft Office PowerPoint</Application>
  <PresentationFormat>Custom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Bubble Treemaps for Uncertainty Visualization</vt:lpstr>
      <vt:lpstr>Bubble Treemap</vt:lpstr>
      <vt:lpstr>Hierarchical Data and Treemaps</vt:lpstr>
      <vt:lpstr>S&amp;P 500 Index Bubble Treemap</vt:lpstr>
      <vt:lpstr>Visualizing Uncertainty</vt:lpstr>
      <vt:lpstr>Uncertainty Calculation</vt:lpstr>
      <vt:lpstr>Uncertainty Propagation</vt:lpstr>
      <vt:lpstr>Uncertainty Visualization</vt:lpstr>
      <vt:lpstr>Advantages of Bubble Treemap</vt:lpstr>
      <vt:lpstr>Disadvantages of Bubble Treemap</vt:lpstr>
      <vt:lpstr>Acknowledgments</vt:lpstr>
    </vt:vector>
  </TitlesOfParts>
  <Company>University of South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Treemaps for Uncertainty Visualization</dc:title>
  <dc:creator>Fetisov, Nikolai</dc:creator>
  <cp:lastModifiedBy>Nikolai Fetisov</cp:lastModifiedBy>
  <cp:revision>90</cp:revision>
  <dcterms:created xsi:type="dcterms:W3CDTF">2019-02-12T16:09:39Z</dcterms:created>
  <dcterms:modified xsi:type="dcterms:W3CDTF">2019-02-20T04:24:18Z</dcterms:modified>
</cp:coreProperties>
</file>