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45fbd19d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45fbd19d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5fbd19d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45fbd19d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45fbd19d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45fbd19d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SzPts val="1100"/>
              <a:buNone/>
            </a:pPr>
            <a:r>
              <a:rPr b="1" lang="en"/>
              <a:t>R1</a:t>
            </a:r>
            <a:r>
              <a:rPr lang="en"/>
              <a:t> The framework needs to provide an overview for the expert to start their analysis given the sheer number of possible networks, each of them can be centered on many possible countries. This overview needs to visualize patterns detected from the networks and the possible relationships between the network and local instability to help the expert select the data needed to be explored.</a:t>
            </a:r>
            <a:endParaRPr/>
          </a:p>
          <a:p>
            <a:pPr indent="-228600" lvl="0" marL="457200" rtl="0" algn="l">
              <a:lnSpc>
                <a:spcPct val="115000"/>
              </a:lnSpc>
              <a:spcBef>
                <a:spcPts val="0"/>
              </a:spcBef>
              <a:spcAft>
                <a:spcPts val="0"/>
              </a:spcAft>
              <a:buSzPts val="1100"/>
              <a:buNone/>
            </a:pPr>
            <a:r>
              <a:rPr b="1" lang="en"/>
              <a:t>R2</a:t>
            </a:r>
            <a:r>
              <a:rPr lang="en"/>
              <a:t> Explorations of a trade network should be supported for the investigation of different trade measures, e.g., imports, exports, and reliance, and the structure of country's local network topologies.</a:t>
            </a:r>
            <a:endParaRPr/>
          </a:p>
          <a:p>
            <a:pPr indent="-228600" lvl="0" marL="457200" rtl="0" algn="l">
              <a:lnSpc>
                <a:spcPct val="115000"/>
              </a:lnSpc>
              <a:spcBef>
                <a:spcPts val="0"/>
              </a:spcBef>
              <a:spcAft>
                <a:spcPts val="0"/>
              </a:spcAft>
              <a:buSzPts val="1100"/>
              <a:buNone/>
            </a:pPr>
            <a:r>
              <a:rPr b="1" lang="en"/>
              <a:t>R3</a:t>
            </a:r>
            <a:r>
              <a:rPr lang="en"/>
              <a:t> The framework needs the capability to show the possible influence between countries on their trade network. This is important to analyze the impact of food shortage on the network, and how such impact could further link to a country's stability disruption.</a:t>
            </a:r>
            <a:endParaRPr/>
          </a:p>
          <a:p>
            <a:pPr indent="-228600" lvl="0" marL="457200" rtl="0" algn="l">
              <a:lnSpc>
                <a:spcPct val="115000"/>
              </a:lnSpc>
              <a:spcBef>
                <a:spcPts val="0"/>
              </a:spcBef>
              <a:spcAft>
                <a:spcPts val="0"/>
              </a:spcAft>
              <a:buSzPts val="1100"/>
              <a:buNone/>
            </a:pPr>
            <a:r>
              <a:rPr b="1" lang="en"/>
              <a:t>R4</a:t>
            </a:r>
            <a:r>
              <a:rPr lang="en"/>
              <a:t> Statistical analysis, such as correlation analysis and anomaly detection, should be integrated to assist the expert in generating and verifying hypotheses.</a:t>
            </a:r>
            <a:endParaRPr/>
          </a:p>
          <a:p>
            <a:pPr indent="-228600" lvl="0" marL="457200" rtl="0" algn="l">
              <a:lnSpc>
                <a:spcPct val="115000"/>
              </a:lnSpc>
              <a:spcBef>
                <a:spcPts val="0"/>
              </a:spcBef>
              <a:spcAft>
                <a:spcPts val="0"/>
              </a:spcAft>
              <a:buSzPts val="1100"/>
              <a:buNone/>
            </a:pPr>
            <a:r>
              <a:rPr b="1" lang="en"/>
              <a:t>R5</a:t>
            </a:r>
            <a:r>
              <a:rPr lang="en"/>
              <a:t> The framework needs to retrieve similar countries based on the selected anomaly, and allow the expert to compare the trade networks involved with these countries. Supporting this is critical for the expert to generalize their findings.</a:t>
            </a:r>
            <a:endParaRPr/>
          </a:p>
          <a:p>
            <a:pPr indent="0" lvl="0" marL="0" rtl="0" algn="l">
              <a:lnSpc>
                <a:spcPct val="115000"/>
              </a:lnSpc>
              <a:spcBef>
                <a:spcPts val="1200"/>
              </a:spcBef>
              <a:spcAft>
                <a:spcPts val="1200"/>
              </a:spcAft>
              <a:buNone/>
            </a:pPr>
            <a:r>
              <a:rPr lang="en"/>
              <a:t>l stability measures (e.g., national economic development measures and regional conflicts) collaborators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5fbd19d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5fbd19d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5fbd19d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5fbd19d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Floods and droughts (monsoons of Southeast Asia -&gt; St. Kitts in the Caribbean and Congo in Africa both rely on Thailand for over 95% of their imported rice, it significant disruption in Thailand's agricultural production could have a dire impact on food security thousands of miles away.)</a:t>
            </a:r>
            <a:endParaRPr/>
          </a:p>
          <a:p>
            <a:pPr indent="-298450" lvl="0" marL="457200" rtl="0" algn="l">
              <a:spcBef>
                <a:spcPts val="0"/>
              </a:spcBef>
              <a:spcAft>
                <a:spcPts val="0"/>
              </a:spcAft>
              <a:buSzPts val="1100"/>
              <a:buChar char="-"/>
            </a:pPr>
            <a:r>
              <a:rPr lang="en"/>
              <a:t>Don’t consider the connectedness of the network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45fbd19d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45fbd19d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exploratory visual analysis of global trade and regional unrest as elicited from our partners in political science and sustainability, as well as recent literature on global trade analysis</a:t>
            </a:r>
            <a:endParaRPr/>
          </a:p>
          <a:p>
            <a:pPr indent="-298450" lvl="0" marL="457200" rtl="0" algn="l">
              <a:spcBef>
                <a:spcPts val="0"/>
              </a:spcBef>
              <a:spcAft>
                <a:spcPts val="0"/>
              </a:spcAft>
              <a:buSzPts val="1100"/>
              <a:buChar char="-"/>
            </a:pPr>
            <a:r>
              <a:rPr lang="en"/>
              <a:t>exploring network dependencies to identify possible relationships between trade network structures and other measures of interest</a:t>
            </a:r>
            <a:endParaRPr/>
          </a:p>
          <a:p>
            <a:pPr indent="-298450" lvl="0" marL="457200" rtl="0" algn="l">
              <a:spcBef>
                <a:spcPts val="0"/>
              </a:spcBef>
              <a:spcAft>
                <a:spcPts val="0"/>
              </a:spcAft>
              <a:buSzPts val="1100"/>
              <a:buChar char="-"/>
            </a:pPr>
            <a:r>
              <a:rPr lang="en"/>
              <a:t>support the linked analysis of trade network data and conflict events through anomaly detection and correlation analysis across imports, exports and triadic structures.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5fbd19d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5fbd19d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triad is a three-node directed subgraph</a:t>
            </a:r>
            <a:endParaRPr/>
          </a:p>
          <a:p>
            <a:pPr indent="-298450" lvl="0" marL="457200" rtl="0" algn="l">
              <a:spcBef>
                <a:spcPts val="0"/>
              </a:spcBef>
              <a:spcAft>
                <a:spcPts val="0"/>
              </a:spcAft>
              <a:buSzPts val="1100"/>
              <a:buChar char="-"/>
            </a:pPr>
            <a:r>
              <a:rPr lang="en"/>
              <a:t>triads are the smallest structures within a network that exhibit truly social characteristics</a:t>
            </a:r>
            <a:endParaRPr/>
          </a:p>
          <a:p>
            <a:pPr indent="-298450" lvl="0" marL="457200" rtl="0" algn="l">
              <a:spcBef>
                <a:spcPts val="0"/>
              </a:spcBef>
              <a:spcAft>
                <a:spcPts val="0"/>
              </a:spcAft>
              <a:buSzPts val="1100"/>
              <a:buChar char="-"/>
            </a:pPr>
            <a:r>
              <a:rPr lang="en"/>
              <a:t>long been a standard methodology in the study of networks [25], particularly with regard to properties such as structural balance and transitivity.</a:t>
            </a:r>
            <a:endParaRPr/>
          </a:p>
          <a:p>
            <a:pPr indent="-298450" lvl="0" marL="457200" rtl="0" algn="l">
              <a:spcBef>
                <a:spcPts val="0"/>
              </a:spcBef>
              <a:spcAft>
                <a:spcPts val="0"/>
              </a:spcAft>
              <a:buSzPts val="1100"/>
              <a:buChar char="-"/>
            </a:pPr>
            <a:r>
              <a:rPr lang="en"/>
              <a:t>triads are a logical starting point for directed networks because the relatively small number of possible configurations are manageable for exploratory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45fbd19d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45fbd19d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45fbd19d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45fbd19d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anomaly time seras</a:t>
            </a:r>
            <a:endParaRPr/>
          </a:p>
          <a:p>
            <a:pPr indent="0" lvl="0" marL="0" rtl="0" algn="l">
              <a:spcBef>
                <a:spcPts val="0"/>
              </a:spcBef>
              <a:spcAft>
                <a:spcPts val="0"/>
              </a:spcAft>
              <a:buNone/>
            </a:pPr>
            <a:r>
              <a:rPr lang="en"/>
              <a:t>2 - choropleth view (3) multiple smaller maps</a:t>
            </a:r>
            <a:endParaRPr/>
          </a:p>
          <a:p>
            <a:pPr indent="0" lvl="0" marL="0" rtl="0" algn="l">
              <a:spcBef>
                <a:spcPts val="0"/>
              </a:spcBef>
              <a:spcAft>
                <a:spcPts val="0"/>
              </a:spcAft>
              <a:buNone/>
            </a:pPr>
            <a:r>
              <a:rPr lang="en"/>
              <a:t>4 - clustering view (6) configured to show average triad distributions</a:t>
            </a:r>
            <a:endParaRPr/>
          </a:p>
          <a:p>
            <a:pPr indent="0" lvl="0" marL="0" rtl="0" algn="l">
              <a:spcBef>
                <a:spcPts val="0"/>
              </a:spcBef>
              <a:spcAft>
                <a:spcPts val="0"/>
              </a:spcAft>
              <a:buNone/>
            </a:pPr>
            <a:r>
              <a:rPr lang="en"/>
              <a:t>5 - trade diffusion graph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5fbd19d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45fbd19d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matrix view consists an abstract view (Fig. 3A) and a detail view (Fig. 3B).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color of the cell represents the total number of correlations, the darker, the higher.</a:t>
            </a:r>
            <a:endParaRPr/>
          </a:p>
          <a:p>
            <a:pPr indent="0" lvl="0" marL="0" rtl="0" algn="l">
              <a:spcBef>
                <a:spcPts val="0"/>
              </a:spcBef>
              <a:spcAft>
                <a:spcPts val="0"/>
              </a:spcAft>
              <a:buNone/>
            </a:pPr>
            <a:r>
              <a:rPr lang="en"/>
              <a:t>A snapshot of the whole matrix is displayed on the top left corner to help keep track of the current location within the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Pearson's correlation coefficients for leads/lags between −5 and 5.  (measure of the linear correlation between two variables </a:t>
            </a:r>
            <a:r>
              <a:rPr i="1" lang="en"/>
              <a:t>X</a:t>
            </a:r>
            <a:r>
              <a:rPr lang="en"/>
              <a:t> and </a:t>
            </a:r>
            <a:r>
              <a:rPr i="1" lang="en"/>
              <a: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trade attributes with correlations are displayed in a circular layout surrounding the stability measure (colored in gray). The arrows connecting them indicate the directions of the correlations: if the correlation occurs when the trade attribute lags the stability measure, the arrow points from the trade attribute to the stability measure.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45fbd19d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45fbd19d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choropleth map can be used to visualize triad, trade quantity/value, and country dependency/leverage. Examples show the triad distribution (left), China's dependency (middle), and China's leverage (right) in cereal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selected country is highlighted in orange and all other countries on the map are colored using a sequential color scale based on the selected measure (trade quantity/value or triad)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Triads</a:t>
            </a:r>
            <a:r>
              <a:rPr lang="en"/>
              <a:t> are visualized by the sum of the triad counts in the selected types (out of the 13 types) associated with each country in the food network.</a:t>
            </a:r>
            <a:endParaRPr/>
          </a:p>
          <a:p>
            <a:pPr indent="0" lvl="0" marL="0" rtl="0" algn="l">
              <a:spcBef>
                <a:spcPts val="0"/>
              </a:spcBef>
              <a:spcAft>
                <a:spcPts val="0"/>
              </a:spcAft>
              <a:buNone/>
            </a:pPr>
            <a:r>
              <a:rPr b="1" lang="en"/>
              <a:t>Trade Quantity</a:t>
            </a:r>
            <a:r>
              <a:rPr lang="en"/>
              <a:t> is given in tons.</a:t>
            </a:r>
            <a:endParaRPr/>
          </a:p>
          <a:p>
            <a:pPr indent="0" lvl="0" marL="0" rtl="0" algn="l">
              <a:spcBef>
                <a:spcPts val="0"/>
              </a:spcBef>
              <a:spcAft>
                <a:spcPts val="0"/>
              </a:spcAft>
              <a:buNone/>
            </a:pPr>
            <a:r>
              <a:rPr b="1" lang="en"/>
              <a:t>Trade Value</a:t>
            </a:r>
            <a:r>
              <a:rPr lang="en"/>
              <a:t> is given in dollars.</a:t>
            </a:r>
            <a:endParaRPr/>
          </a:p>
          <a:p>
            <a:pPr indent="0" lvl="0" marL="0" rtl="0" algn="l">
              <a:spcBef>
                <a:spcPts val="0"/>
              </a:spcBef>
              <a:spcAft>
                <a:spcPts val="0"/>
              </a:spcAft>
              <a:buNone/>
            </a:pPr>
            <a:r>
              <a:rPr b="1" lang="en"/>
              <a:t>Trade dependency</a:t>
            </a:r>
            <a:r>
              <a:rPr lang="en"/>
              <a:t> is derived from trade quantity and trade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small multiple maps view will display all other countries that have an anomaly in the same year with the same attribute.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45fbd19d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45fbd19d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Clustering utilizes partner similarity or triad similarity.  when using positional triad configurations, the country's triad profile is a </a:t>
            </a:r>
            <a:r>
              <a:rPr lang="en" sz="1450"/>
              <a:t>13×1</a:t>
            </a:r>
            <a:r>
              <a:rPr lang="en"/>
              <a:t> vector where each entry represents one frequency. The triad similarity of two countries is then defined as the vector similarity of their triad profiles (euclidean distance). T1 A T2 (partner)</a:t>
            </a:r>
            <a:endParaRPr/>
          </a:p>
          <a:p>
            <a:pPr indent="0" lvl="0" marL="0" rtl="0" algn="l">
              <a:lnSpc>
                <a:spcPct val="115000"/>
              </a:lnSpc>
              <a:spcBef>
                <a:spcPts val="1200"/>
              </a:spcBef>
              <a:spcAft>
                <a:spcPts val="0"/>
              </a:spcAft>
              <a:buNone/>
            </a:pPr>
            <a:r>
              <a:rPr lang="en"/>
              <a:t>1 - Countries in clusters are grouped by box</a:t>
            </a:r>
            <a:endParaRPr/>
          </a:p>
          <a:p>
            <a:pPr indent="0" lvl="0" marL="0" rtl="0" algn="l">
              <a:lnSpc>
                <a:spcPct val="115000"/>
              </a:lnSpc>
              <a:spcBef>
                <a:spcPts val="1200"/>
              </a:spcBef>
              <a:spcAft>
                <a:spcPts val="0"/>
              </a:spcAft>
              <a:buNone/>
            </a:pPr>
            <a:r>
              <a:rPr lang="en"/>
              <a:t>2 - internal nodes collapse children</a:t>
            </a:r>
            <a:endParaRPr/>
          </a:p>
          <a:p>
            <a:pPr indent="0" lvl="0" marL="0" rtl="0" algn="l">
              <a:lnSpc>
                <a:spcPct val="115000"/>
              </a:lnSpc>
              <a:spcBef>
                <a:spcPts val="1200"/>
              </a:spcBef>
              <a:spcAft>
                <a:spcPts val="0"/>
              </a:spcAft>
              <a:buNone/>
            </a:pPr>
            <a:r>
              <a:rPr lang="en"/>
              <a:t>3 - different view options (5, 6)</a:t>
            </a:r>
            <a:endParaRPr/>
          </a:p>
          <a:p>
            <a:pPr indent="0" lvl="0" marL="0" rtl="0" algn="l">
              <a:lnSpc>
                <a:spcPct val="115000"/>
              </a:lnSpc>
              <a:spcBef>
                <a:spcPts val="1200"/>
              </a:spcBef>
              <a:spcAft>
                <a:spcPts val="0"/>
              </a:spcAft>
              <a:buNone/>
            </a:pPr>
            <a:r>
              <a:rPr lang="en"/>
              <a:t>4 - Adjust similarity threshold</a:t>
            </a:r>
            <a:endParaRPr/>
          </a:p>
          <a:p>
            <a:pPr indent="0" lvl="0" marL="0" rtl="0" algn="l">
              <a:lnSpc>
                <a:spcPct val="115000"/>
              </a:lnSpc>
              <a:spcBef>
                <a:spcPts val="1200"/>
              </a:spcBef>
              <a:spcAft>
                <a:spcPts val="0"/>
              </a:spcAft>
              <a:buNone/>
            </a:pPr>
            <a:r>
              <a:rPr lang="en"/>
              <a:t>5 - Histogram of stability measure</a:t>
            </a:r>
            <a:endParaRPr/>
          </a:p>
          <a:p>
            <a:pPr indent="0" lvl="0" marL="0" rtl="0" algn="l">
              <a:lnSpc>
                <a:spcPct val="115000"/>
              </a:lnSpc>
              <a:spcBef>
                <a:spcPts val="1200"/>
              </a:spcBef>
              <a:spcAft>
                <a:spcPts val="1200"/>
              </a:spcAft>
              <a:buNone/>
            </a:pPr>
            <a:r>
              <a:rPr lang="en"/>
              <a:t>6 - compare mean and standard deviation of every triad configuration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98550" y="992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Visual Analytics Framework for Spatiotemporal Trade Network Analysis</a:t>
            </a:r>
            <a:endParaRPr/>
          </a:p>
        </p:txBody>
      </p:sp>
      <p:sp>
        <p:nvSpPr>
          <p:cNvPr id="135" name="Google Shape;135;p13"/>
          <p:cNvSpPr txBox="1"/>
          <p:nvPr>
            <p:ph idx="1" type="subTitle"/>
          </p:nvPr>
        </p:nvSpPr>
        <p:spPr>
          <a:xfrm>
            <a:off x="727952" y="42987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Wang et al</a:t>
            </a:r>
            <a:endParaRPr/>
          </a:p>
          <a:p>
            <a:pPr indent="0" lvl="0" marL="0" rtl="0" algn="l">
              <a:spcBef>
                <a:spcPts val="0"/>
              </a:spcBef>
              <a:spcAft>
                <a:spcPts val="0"/>
              </a:spcAft>
              <a:buNone/>
            </a:pPr>
            <a:r>
              <a:rPr lang="en"/>
              <a:t>Presented</a:t>
            </a:r>
            <a:r>
              <a:rPr lang="en"/>
              <a:t> By: Mark Boger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Studies </a:t>
            </a:r>
            <a:endParaRPr/>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Sustainability</a:t>
            </a:r>
            <a:endParaRPr/>
          </a:p>
          <a:p>
            <a:pPr indent="-298450" lvl="1" marL="914400" rtl="0" algn="l">
              <a:spcBef>
                <a:spcPts val="0"/>
              </a:spcBef>
              <a:spcAft>
                <a:spcPts val="0"/>
              </a:spcAft>
              <a:buSzPts val="1100"/>
              <a:buChar char="○"/>
            </a:pPr>
            <a:r>
              <a:rPr lang="en"/>
              <a:t>Food insecurity</a:t>
            </a:r>
            <a:endParaRPr/>
          </a:p>
          <a:p>
            <a:pPr indent="-298450" lvl="1" marL="914400" rtl="0" algn="l">
              <a:spcBef>
                <a:spcPts val="0"/>
              </a:spcBef>
              <a:spcAft>
                <a:spcPts val="0"/>
              </a:spcAft>
              <a:buSzPts val="1100"/>
              <a:buChar char="○"/>
            </a:pPr>
            <a:r>
              <a:rPr lang="en"/>
              <a:t>Political instability</a:t>
            </a:r>
            <a:endParaRPr/>
          </a:p>
          <a:p>
            <a:pPr indent="-298450" lvl="1" marL="914400" rtl="0" algn="l">
              <a:spcBef>
                <a:spcPts val="0"/>
              </a:spcBef>
              <a:spcAft>
                <a:spcPts val="0"/>
              </a:spcAft>
              <a:buSzPts val="1100"/>
              <a:buChar char="○"/>
            </a:pPr>
            <a:r>
              <a:rPr lang="en"/>
              <a:t>F</a:t>
            </a:r>
            <a:r>
              <a:rPr lang="en"/>
              <a:t>ocus on the “Political Stability and Absence of Violence/Terrorism” governance index</a:t>
            </a:r>
            <a:endParaRPr/>
          </a:p>
          <a:p>
            <a:pPr indent="-311150" lvl="0" marL="457200" rtl="0" algn="l">
              <a:spcBef>
                <a:spcPts val="0"/>
              </a:spcBef>
              <a:spcAft>
                <a:spcPts val="0"/>
              </a:spcAft>
              <a:buSzPts val="1300"/>
              <a:buChar char="●"/>
            </a:pPr>
            <a:r>
              <a:rPr lang="en"/>
              <a:t>Environmental factors</a:t>
            </a:r>
            <a:endParaRPr/>
          </a:p>
          <a:p>
            <a:pPr indent="-298450" lvl="1" marL="914400" rtl="0" algn="l">
              <a:spcBef>
                <a:spcPts val="0"/>
              </a:spcBef>
              <a:spcAft>
                <a:spcPts val="0"/>
              </a:spcAft>
              <a:buSzPts val="1100"/>
              <a:buChar char="○"/>
            </a:pPr>
            <a:r>
              <a:rPr lang="en"/>
              <a:t>Sustained drought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Lato"/>
              <a:buChar char="●"/>
            </a:pPr>
            <a:r>
              <a:rPr lang="en"/>
              <a:t>Provides unique capabilities for hypothesis generation</a:t>
            </a:r>
            <a:endParaRPr/>
          </a:p>
          <a:p>
            <a:pPr indent="-298450" lvl="1" marL="914400" marR="0" rtl="0" algn="l">
              <a:lnSpc>
                <a:spcPct val="115000"/>
              </a:lnSpc>
              <a:spcBef>
                <a:spcPts val="0"/>
              </a:spcBef>
              <a:spcAft>
                <a:spcPts val="0"/>
              </a:spcAft>
              <a:buSzPts val="1100"/>
              <a:buChar char="○"/>
            </a:pPr>
            <a:r>
              <a:rPr lang="en"/>
              <a:t>Anomaly detection</a:t>
            </a:r>
            <a:endParaRPr/>
          </a:p>
          <a:p>
            <a:pPr indent="-298450" lvl="2" marL="1371600" marR="0" rtl="0" algn="l">
              <a:lnSpc>
                <a:spcPct val="115000"/>
              </a:lnSpc>
              <a:spcBef>
                <a:spcPts val="0"/>
              </a:spcBef>
              <a:spcAft>
                <a:spcPts val="0"/>
              </a:spcAft>
              <a:buSzPts val="1100"/>
              <a:buChar char="■"/>
            </a:pPr>
            <a:r>
              <a:rPr lang="en"/>
              <a:t>Clustering</a:t>
            </a:r>
            <a:endParaRPr/>
          </a:p>
          <a:p>
            <a:pPr indent="-298450" lvl="2" marL="1371600" marR="0" rtl="0" algn="l">
              <a:lnSpc>
                <a:spcPct val="115000"/>
              </a:lnSpc>
              <a:spcBef>
                <a:spcPts val="0"/>
              </a:spcBef>
              <a:spcAft>
                <a:spcPts val="0"/>
              </a:spcAft>
              <a:buSzPts val="1100"/>
              <a:buChar char="■"/>
            </a:pPr>
            <a:r>
              <a:rPr lang="en"/>
              <a:t>Small multiple anomaly view</a:t>
            </a:r>
            <a:endParaRPr/>
          </a:p>
          <a:p>
            <a:pPr indent="-311150" lvl="0" marL="457200" rtl="0" algn="l">
              <a:spcBef>
                <a:spcPts val="0"/>
              </a:spcBef>
              <a:spcAft>
                <a:spcPts val="0"/>
              </a:spcAft>
              <a:buSzPts val="1300"/>
              <a:buChar char="●"/>
            </a:pPr>
            <a:r>
              <a:rPr lang="en"/>
              <a:t>Could not test the hypothesis</a:t>
            </a:r>
            <a:endParaRPr/>
          </a:p>
          <a:p>
            <a:pPr indent="-298450" lvl="1" marL="914400" rtl="0" algn="l">
              <a:spcBef>
                <a:spcPts val="0"/>
              </a:spcBef>
              <a:spcAft>
                <a:spcPts val="0"/>
              </a:spcAft>
              <a:buSzPts val="1100"/>
              <a:buChar char="○"/>
            </a:pPr>
            <a:r>
              <a:rPr lang="en"/>
              <a:t>Only supports exploratory data analysis</a:t>
            </a:r>
            <a:endParaRPr/>
          </a:p>
          <a:p>
            <a:pPr indent="-311150" lvl="0" marL="457200" rtl="0" algn="l">
              <a:spcBef>
                <a:spcPts val="0"/>
              </a:spcBef>
              <a:spcAft>
                <a:spcPts val="0"/>
              </a:spcAft>
              <a:buSzPts val="1300"/>
              <a:buChar char="●"/>
            </a:pPr>
            <a:r>
              <a:rPr lang="en"/>
              <a:t>Needs more 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Focus on improving the overview</a:t>
            </a:r>
            <a:endParaRPr/>
          </a:p>
          <a:p>
            <a:pPr indent="-311150" lvl="0" marL="457200" rtl="0" algn="l">
              <a:spcBef>
                <a:spcPts val="0"/>
              </a:spcBef>
              <a:spcAft>
                <a:spcPts val="0"/>
              </a:spcAft>
              <a:buSzPts val="1300"/>
              <a:buChar char="●"/>
            </a:pPr>
            <a:r>
              <a:rPr lang="en"/>
              <a:t>Add more analytic methods</a:t>
            </a:r>
            <a:endParaRPr/>
          </a:p>
          <a:p>
            <a:pPr indent="-311150" lvl="0" marL="457200" rtl="0" algn="l">
              <a:spcBef>
                <a:spcPts val="0"/>
              </a:spcBef>
              <a:spcAft>
                <a:spcPts val="0"/>
              </a:spcAft>
              <a:buSzPts val="1300"/>
              <a:buChar char="●"/>
            </a:pPr>
            <a:r>
              <a:rPr lang="en"/>
              <a:t>Limitations in choropleth maps</a:t>
            </a:r>
            <a:endParaRPr/>
          </a:p>
          <a:p>
            <a:pPr indent="-298450" lvl="1" marL="914400" rtl="0" algn="l">
              <a:spcBef>
                <a:spcPts val="0"/>
              </a:spcBef>
              <a:spcAft>
                <a:spcPts val="0"/>
              </a:spcAft>
              <a:buSzPts val="1100"/>
              <a:buChar char="○"/>
            </a:pPr>
            <a:r>
              <a:rPr lang="en"/>
              <a:t>The amount of data limits functionality</a:t>
            </a:r>
            <a:endParaRPr/>
          </a:p>
          <a:p>
            <a:pPr indent="-311150" lvl="0" marL="457200" rtl="0" algn="l">
              <a:spcBef>
                <a:spcPts val="0"/>
              </a:spcBef>
              <a:spcAft>
                <a:spcPts val="0"/>
              </a:spcAft>
              <a:buSzPts val="1300"/>
              <a:buChar char="●"/>
            </a:pPr>
            <a:r>
              <a:rPr lang="en"/>
              <a:t>Can’t identify spurious correlations</a:t>
            </a:r>
            <a:endParaRPr/>
          </a:p>
          <a:p>
            <a:pPr indent="-298450" lvl="1" marL="914400" rtl="0" algn="l">
              <a:spcBef>
                <a:spcPts val="0"/>
              </a:spcBef>
              <a:spcAft>
                <a:spcPts val="0"/>
              </a:spcAft>
              <a:buSzPts val="1100"/>
              <a:buChar char="○"/>
            </a:pPr>
            <a:r>
              <a:rPr lang="en"/>
              <a:t>Can’t justify or exclude explanations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Wang, Hong, et al. "A Visual Analytics Framework for Spatiotemporal Trade Network Analysis." IEEE transactions on visualization and computer graphics 25.1 (2019): 331-341.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Increasing connectedness among regions of the world.</a:t>
            </a:r>
            <a:endParaRPr/>
          </a:p>
          <a:p>
            <a:pPr indent="-298450" lvl="1" marL="914400" rtl="0" algn="l">
              <a:spcBef>
                <a:spcPts val="0"/>
              </a:spcBef>
              <a:spcAft>
                <a:spcPts val="0"/>
              </a:spcAft>
              <a:buSzPts val="1100"/>
              <a:buChar char="○"/>
            </a:pPr>
            <a:r>
              <a:rPr lang="en"/>
              <a:t>Localized disruptions are exported to distant countries</a:t>
            </a:r>
            <a:endParaRPr/>
          </a:p>
          <a:p>
            <a:pPr indent="-298450" lvl="1" marL="914400" rtl="0" algn="l">
              <a:spcBef>
                <a:spcPts val="0"/>
              </a:spcBef>
              <a:spcAft>
                <a:spcPts val="0"/>
              </a:spcAft>
              <a:buSzPts val="1100"/>
              <a:buChar char="○"/>
            </a:pPr>
            <a:r>
              <a:rPr lang="en"/>
              <a:t>Hazards generally focus on local impact</a:t>
            </a:r>
            <a:endParaRPr/>
          </a:p>
          <a:p>
            <a:pPr indent="-311150" lvl="0" marL="457200" rtl="0" algn="l">
              <a:spcBef>
                <a:spcPts val="0"/>
              </a:spcBef>
              <a:spcAft>
                <a:spcPts val="0"/>
              </a:spcAft>
              <a:buSzPts val="1300"/>
              <a:buChar char="●"/>
            </a:pPr>
            <a:r>
              <a:rPr lang="en"/>
              <a:t>Researchers and stakeholders need tools</a:t>
            </a:r>
            <a:endParaRPr/>
          </a:p>
          <a:p>
            <a:pPr indent="-298450" lvl="1" marL="914400" rtl="0" algn="l">
              <a:spcBef>
                <a:spcPts val="0"/>
              </a:spcBef>
              <a:spcAft>
                <a:spcPts val="0"/>
              </a:spcAft>
              <a:buSzPts val="1100"/>
              <a:buChar char="○"/>
            </a:pPr>
            <a:r>
              <a:rPr lang="en"/>
              <a:t>Anomalies</a:t>
            </a:r>
            <a:endParaRPr/>
          </a:p>
          <a:p>
            <a:pPr indent="-298450" lvl="1" marL="914400" rtl="0" algn="l">
              <a:spcBef>
                <a:spcPts val="0"/>
              </a:spcBef>
              <a:spcAft>
                <a:spcPts val="0"/>
              </a:spcAft>
              <a:buSzPts val="1100"/>
              <a:buChar char="○"/>
            </a:pPr>
            <a:r>
              <a:rPr lang="en"/>
              <a:t>Correlations</a:t>
            </a:r>
            <a:endParaRPr/>
          </a:p>
          <a:p>
            <a:pPr indent="-311150" lvl="0" marL="457200" rtl="0" algn="l">
              <a:spcBef>
                <a:spcPts val="0"/>
              </a:spcBef>
              <a:spcAft>
                <a:spcPts val="0"/>
              </a:spcAft>
              <a:buSzPts val="1300"/>
              <a:buChar char="●"/>
            </a:pPr>
            <a:r>
              <a:rPr lang="en"/>
              <a:t>The data is complex</a:t>
            </a:r>
            <a:endParaRPr/>
          </a:p>
          <a:p>
            <a:pPr indent="-298450" lvl="1" marL="914400" rtl="0" algn="l">
              <a:spcBef>
                <a:spcPts val="0"/>
              </a:spcBef>
              <a:spcAft>
                <a:spcPts val="0"/>
              </a:spcAft>
              <a:buSzPts val="1100"/>
              <a:buChar char="○"/>
            </a:pPr>
            <a:r>
              <a:rPr lang="en"/>
              <a:t>Multivariate</a:t>
            </a:r>
            <a:endParaRPr/>
          </a:p>
          <a:p>
            <a:pPr indent="-298450" lvl="1" marL="914400" rtl="0" algn="l">
              <a:spcBef>
                <a:spcPts val="0"/>
              </a:spcBef>
              <a:spcAft>
                <a:spcPts val="0"/>
              </a:spcAft>
              <a:buSzPts val="1100"/>
              <a:buChar char="○"/>
            </a:pPr>
            <a:r>
              <a:rPr lang="en"/>
              <a:t>Spatiotemporal</a:t>
            </a:r>
            <a:endParaRPr/>
          </a:p>
          <a:p>
            <a:pPr indent="-298450" lvl="1" marL="914400" rtl="0" algn="l">
              <a:spcBef>
                <a:spcPts val="0"/>
              </a:spcBef>
              <a:spcAft>
                <a:spcPts val="0"/>
              </a:spcAft>
              <a:buSzPts val="1100"/>
              <a:buChar char="○"/>
            </a:pPr>
            <a:r>
              <a:rPr lang="en"/>
              <a:t>Huge amount</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Identification of design requirements for exploratory visual analysis</a:t>
            </a:r>
            <a:endParaRPr/>
          </a:p>
          <a:p>
            <a:pPr indent="-311150" lvl="0" marL="457200" rtl="0" algn="l">
              <a:spcBef>
                <a:spcPts val="0"/>
              </a:spcBef>
              <a:spcAft>
                <a:spcPts val="0"/>
              </a:spcAft>
              <a:buSzPts val="1300"/>
              <a:buChar char="●"/>
            </a:pPr>
            <a:r>
              <a:rPr lang="en"/>
              <a:t>Novel triad analysis</a:t>
            </a:r>
            <a:endParaRPr/>
          </a:p>
          <a:p>
            <a:pPr indent="-311150" lvl="0" marL="457200" rtl="0" algn="l">
              <a:spcBef>
                <a:spcPts val="0"/>
              </a:spcBef>
              <a:spcAft>
                <a:spcPts val="0"/>
              </a:spcAft>
              <a:buSzPts val="1300"/>
              <a:buChar char="●"/>
            </a:pPr>
            <a:r>
              <a:rPr lang="en"/>
              <a:t>Integration of space, time and network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Triadic Analysis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Anomaly</a:t>
            </a:r>
            <a:r>
              <a:rPr lang="en"/>
              <a:t> detection</a:t>
            </a:r>
            <a:endParaRPr/>
          </a:p>
          <a:p>
            <a:pPr indent="-311150" lvl="0" marL="457200" marR="0" rtl="0" algn="l">
              <a:lnSpc>
                <a:spcPct val="115000"/>
              </a:lnSpc>
              <a:spcBef>
                <a:spcPts val="0"/>
              </a:spcBef>
              <a:spcAft>
                <a:spcPts val="0"/>
              </a:spcAft>
              <a:buSzPts val="1300"/>
              <a:buChar char="●"/>
            </a:pPr>
            <a:r>
              <a:rPr lang="en"/>
              <a:t>Correlation analysis</a:t>
            </a:r>
            <a:endParaRPr/>
          </a:p>
          <a:p>
            <a:pPr indent="-311150" lvl="0" marL="457200" marR="0" rtl="0" algn="l">
              <a:lnSpc>
                <a:spcPct val="115000"/>
              </a:lnSpc>
              <a:spcBef>
                <a:spcPts val="0"/>
              </a:spcBef>
              <a:spcAft>
                <a:spcPts val="0"/>
              </a:spcAft>
              <a:buSzPts val="1300"/>
              <a:buChar char="●"/>
            </a:pPr>
            <a:r>
              <a:rPr lang="en"/>
              <a:t>Clustering</a:t>
            </a:r>
            <a:endParaRPr/>
          </a:p>
          <a:p>
            <a:pPr indent="-311150" lvl="0" marL="457200" marR="0" rtl="0" algn="l">
              <a:lnSpc>
                <a:spcPct val="115000"/>
              </a:lnSpc>
              <a:spcBef>
                <a:spcPts val="0"/>
              </a:spcBef>
              <a:spcAft>
                <a:spcPts val="0"/>
              </a:spcAft>
              <a:buSzPts val="1300"/>
              <a:buChar char="●"/>
            </a:pPr>
            <a:r>
              <a:rPr lang="en"/>
              <a:t>Similarity Comparisons</a:t>
            </a:r>
            <a:endParaRPr/>
          </a:p>
        </p:txBody>
      </p:sp>
      <p:pic>
        <p:nvPicPr>
          <p:cNvPr id="154" name="Google Shape;154;p16"/>
          <p:cNvPicPr preferRelativeResize="0"/>
          <p:nvPr/>
        </p:nvPicPr>
        <p:blipFill>
          <a:blip r:embed="rId3">
            <a:alphaModFix/>
          </a:blip>
          <a:stretch>
            <a:fillRect/>
          </a:stretch>
        </p:blipFill>
        <p:spPr>
          <a:xfrm>
            <a:off x="3782350" y="2145301"/>
            <a:ext cx="5235175" cy="175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Analytics Framework</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Country-product matrix</a:t>
            </a:r>
            <a:endParaRPr/>
          </a:p>
          <a:p>
            <a:pPr indent="-298450" lvl="1" marL="914400" rtl="0" algn="l">
              <a:spcBef>
                <a:spcPts val="0"/>
              </a:spcBef>
              <a:spcAft>
                <a:spcPts val="0"/>
              </a:spcAft>
              <a:buSzPts val="1100"/>
              <a:buChar char="○"/>
            </a:pPr>
            <a:r>
              <a:rPr lang="en"/>
              <a:t>Highlights correlations and anomalies for country/item pairs</a:t>
            </a:r>
            <a:endParaRPr/>
          </a:p>
          <a:p>
            <a:pPr indent="-311150" lvl="0" marL="457200" rtl="0" algn="l">
              <a:spcBef>
                <a:spcPts val="0"/>
              </a:spcBef>
              <a:spcAft>
                <a:spcPts val="0"/>
              </a:spcAft>
              <a:buSzPts val="1300"/>
              <a:buChar char="●"/>
            </a:pPr>
            <a:r>
              <a:rPr lang="en"/>
              <a:t>Time series view</a:t>
            </a:r>
            <a:endParaRPr/>
          </a:p>
          <a:p>
            <a:pPr indent="-298450" lvl="1" marL="914400" rtl="0" algn="l">
              <a:spcBef>
                <a:spcPts val="0"/>
              </a:spcBef>
              <a:spcAft>
                <a:spcPts val="0"/>
              </a:spcAft>
              <a:buSzPts val="1100"/>
              <a:buChar char="○"/>
            </a:pPr>
            <a:r>
              <a:rPr lang="en"/>
              <a:t>Trends and </a:t>
            </a:r>
            <a:r>
              <a:rPr lang="en"/>
              <a:t>anomalies in trade and stability measures</a:t>
            </a:r>
            <a:r>
              <a:rPr lang="en"/>
              <a:t> </a:t>
            </a:r>
            <a:endParaRPr/>
          </a:p>
          <a:p>
            <a:pPr indent="-311150" lvl="0" marL="457200" rtl="0" algn="l">
              <a:spcBef>
                <a:spcPts val="0"/>
              </a:spcBef>
              <a:spcAft>
                <a:spcPts val="0"/>
              </a:spcAft>
              <a:buSzPts val="1300"/>
              <a:buChar char="●"/>
            </a:pPr>
            <a:r>
              <a:rPr lang="en"/>
              <a:t>Choropleth map</a:t>
            </a:r>
            <a:endParaRPr/>
          </a:p>
          <a:p>
            <a:pPr indent="-298450" lvl="1" marL="914400" rtl="0" algn="l">
              <a:spcBef>
                <a:spcPts val="0"/>
              </a:spcBef>
              <a:spcAft>
                <a:spcPts val="0"/>
              </a:spcAft>
              <a:buSzPts val="1100"/>
              <a:buChar char="○"/>
            </a:pPr>
            <a:r>
              <a:rPr lang="en"/>
              <a:t>Along with multiple small choropleth maps</a:t>
            </a:r>
            <a:endParaRPr/>
          </a:p>
          <a:p>
            <a:pPr indent="-298450" lvl="1" marL="914400" rtl="0" algn="l">
              <a:spcBef>
                <a:spcPts val="0"/>
              </a:spcBef>
              <a:spcAft>
                <a:spcPts val="0"/>
              </a:spcAft>
              <a:buSzPts val="1100"/>
              <a:buChar char="○"/>
            </a:pPr>
            <a:r>
              <a:rPr lang="en"/>
              <a:t>Compare trade profiles</a:t>
            </a:r>
            <a:endParaRPr/>
          </a:p>
          <a:p>
            <a:pPr indent="-311150" lvl="0" marL="457200" rtl="0" algn="l">
              <a:spcBef>
                <a:spcPts val="0"/>
              </a:spcBef>
              <a:spcAft>
                <a:spcPts val="0"/>
              </a:spcAft>
              <a:buSzPts val="1300"/>
              <a:buChar char="●"/>
            </a:pPr>
            <a:r>
              <a:rPr lang="en"/>
              <a:t>Clustering and scatterplot view</a:t>
            </a:r>
            <a:endParaRPr/>
          </a:p>
          <a:p>
            <a:pPr indent="-298450" lvl="1" marL="914400" rtl="0" algn="l">
              <a:spcBef>
                <a:spcPts val="0"/>
              </a:spcBef>
              <a:spcAft>
                <a:spcPts val="0"/>
              </a:spcAft>
              <a:buSzPts val="1100"/>
              <a:buChar char="○"/>
            </a:pPr>
            <a:r>
              <a:rPr lang="en"/>
              <a:t>Explore similarities between trade profiles</a:t>
            </a:r>
            <a:endParaRPr/>
          </a:p>
          <a:p>
            <a:pPr indent="-298450" lvl="1" marL="914400" rtl="0" algn="l">
              <a:spcBef>
                <a:spcPts val="0"/>
              </a:spcBef>
              <a:spcAft>
                <a:spcPts val="0"/>
              </a:spcAft>
              <a:buSzPts val="1100"/>
              <a:buChar char="○"/>
            </a:pPr>
            <a:r>
              <a:rPr lang="en"/>
              <a:t>Compare trade profiles to stability measures</a:t>
            </a:r>
            <a:endParaRPr/>
          </a:p>
          <a:p>
            <a:pPr indent="-311150" lvl="0" marL="457200" rtl="0" algn="l">
              <a:spcBef>
                <a:spcPts val="0"/>
              </a:spcBef>
              <a:spcAft>
                <a:spcPts val="0"/>
              </a:spcAft>
              <a:buSzPts val="1300"/>
              <a:buChar char="●"/>
            </a:pPr>
            <a:r>
              <a:rPr lang="en"/>
              <a:t>Trade diffusion graph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281775" y="463263"/>
            <a:ext cx="8580449" cy="421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666750" y="200025"/>
            <a:ext cx="7810500" cy="474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666750" y="1704975"/>
            <a:ext cx="7810500" cy="173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666750" y="390525"/>
            <a:ext cx="7810500" cy="43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