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60" r:id="rId4"/>
    <p:sldId id="268" r:id="rId5"/>
    <p:sldId id="262" r:id="rId6"/>
    <p:sldId id="271" r:id="rId7"/>
    <p:sldId id="272" r:id="rId8"/>
    <p:sldId id="273" r:id="rId9"/>
    <p:sldId id="264" r:id="rId10"/>
    <p:sldId id="266" r:id="rId11"/>
    <p:sldId id="265" r:id="rId12"/>
    <p:sldId id="270" r:id="rId13"/>
    <p:sldId id="267" r:id="rId14"/>
    <p:sldId id="274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839DC-CD1E-4D96-8BC6-EEDBC8129B06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7DAE9-6DB6-4666-9C89-643232CCF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6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DAE9-6DB6-4666-9C89-643232CCFF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01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B7CF-64BA-4E24-8749-70A0ED8349C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4D5F-BD3B-4CBA-925B-D1EDD2D9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7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B7CF-64BA-4E24-8749-70A0ED8349C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4D5F-BD3B-4CBA-925B-D1EDD2D9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B7CF-64BA-4E24-8749-70A0ED8349C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4D5F-BD3B-4CBA-925B-D1EDD2D9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2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B7CF-64BA-4E24-8749-70A0ED8349C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4D5F-BD3B-4CBA-925B-D1EDD2D9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3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B7CF-64BA-4E24-8749-70A0ED8349C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4D5F-BD3B-4CBA-925B-D1EDD2D9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9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B7CF-64BA-4E24-8749-70A0ED8349C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4D5F-BD3B-4CBA-925B-D1EDD2D9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4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B7CF-64BA-4E24-8749-70A0ED8349C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4D5F-BD3B-4CBA-925B-D1EDD2D9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9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B7CF-64BA-4E24-8749-70A0ED8349C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4D5F-BD3B-4CBA-925B-D1EDD2D9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9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B7CF-64BA-4E24-8749-70A0ED8349C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4D5F-BD3B-4CBA-925B-D1EDD2D9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2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B7CF-64BA-4E24-8749-70A0ED8349C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4D5F-BD3B-4CBA-925B-D1EDD2D9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5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B7CF-64BA-4E24-8749-70A0ED8349C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4D5F-BD3B-4CBA-925B-D1EDD2D9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0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2B7CF-64BA-4E24-8749-70A0ED8349C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A4D5F-BD3B-4CBA-925B-D1EDD2D9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1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26098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SMARTexplore: Simplifying High-Dimensional Data Analysis through a Table-Based Visual Analytics Approach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467600" cy="1981200"/>
          </a:xfrm>
        </p:spPr>
        <p:txBody>
          <a:bodyPr/>
          <a:lstStyle/>
          <a:p>
            <a:pPr algn="l">
              <a:lnSpc>
                <a:spcPts val="2500"/>
              </a:lnSpc>
              <a:spcAft>
                <a:spcPts val="1200"/>
              </a:spcAft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Authors : M.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Behrisch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S.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Schmid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S.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Butscher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pPr algn="l">
              <a:lnSpc>
                <a:spcPts val="2500"/>
              </a:lnSpc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D. R. Wahl, K.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Villinger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B. Renner, H.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Reiterer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and D. A.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Keim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en-US" sz="2000" dirty="0" smtClean="0"/>
          </a:p>
          <a:p>
            <a:r>
              <a:rPr lang="en-US" sz="2000" dirty="0" smtClean="0"/>
              <a:t>Presented By: Vijay Chauhan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Stacked </a:t>
            </a:r>
            <a:r>
              <a:rPr lang="en-US" dirty="0" err="1" smtClean="0"/>
              <a:t>SMARTable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nhaltsplatzhalter 4"/>
          <p:cNvPicPr>
            <a:picLocks noChangeAspect="1"/>
          </p:cNvPicPr>
          <p:nvPr/>
        </p:nvPicPr>
        <p:blipFill rotWithShape="1">
          <a:blip r:embed="rId2"/>
          <a:srcRect r="40879"/>
          <a:stretch/>
        </p:blipFill>
        <p:spPr>
          <a:xfrm>
            <a:off x="457200" y="1676400"/>
            <a:ext cx="822959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Stacked </a:t>
            </a:r>
            <a:r>
              <a:rPr lang="en-US" dirty="0" err="1" smtClean="0"/>
              <a:t>SMARTable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50" y="1676400"/>
            <a:ext cx="8752350" cy="458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4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Statistical Significance</a:t>
            </a:r>
            <a:endParaRPr lang="en-US" dirty="0"/>
          </a:p>
        </p:txBody>
      </p:sp>
      <p:pic>
        <p:nvPicPr>
          <p:cNvPr id="4" name="Inhaltsplatzhalt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72" t="15334" r="4783" b="12658"/>
          <a:stretch/>
        </p:blipFill>
        <p:spPr>
          <a:xfrm>
            <a:off x="228600" y="2438400"/>
            <a:ext cx="86868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1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fully functional table-based </a:t>
            </a:r>
            <a:r>
              <a:rPr lang="en-US" dirty="0" smtClean="0"/>
              <a:t>visual </a:t>
            </a:r>
            <a:r>
              <a:rPr lang="en-US" dirty="0"/>
              <a:t>analytics technique that combines automatic analysis with </a:t>
            </a:r>
            <a:r>
              <a:rPr lang="en-US" dirty="0" smtClean="0"/>
              <a:t>user guided- </a:t>
            </a:r>
            <a:r>
              <a:rPr lang="en-US" dirty="0"/>
              <a:t>and purely interactive exploration.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48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https://smartexplore.dbvis.de/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75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5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Dimensional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fficinaSansITCStd Book" panose="02000506040000020004" pitchFamily="50" charset="0"/>
              </a:rPr>
              <a:t>Categorical Data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OfficinaSansITCStd Book" panose="02000506040000020004" pitchFamily="50" charset="0"/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fficinaSansITCStd Book" panose="02000506040000020004" pitchFamily="50" charset="0"/>
              </a:rPr>
              <a:t>Numerical Data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fficinaSansITCStd Book" panose="02000506040000020004" pitchFamily="50" charset="0"/>
              </a:rPr>
              <a:t>Binary Data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OfficinaSansITCStd Book" panose="02000506040000020004" pitchFamily="50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fficinaSansITCStd Book" panose="02000506040000020004" pitchFamily="50" charset="0"/>
              </a:rPr>
              <a:t>Clusters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fficinaSansITCStd Book" panose="02000506040000020004" pitchFamily="50" charset="0"/>
              </a:rPr>
              <a:t>Correlations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fficinaSansITCStd Book" panose="02000506040000020004" pitchFamily="50" charset="0"/>
              </a:rPr>
              <a:t>Complex Patterns</a:t>
            </a:r>
          </a:p>
        </p:txBody>
      </p:sp>
    </p:spTree>
    <p:extLst>
      <p:ext uri="{BB962C8B-B14F-4D97-AF65-F5344CB8AC3E}">
        <p14:creationId xmlns:p14="http://schemas.microsoft.com/office/powerpoint/2010/main" val="12266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Visualizations for High-dimensional Data</a:t>
            </a:r>
          </a:p>
        </p:txBody>
      </p:sp>
      <p:grpSp>
        <p:nvGrpSpPr>
          <p:cNvPr id="4" name="Gruppieren 29"/>
          <p:cNvGrpSpPr/>
          <p:nvPr/>
        </p:nvGrpSpPr>
        <p:grpSpPr>
          <a:xfrm>
            <a:off x="791759" y="1628099"/>
            <a:ext cx="3694338" cy="2622951"/>
            <a:chOff x="382419" y="3933690"/>
            <a:chExt cx="3694338" cy="2248280"/>
          </a:xfrm>
        </p:grpSpPr>
        <p:pic>
          <p:nvPicPr>
            <p:cNvPr id="5" name="Picture 2" descr="Image result for parallel coordinate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419" y="3933690"/>
              <a:ext cx="3694338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32"/>
            <p:cNvSpPr txBox="1"/>
            <p:nvPr/>
          </p:nvSpPr>
          <p:spPr>
            <a:xfrm>
              <a:off x="1151065" y="5802859"/>
              <a:ext cx="2157047" cy="379111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pPr algn="ctr"/>
              <a:r>
                <a:rPr lang="en-US" sz="1600" dirty="0" smtClean="0">
                  <a:latin typeface="Microsoft JhengHei Light" panose="020B0304030504040204" pitchFamily="34" charset="-128"/>
                  <a:ea typeface="Microsoft JhengHei Light" panose="020B0304030504040204" pitchFamily="34" charset="-128"/>
                  <a:cs typeface="Microsoft JhengHei Light" panose="020B0304030504040204" pitchFamily="34" charset="-128"/>
                </a:rPr>
                <a:t>Parallel Coordinates</a:t>
              </a:r>
            </a:p>
          </p:txBody>
        </p:sp>
      </p:grpSp>
      <p:grpSp>
        <p:nvGrpSpPr>
          <p:cNvPr id="7" name="Gruppieren 11"/>
          <p:cNvGrpSpPr/>
          <p:nvPr/>
        </p:nvGrpSpPr>
        <p:grpSpPr>
          <a:xfrm>
            <a:off x="5638800" y="1821534"/>
            <a:ext cx="2538047" cy="2622951"/>
            <a:chOff x="4509476" y="3933690"/>
            <a:chExt cx="2157047" cy="2248280"/>
          </a:xfrm>
        </p:grpSpPr>
        <p:pic>
          <p:nvPicPr>
            <p:cNvPr id="8" name="Picture 4" descr="Image result for scatter plot matrix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80" t="8538" r="6768" b="4959"/>
            <a:stretch/>
          </p:blipFill>
          <p:spPr bwMode="auto">
            <a:xfrm>
              <a:off x="4650869" y="3933690"/>
              <a:ext cx="1874261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feld 18"/>
            <p:cNvSpPr txBox="1"/>
            <p:nvPr/>
          </p:nvSpPr>
          <p:spPr>
            <a:xfrm>
              <a:off x="4509476" y="5802859"/>
              <a:ext cx="2157047" cy="379111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pPr algn="ctr"/>
              <a:r>
                <a:rPr lang="en-US" sz="1600" dirty="0" smtClean="0">
                  <a:latin typeface="Microsoft JhengHei Light" panose="020B0304030504040204" pitchFamily="34" charset="-128"/>
                  <a:ea typeface="Microsoft JhengHei Light" panose="020B0304030504040204" pitchFamily="34" charset="-128"/>
                  <a:cs typeface="Microsoft JhengHei Light" panose="020B0304030504040204" pitchFamily="34" charset="-128"/>
                </a:rPr>
                <a:t>Scatter Plot (Matrix)</a:t>
              </a:r>
            </a:p>
          </p:txBody>
        </p:sp>
      </p:grpSp>
      <p:grpSp>
        <p:nvGrpSpPr>
          <p:cNvPr id="10" name="Gruppieren 17"/>
          <p:cNvGrpSpPr/>
          <p:nvPr/>
        </p:nvGrpSpPr>
        <p:grpSpPr>
          <a:xfrm>
            <a:off x="572551" y="4609720"/>
            <a:ext cx="3313649" cy="2248280"/>
            <a:chOff x="6790384" y="3933690"/>
            <a:chExt cx="2157047" cy="2248280"/>
          </a:xfrm>
        </p:grpSpPr>
        <p:pic>
          <p:nvPicPr>
            <p:cNvPr id="11" name="Picture 6" descr="Image result for PCA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96" t="9039" r="8879" b="7406"/>
            <a:stretch/>
          </p:blipFill>
          <p:spPr bwMode="auto">
            <a:xfrm>
              <a:off x="6955919" y="3933690"/>
              <a:ext cx="1825977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feld 19"/>
            <p:cNvSpPr txBox="1"/>
            <p:nvPr/>
          </p:nvSpPr>
          <p:spPr>
            <a:xfrm>
              <a:off x="6790384" y="5802859"/>
              <a:ext cx="2157047" cy="379111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pPr algn="ctr"/>
              <a:r>
                <a:rPr lang="en-US" sz="1600" dirty="0" smtClean="0">
                  <a:latin typeface="Microsoft JhengHei Light" panose="020B0304030504040204" pitchFamily="34" charset="-128"/>
                  <a:ea typeface="Microsoft JhengHei Light" panose="020B0304030504040204" pitchFamily="34" charset="-128"/>
                  <a:cs typeface="Microsoft JhengHei Light" panose="020B0304030504040204" pitchFamily="34" charset="-128"/>
                </a:rPr>
                <a:t>Projection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331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SMARTexplore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Leelawadee UI" panose="020B0502040204020203" pitchFamily="34" charset="-34"/>
                <a:ea typeface="Microsoft JhengHei Light" panose="020B0304030504040204" pitchFamily="34" charset="-128"/>
                <a:cs typeface="Leelawadee UI" panose="020B0502040204020203" pitchFamily="34" charset="-34"/>
              </a:rPr>
              <a:t>Automatic handling and aggregation of mixed data types</a:t>
            </a:r>
          </a:p>
          <a:p>
            <a:pPr marL="0" indent="0">
              <a:buNone/>
            </a:pPr>
            <a:endParaRPr lang="en-US" sz="2800" dirty="0" smtClean="0">
              <a:latin typeface="Leelawadee UI" panose="020B0502040204020203" pitchFamily="34" charset="-34"/>
              <a:ea typeface="Microsoft JhengHei Light" panose="020B0304030504040204" pitchFamily="34" charset="-128"/>
              <a:cs typeface="Leelawadee UI" panose="020B0502040204020203" pitchFamily="34" charset="-34"/>
            </a:endParaRPr>
          </a:p>
          <a:p>
            <a:r>
              <a:rPr lang="en-US" sz="2800" dirty="0" smtClean="0">
                <a:latin typeface="Leelawadee UI" panose="020B0502040204020203" pitchFamily="34" charset="-34"/>
                <a:ea typeface="Microsoft JhengHei Light" panose="020B0304030504040204" pitchFamily="34" charset="-128"/>
                <a:cs typeface="Leelawadee UI" panose="020B0502040204020203" pitchFamily="34" charset="-34"/>
              </a:rPr>
              <a:t>Simplification of complex data transformations</a:t>
            </a:r>
          </a:p>
          <a:p>
            <a:pPr marL="0" indent="0">
              <a:buNone/>
            </a:pPr>
            <a:endParaRPr lang="en-US" sz="2800" dirty="0" smtClean="0">
              <a:latin typeface="Leelawadee UI" panose="020B0502040204020203" pitchFamily="34" charset="-34"/>
              <a:ea typeface="Microsoft JhengHei Light" panose="020B0304030504040204" pitchFamily="34" charset="-128"/>
              <a:cs typeface="Leelawadee UI" panose="020B0502040204020203" pitchFamily="34" charset="-34"/>
            </a:endParaRPr>
          </a:p>
          <a:p>
            <a:r>
              <a:rPr lang="en-US" sz="2800" dirty="0" smtClean="0">
                <a:latin typeface="Leelawadee UI" panose="020B0502040204020203" pitchFamily="34" charset="-34"/>
                <a:ea typeface="Microsoft JhengHei Light" panose="020B0304030504040204" pitchFamily="34" charset="-128"/>
                <a:cs typeface="Leelawadee UI" panose="020B0502040204020203" pitchFamily="34" charset="-34"/>
              </a:rPr>
              <a:t>Automatic pattern identification and highlighting</a:t>
            </a:r>
          </a:p>
          <a:p>
            <a:pPr marL="0" indent="0">
              <a:buNone/>
            </a:pPr>
            <a:endParaRPr lang="en-US" sz="2800" dirty="0" smtClean="0">
              <a:latin typeface="Leelawadee UI" panose="020B0502040204020203" pitchFamily="34" charset="-34"/>
              <a:ea typeface="Microsoft JhengHei Light" panose="020B0304030504040204" pitchFamily="34" charset="-128"/>
              <a:cs typeface="Leelawadee UI" panose="020B0502040204020203" pitchFamily="34" charset="-34"/>
            </a:endParaRPr>
          </a:p>
          <a:p>
            <a:r>
              <a:rPr lang="en-US" sz="2800" dirty="0" smtClean="0">
                <a:latin typeface="Leelawadee UI" panose="020B0502040204020203" pitchFamily="34" charset="-34"/>
                <a:ea typeface="Microsoft JhengHei Light" panose="020B0304030504040204" pitchFamily="34" charset="-128"/>
                <a:cs typeface="Leelawadee UI" panose="020B0502040204020203" pitchFamily="34" charset="-34"/>
              </a:rPr>
              <a:t>Automated reliability analysis (of visual patterns</a:t>
            </a:r>
            <a:endParaRPr lang="en-US" sz="28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6393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1335652"/>
            <a:ext cx="9220200" cy="552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8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Mapping</a:t>
            </a:r>
            <a:endParaRPr lang="en-US" dirty="0"/>
          </a:p>
        </p:txBody>
      </p:sp>
      <p:pic>
        <p:nvPicPr>
          <p:cNvPr id="4" name="Grafik 9"/>
          <p:cNvPicPr>
            <a:picLocks noChangeAspect="1"/>
          </p:cNvPicPr>
          <p:nvPr/>
        </p:nvPicPr>
        <p:blipFill rotWithShape="1">
          <a:blip r:embed="rId2"/>
          <a:srcRect l="1038" t="6564" r="3477" b="5546"/>
          <a:stretch/>
        </p:blipFill>
        <p:spPr>
          <a:xfrm>
            <a:off x="665018" y="1752600"/>
            <a:ext cx="5129561" cy="2888166"/>
          </a:xfrm>
          <a:prstGeom prst="rect">
            <a:avLst/>
          </a:prstGeom>
        </p:spPr>
      </p:pic>
      <p:pic>
        <p:nvPicPr>
          <p:cNvPr id="7" name="Grafik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5018" y="5638800"/>
            <a:ext cx="8229600" cy="52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1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Overlays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10"/>
          <p:cNvPicPr>
            <a:picLocks noChangeAspect="1"/>
          </p:cNvPicPr>
          <p:nvPr/>
        </p:nvPicPr>
        <p:blipFill rotWithShape="1">
          <a:blip r:embed="rId2"/>
          <a:srcRect l="1726" t="3711" r="4615" b="13892"/>
          <a:stretch/>
        </p:blipFill>
        <p:spPr>
          <a:xfrm>
            <a:off x="533400" y="2057400"/>
            <a:ext cx="8001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0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Normalization</a:t>
            </a:r>
            <a:endParaRPr lang="en-US" dirty="0"/>
          </a:p>
        </p:txBody>
      </p:sp>
      <p:pic>
        <p:nvPicPr>
          <p:cNvPr id="4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905000"/>
            <a:ext cx="8534400" cy="2057400"/>
          </a:xfrm>
          <a:prstGeom prst="rect">
            <a:avLst/>
          </a:prstGeom>
        </p:spPr>
      </p:pic>
      <p:pic>
        <p:nvPicPr>
          <p:cNvPr id="5" name="Grafik 5"/>
          <p:cNvPicPr>
            <a:picLocks noChangeAspect="1"/>
          </p:cNvPicPr>
          <p:nvPr/>
        </p:nvPicPr>
        <p:blipFill rotWithShape="1">
          <a:blip r:embed="rId3"/>
          <a:srcRect l="1594" t="17433" r="3306" b="16634"/>
          <a:stretch/>
        </p:blipFill>
        <p:spPr>
          <a:xfrm>
            <a:off x="228600" y="4551221"/>
            <a:ext cx="8666018" cy="2009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1295400"/>
            <a:ext cx="4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Dimension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4038600"/>
            <a:ext cx="335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Subspace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4"/>
          <p:cNvPicPr>
            <a:picLocks noChangeAspect="1"/>
          </p:cNvPicPr>
          <p:nvPr/>
        </p:nvPicPr>
        <p:blipFill rotWithShape="1">
          <a:blip r:embed="rId2"/>
          <a:srcRect r="40879"/>
          <a:stretch/>
        </p:blipFill>
        <p:spPr>
          <a:xfrm>
            <a:off x="1676251" y="304800"/>
            <a:ext cx="7467749" cy="2209800"/>
          </a:xfrm>
          <a:prstGeom prst="rect">
            <a:avLst/>
          </a:prstGeom>
        </p:spPr>
      </p:pic>
      <p:pic>
        <p:nvPicPr>
          <p:cNvPr id="5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5" y="2804990"/>
            <a:ext cx="9130145" cy="34529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855" y="762000"/>
            <a:ext cx="1662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Similarity Detection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237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151</Words>
  <Application>Microsoft Office PowerPoint</Application>
  <PresentationFormat>On-screen Show (4:3)</PresentationFormat>
  <Paragraphs>41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SMARTexplore: Simplifying High-Dimensional Data Analysis through a Table-Based Visual Analytics Approach</vt:lpstr>
      <vt:lpstr>High Dimensional Data Analysis</vt:lpstr>
      <vt:lpstr>Visualizations for High-dimensional Data</vt:lpstr>
      <vt:lpstr>SMARTexplore</vt:lpstr>
      <vt:lpstr>Example </vt:lpstr>
      <vt:lpstr>Color Mapping</vt:lpstr>
      <vt:lpstr>Adding Overlays</vt:lpstr>
      <vt:lpstr>Data Normalization</vt:lpstr>
      <vt:lpstr>PowerPoint Presentation</vt:lpstr>
      <vt:lpstr>Stacked SMARTable</vt:lpstr>
      <vt:lpstr>Stacked SMARTable</vt:lpstr>
      <vt:lpstr>Statistical Significance</vt:lpstr>
      <vt:lpstr>Conclusion</vt:lpstr>
      <vt:lpstr>Demo</vt:lpstr>
      <vt:lpstr>Q&amp;A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SMARTexplore: Simplifying High-Dimensional Data Analysis through a Table-Based Visual Analytics Approach</dc:title>
  <dc:creator>vijay chauhan</dc:creator>
  <cp:lastModifiedBy>vijay chauhan</cp:lastModifiedBy>
  <cp:revision>12</cp:revision>
  <dcterms:created xsi:type="dcterms:W3CDTF">2019-03-27T16:42:23Z</dcterms:created>
  <dcterms:modified xsi:type="dcterms:W3CDTF">2019-03-27T18:31:46Z</dcterms:modified>
</cp:coreProperties>
</file>