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Garamon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regular.fntdata"/><Relationship Id="rId11" Type="http://schemas.openxmlformats.org/officeDocument/2006/relationships/slide" Target="slides/slide6.xml"/><Relationship Id="rId22" Type="http://schemas.openxmlformats.org/officeDocument/2006/relationships/font" Target="fonts/Garamond-italic.fntdata"/><Relationship Id="rId10" Type="http://schemas.openxmlformats.org/officeDocument/2006/relationships/slide" Target="slides/slide5.xml"/><Relationship Id="rId21" Type="http://schemas.openxmlformats.org/officeDocument/2006/relationships/font" Target="fonts/Garamond-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Garamon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authors have proposed a model for building, visualizing, and interacting with multiscale representations of information visualization techniques using hierarchical aggregation.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57d0d36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57d0d3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Zoomable Adjacency Matrix Explorer (ZAME) defines a pyramid of recursive edge merging where each level is half the dimension of the level below. Hence, each visual edge aggregate clusters four visual aggregates in the level below (Figure 14). This way, ZAME is able to visualize very large graphs on the order of 106 nodes and edges (Figure 15). Instead of fixed animations, like Matrix Zoom, the system implements many of the interaction techniques outlined in Section 3.5 of this article such as zoom and pan, drill-down/roll-up, and coupled zoom and drill.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574182b6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574182b6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ckwell"/>
                <a:ea typeface="Rockwell"/>
                <a:cs typeface="Rockwell"/>
                <a:sym typeface="Rockwell"/>
              </a:rPr>
              <a:t>ZAME visualizing a protein-protein interaction dataset of 100,000 nodes and 1,000,000 edges. Inset shows a magnified view of step histogram edge aggregates in the matrix.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57d0d367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7d0d367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Visual edge aggregate representations for ZAME [28] (average color shade, average, min/max curve, min/max range, min/max tribox, Tukey box, smooth histogram, step histogram).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574182b6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574182b6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ckwell"/>
                <a:ea typeface="Rockwell"/>
                <a:cs typeface="Rockwell"/>
                <a:sym typeface="Rockwell"/>
              </a:rPr>
              <a:t>Interaction</a:t>
            </a:r>
            <a:endParaRPr sz="1200">
              <a:solidFill>
                <a:schemeClr val="dk1"/>
              </a:solidFill>
              <a:latin typeface="Rockwell"/>
              <a:ea typeface="Rockwell"/>
              <a:cs typeface="Rockwell"/>
              <a:sym typeface="Rockwe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Zoom and Pan</a:t>
            </a:r>
            <a:endParaRPr sz="1200">
              <a:solidFill>
                <a:schemeClr val="dk1"/>
              </a:solidFill>
              <a:latin typeface="Garamond"/>
              <a:ea typeface="Garamond"/>
              <a:cs typeface="Garamond"/>
              <a:sym typeface="Garamond"/>
            </a:endParaRPr>
          </a:p>
          <a:p>
            <a:pPr indent="-304800" lvl="0" marL="457200" rtl="0" algn="l">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Drill-down and Roll-up</a:t>
            </a:r>
            <a:endParaRPr sz="1200">
              <a:solidFill>
                <a:schemeClr val="dk1"/>
              </a:solidFill>
              <a:latin typeface="Garamond"/>
              <a:ea typeface="Garamond"/>
              <a:cs typeface="Garamond"/>
              <a:sym typeface="Garamond"/>
            </a:endParaRPr>
          </a:p>
          <a:p>
            <a:pPr indent="-304800" lvl="0" marL="457200" rtl="0" algn="l">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Local Aggregation Control</a:t>
            </a:r>
            <a:endParaRPr sz="1200">
              <a:solidFill>
                <a:schemeClr val="dk1"/>
              </a:solidFill>
              <a:latin typeface="Garamond"/>
              <a:ea typeface="Garamond"/>
              <a:cs typeface="Garamond"/>
              <a:sym typeface="Garamond"/>
            </a:endParaRPr>
          </a:p>
          <a:p>
            <a:pPr indent="-304800" lvl="0" marL="457200" rtl="0" algn="l">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Flipping</a:t>
            </a:r>
            <a:endParaRPr sz="1200">
              <a:solidFill>
                <a:schemeClr val="dk1"/>
              </a:solidFill>
              <a:latin typeface="Garamond"/>
              <a:ea typeface="Garamond"/>
              <a:cs typeface="Garamond"/>
              <a:sym typeface="Garamond"/>
            </a:endParaRPr>
          </a:p>
          <a:p>
            <a:pPr indent="-304800" lvl="0" marL="457200" rtl="0" algn="l">
              <a:spcBef>
                <a:spcPts val="0"/>
              </a:spcBef>
              <a:spcAft>
                <a:spcPts val="0"/>
              </a:spcAft>
              <a:buClr>
                <a:schemeClr val="dk1"/>
              </a:buClr>
              <a:buSzPts val="1200"/>
              <a:buFont typeface="Garamond"/>
              <a:buChar char="●"/>
            </a:pPr>
            <a:r>
              <a:rPr lang="en" sz="1200">
                <a:solidFill>
                  <a:schemeClr val="dk1"/>
                </a:solidFill>
                <a:latin typeface="Garamond"/>
                <a:ea typeface="Garamond"/>
                <a:cs typeface="Garamond"/>
                <a:sym typeface="Garamond"/>
              </a:rPr>
              <a:t>Coupled Zooming and Drilling</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c6f9544c1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544c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Thank you</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is one of the most basic user tasks for information visualization and it is a vital building block for the more complex process of visual exploration—using visualization to form, test, and validate hypotheses about complex or large datasets. However, overview is becoming increasingly difficult to effectively achieve with the ever-increasing size of real-world datasets. For most basic visualization techniques that endeavor to show each item in a dataset—such as scatterplots , parallel coordinates, and treemaps—a massive number of items will overload the visualization, resulting in clutter that both causes technical scalability problems as well as hinders the user’s understanding of its structure and contents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2"/>
              </a:buClr>
              <a:buSzPts val="1100"/>
              <a:buFont typeface="Garamond"/>
              <a:buChar char="●"/>
            </a:pPr>
            <a:r>
              <a:rPr lang="en">
                <a:solidFill>
                  <a:schemeClr val="dk2"/>
                </a:solidFill>
                <a:latin typeface="Garamond"/>
                <a:ea typeface="Garamond"/>
                <a:cs typeface="Garamond"/>
                <a:sym typeface="Garamond"/>
              </a:rPr>
              <a:t>Turns any visualization into a multiscale structure that can be rendered at any desired level-of-detail</a:t>
            </a:r>
            <a:endParaRPr>
              <a:solidFill>
                <a:schemeClr val="dk2"/>
              </a:solidFill>
              <a:latin typeface="Garamond"/>
              <a:ea typeface="Garamond"/>
              <a:cs typeface="Garamond"/>
              <a:sym typeface="Garamond"/>
            </a:endParaRPr>
          </a:p>
          <a:p>
            <a:pPr indent="-298450" lvl="0" marL="457200" rtl="0" algn="l">
              <a:lnSpc>
                <a:spcPct val="115000"/>
              </a:lnSpc>
              <a:spcBef>
                <a:spcPts val="0"/>
              </a:spcBef>
              <a:spcAft>
                <a:spcPts val="0"/>
              </a:spcAft>
              <a:buClr>
                <a:schemeClr val="dk2"/>
              </a:buClr>
              <a:buSzPts val="1100"/>
              <a:buFont typeface="Garamond"/>
              <a:buChar char="●"/>
            </a:pPr>
            <a:r>
              <a:rPr lang="en">
                <a:solidFill>
                  <a:schemeClr val="dk2"/>
                </a:solidFill>
                <a:latin typeface="Garamond"/>
                <a:ea typeface="Garamond"/>
                <a:cs typeface="Garamond"/>
                <a:sym typeface="Garamond"/>
              </a:rPr>
              <a:t>Provides the user with a manageable overview</a:t>
            </a:r>
            <a:endParaRPr>
              <a:solidFill>
                <a:schemeClr val="dk2"/>
              </a:solidFill>
              <a:latin typeface="Garamond"/>
              <a:ea typeface="Garamond"/>
              <a:cs typeface="Garamond"/>
              <a:sym typeface="Garamond"/>
            </a:endParaRPr>
          </a:p>
          <a:p>
            <a:pPr indent="-298450" lvl="0" marL="457200" rtl="0" algn="l">
              <a:lnSpc>
                <a:spcPct val="115000"/>
              </a:lnSpc>
              <a:spcBef>
                <a:spcPts val="0"/>
              </a:spcBef>
              <a:spcAft>
                <a:spcPts val="0"/>
              </a:spcAft>
              <a:buClr>
                <a:schemeClr val="dk2"/>
              </a:buClr>
              <a:buSzPts val="1100"/>
              <a:buFont typeface="Garamond"/>
              <a:buChar char="●"/>
            </a:pPr>
            <a:r>
              <a:rPr lang="en">
                <a:solidFill>
                  <a:schemeClr val="dk2"/>
                </a:solidFill>
                <a:latin typeface="Garamond"/>
                <a:ea typeface="Garamond"/>
                <a:cs typeface="Garamond"/>
                <a:sym typeface="Garamond"/>
              </a:rPr>
              <a:t>Hides any clutter arising from details</a:t>
            </a:r>
            <a:endParaRPr>
              <a:solidFill>
                <a:schemeClr val="dk2"/>
              </a:solidFill>
              <a:latin typeface="Garamond"/>
              <a:ea typeface="Garamond"/>
              <a:cs typeface="Garamond"/>
              <a:sym typeface="Garamond"/>
            </a:endParaRPr>
          </a:p>
          <a:p>
            <a:pPr indent="-298450" lvl="0" marL="457200" rtl="0" algn="l">
              <a:lnSpc>
                <a:spcPct val="115000"/>
              </a:lnSpc>
              <a:spcBef>
                <a:spcPts val="0"/>
              </a:spcBef>
              <a:spcAft>
                <a:spcPts val="0"/>
              </a:spcAft>
              <a:buClr>
                <a:schemeClr val="dk2"/>
              </a:buClr>
              <a:buSzPts val="1100"/>
              <a:buFont typeface="Garamond"/>
              <a:buChar char="●"/>
            </a:pPr>
            <a:r>
              <a:rPr lang="en">
                <a:solidFill>
                  <a:schemeClr val="dk2"/>
                </a:solidFill>
                <a:latin typeface="Garamond"/>
                <a:ea typeface="Garamond"/>
                <a:cs typeface="Garamond"/>
                <a:sym typeface="Garamond"/>
              </a:rPr>
              <a:t>Gives a reasonable indication of the data size, extents, or distribution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9544c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544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2"/>
                </a:solidFill>
                <a:latin typeface="Rockwell"/>
                <a:ea typeface="Rockwell"/>
                <a:cs typeface="Rockwell"/>
                <a:sym typeface="Rockwell"/>
              </a:rPr>
              <a:t>Follows the visual information seeking mantra: “overview first, zoom and filter, then details on demand.”</a:t>
            </a:r>
            <a:endParaRPr sz="1200">
              <a:solidFill>
                <a:schemeClr val="dk2"/>
              </a:solidFill>
              <a:latin typeface="Rockwell"/>
              <a:ea typeface="Rockwell"/>
              <a:cs typeface="Rockwell"/>
              <a:sym typeface="Rockwell"/>
            </a:endParaRPr>
          </a:p>
          <a:p>
            <a:pPr indent="0" lvl="0" marL="0" rtl="0" algn="l">
              <a:spcBef>
                <a:spcPts val="160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574182b6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574182b6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Garamond"/>
                <a:ea typeface="Garamond"/>
                <a:cs typeface="Garamond"/>
                <a:sym typeface="Garamond"/>
              </a:rPr>
              <a:t>G1 Entity budget. Maintain an entity budget; </a:t>
            </a:r>
            <a:endParaRPr sz="12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1200">
                <a:solidFill>
                  <a:schemeClr val="dk1"/>
                </a:solidFill>
                <a:latin typeface="Garamond"/>
                <a:ea typeface="Garamond"/>
                <a:cs typeface="Garamond"/>
                <a:sym typeface="Garamond"/>
              </a:rPr>
              <a:t>G2 Visual summary. Aggregates should convey information about underlying data; </a:t>
            </a:r>
            <a:endParaRPr sz="12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1200">
                <a:solidFill>
                  <a:schemeClr val="dk1"/>
                </a:solidFill>
                <a:latin typeface="Garamond"/>
                <a:ea typeface="Garamond"/>
                <a:cs typeface="Garamond"/>
                <a:sym typeface="Garamond"/>
              </a:rPr>
              <a:t>G3 Visual simplicity. Aggregates should be clean and simple; </a:t>
            </a:r>
            <a:endParaRPr sz="12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1200">
                <a:solidFill>
                  <a:schemeClr val="dk1"/>
                </a:solidFill>
                <a:latin typeface="Garamond"/>
                <a:ea typeface="Garamond"/>
                <a:cs typeface="Garamond"/>
                <a:sym typeface="Garamond"/>
              </a:rPr>
              <a:t>G4 Discriminability. Aggregates should be distinguishable from data items; </a:t>
            </a:r>
            <a:endParaRPr sz="12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1200">
                <a:solidFill>
                  <a:schemeClr val="dk1"/>
                </a:solidFill>
                <a:latin typeface="Garamond"/>
                <a:ea typeface="Garamond"/>
                <a:cs typeface="Garamond"/>
                <a:sym typeface="Garamond"/>
              </a:rPr>
              <a:t>G5 Fidelity. Beware that abstractions may lie; and </a:t>
            </a:r>
            <a:endParaRPr sz="1200">
              <a:solidFill>
                <a:schemeClr val="dk1"/>
              </a:solidFill>
              <a:latin typeface="Garamond"/>
              <a:ea typeface="Garamond"/>
              <a:cs typeface="Garamond"/>
              <a:sym typeface="Garamond"/>
            </a:endParaRPr>
          </a:p>
          <a:p>
            <a:pPr indent="0" lvl="0" marL="0" rtl="0" algn="l">
              <a:spcBef>
                <a:spcPts val="0"/>
              </a:spcBef>
              <a:spcAft>
                <a:spcPts val="0"/>
              </a:spcAft>
              <a:buClr>
                <a:schemeClr val="dk1"/>
              </a:buClr>
              <a:buSzPts val="1100"/>
              <a:buFont typeface="Arial"/>
              <a:buNone/>
            </a:pPr>
            <a:r>
              <a:rPr lang="en" sz="1200">
                <a:solidFill>
                  <a:schemeClr val="dk1"/>
                </a:solidFill>
                <a:latin typeface="Garamond"/>
                <a:ea typeface="Garamond"/>
                <a:cs typeface="Garamond"/>
                <a:sym typeface="Garamond"/>
              </a:rPr>
              <a:t>G6 Interpretability. Aggregate items only so much so that the aggregation is still correctly interpretable within the visual mapping.</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574182b6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574182b6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 our design from a basic slice-and-dice treemap. It is difficult, if not impossible, to get an overview of the dataset due to the large number of visual entities.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574182b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574182b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help remedy this situation, we can apply design guideline G1 (entity budget) to begin introducing hierarchical aggregation to the visualization. , G1 tells us that we can address both of the above problems by maintaining a visual entity budget and not propagate deeper into the aggregation hierarchy than necessary. In particular, there is clearly no need to draw any nodes that are smaller than a pixel for a given level of zoom. For this situation, we replace the visual representation of the aggregate and its children with a checkered pattern to communicate to the viewers that there is additional underlying data to be seen if they zoom in (G2). While this pattern may conflict with G3 (visual simplicity), it is better than the alternative, i.e., to attempt to draw all of the nodes, even though they are smaller than a pixel each. Furthermore, we believe that the checkered pattern still gives a clear visual indication that there is more to see in the checkered area. However, while our entity budget solves our performance problems by capping the amount of entities to draw at any time, it has not fully solved the perception problem because this budget may still be larger than the information processing capacity of the viewer. To better support overview, we introduce local aggregation control (Section 3.5.3), where the user can selectively expand and collapse branches by rolling the mouse wheel or clicking (left-click for expand and right-click for collapse) individual entities on the display. This gives the user direct control of which detail level to view the hierarchy, while simultaneously supporting drill-down and roll-up operations. According to guideline G4, we must now make sure that aggregates and items can be easily distinguished. We achieve this by coloring aggregates blue, while items remain green. This also gives a straightforward indication that there is more information to be gleaned if the user simply expands a specific aggregate. solution is to introduce a family of simple glyphs (similar to the glyphs in the ZAME [28] system) drawn in the corner of each treemap node that show various metrics of the contained subtree. In particular, we use a small bar histogram to show the distribution of file sizes in a directory structure. However, at this point, we note that the rectilinear appearance of a histogram rendered as a bar chart may be easily confused with the rectilinear visual representation of the treemap. This conflicts with guideline G4, which states that visual aggregates should be easily distinguishable, as well as to some extent G3, which argues for a clean visual appearance of visual aggregates. To avoid this conflict, we must find a visual appearance for the histogram glyph that is easily distinguishable from the treemap representation. One option may be to round the edges of the bar chart glyph, but this may not be sufficient for accurate disambiguation. Instead, we choose to add a new type of glyph based on pie charts to make the distinction perfectly clear. Another important point to consider is guideline G6, which states that taking the aggregation too far may cause misinterpretation.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574182b6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574182b6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the final redesigned version of our treemap visualization, now with support for hierarchical aggregation.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57d0d367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57d0d367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Scatterplots are overlapping visualizations, and rendering a large dataset (or even a dataset that is locally dense) will cause a lot of item overlap in the output, making estimation of effects difficult. the main visual aggregations for scatterplots involve hierarchical clustering of data points into points, boxes, hulls, and blobs. , boxes are axis-aligned 2D or 3D bounding boxes that give an indication of the minimum and maximum values for the displayed dimensions (Figure 1(b)). They can be augmented to show averages as points or using opacity where the center point of the cluster is fully opaque and the extrema are fully transparent. Hulls are variations on boxes in that they show the extents of the displayed dimensions, but using 2D or 3D convex hulls instead of axis aligned bounding boxes as a tighter visual metric (Figure 1(c)). Just like for bounding boxes, center points or opacity can be used to indicate the cluster average.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444444"/>
                </a:solidFill>
                <a:highlight>
                  <a:srgbClr val="FFFFFF"/>
                </a:highlight>
                <a:latin typeface="Rockwell"/>
                <a:ea typeface="Rockwell"/>
                <a:cs typeface="Rockwell"/>
                <a:sym typeface="Rockwell"/>
              </a:rPr>
              <a:t>Hierarchical Aggregation for Information Visualization: Overview, Techniques, and Design Guidelines</a:t>
            </a:r>
            <a:endParaRPr sz="2400">
              <a:solidFill>
                <a:srgbClr val="444444"/>
              </a:solidFill>
              <a:highlight>
                <a:srgbClr val="FFFFFF"/>
              </a:highlight>
              <a:latin typeface="Rockwell"/>
              <a:ea typeface="Rockwell"/>
              <a:cs typeface="Rockwell"/>
              <a:sym typeface="Rockwell"/>
            </a:endParaRPr>
          </a:p>
          <a:p>
            <a:pPr indent="0" lvl="0" marL="0" rtl="0" algn="l">
              <a:spcBef>
                <a:spcPts val="0"/>
              </a:spcBef>
              <a:spcAft>
                <a:spcPts val="0"/>
              </a:spcAft>
              <a:buNone/>
            </a:pPr>
            <a:r>
              <a:t/>
            </a:r>
            <a:endParaRPr sz="2400">
              <a:solidFill>
                <a:srgbClr val="444444"/>
              </a:solidFill>
              <a:highlight>
                <a:srgbClr val="FFFFFF"/>
              </a:highlight>
              <a:latin typeface="Rockwell"/>
              <a:ea typeface="Rockwell"/>
              <a:cs typeface="Rockwell"/>
              <a:sym typeface="Rockwell"/>
            </a:endParaRPr>
          </a:p>
          <a:p>
            <a:pPr indent="0" lvl="0" marL="0" rtl="0" algn="ctr">
              <a:spcBef>
                <a:spcPts val="0"/>
              </a:spcBef>
              <a:spcAft>
                <a:spcPts val="0"/>
              </a:spcAft>
              <a:buNone/>
            </a:pPr>
            <a:r>
              <a:rPr lang="en" sz="1800">
                <a:solidFill>
                  <a:srgbClr val="444444"/>
                </a:solidFill>
                <a:highlight>
                  <a:srgbClr val="FFFFFF"/>
                </a:highlight>
                <a:latin typeface="Rockwell"/>
                <a:ea typeface="Rockwell"/>
                <a:cs typeface="Rockwell"/>
                <a:sym typeface="Rockwell"/>
              </a:rPr>
              <a:t>Niklas Elmqvist, Member, IEEE, and Jean-Daniel Fekete, Member, IEEE</a:t>
            </a:r>
            <a:endParaRPr sz="1800">
              <a:solidFill>
                <a:srgbClr val="444444"/>
              </a:solidFill>
              <a:highlight>
                <a:srgbClr val="FFFFFF"/>
              </a:highlight>
              <a:latin typeface="Rockwell"/>
              <a:ea typeface="Rockwell"/>
              <a:cs typeface="Rockwell"/>
              <a:sym typeface="Rockwell"/>
            </a:endParaRPr>
          </a:p>
        </p:txBody>
      </p:sp>
      <p:sp>
        <p:nvSpPr>
          <p:cNvPr id="55" name="Google Shape;55;p13"/>
          <p:cNvSpPr txBox="1"/>
          <p:nvPr>
            <p:ph idx="1" type="subTitle"/>
          </p:nvPr>
        </p:nvSpPr>
        <p:spPr>
          <a:xfrm>
            <a:off x="3075850" y="3048025"/>
            <a:ext cx="93861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Rockwell"/>
              <a:ea typeface="Rockwell"/>
              <a:cs typeface="Rockwell"/>
              <a:sym typeface="Rockwell"/>
            </a:endParaRPr>
          </a:p>
          <a:p>
            <a:pPr indent="0" lvl="0" marL="0" rtl="0" algn="l">
              <a:spcBef>
                <a:spcPts val="0"/>
              </a:spcBef>
              <a:spcAft>
                <a:spcPts val="0"/>
              </a:spcAft>
              <a:buNone/>
            </a:pPr>
            <a:r>
              <a:rPr lang="en" sz="1800">
                <a:latin typeface="Rockwell"/>
                <a:ea typeface="Rockwell"/>
                <a:cs typeface="Rockwell"/>
                <a:sym typeface="Rockwell"/>
              </a:rPr>
              <a:t>Maithili Mishra</a:t>
            </a:r>
            <a:endParaRPr sz="1800">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1174775" y="890200"/>
            <a:ext cx="6181725" cy="3558950"/>
          </a:xfrm>
          <a:prstGeom prst="rect">
            <a:avLst/>
          </a:prstGeom>
          <a:noFill/>
          <a:ln>
            <a:noFill/>
          </a:ln>
        </p:spPr>
      </p:pic>
      <p:sp>
        <p:nvSpPr>
          <p:cNvPr id="107" name="Google Shape;107;p22"/>
          <p:cNvSpPr txBox="1"/>
          <p:nvPr/>
        </p:nvSpPr>
        <p:spPr>
          <a:xfrm>
            <a:off x="0" y="0"/>
            <a:ext cx="9043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ckwell"/>
                <a:ea typeface="Rockwell"/>
                <a:cs typeface="Rockwell"/>
                <a:sym typeface="Rockwell"/>
              </a:rPr>
              <a:t>Pyramid aggregation hierarchy for the ZAME system. Each aggregate node represents four nodes in the level below</a:t>
            </a:r>
            <a:endParaRPr sz="1800">
              <a:latin typeface="Rockwell"/>
              <a:ea typeface="Rockwell"/>
              <a:cs typeface="Rockwell"/>
              <a:sym typeface="Rockwe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1677575" y="1074148"/>
            <a:ext cx="6238875" cy="3836000"/>
          </a:xfrm>
          <a:prstGeom prst="rect">
            <a:avLst/>
          </a:prstGeom>
          <a:noFill/>
          <a:ln>
            <a:noFill/>
          </a:ln>
        </p:spPr>
      </p:pic>
      <p:sp>
        <p:nvSpPr>
          <p:cNvPr id="113" name="Google Shape;113;p23"/>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800">
                <a:latin typeface="Rockwell"/>
                <a:ea typeface="Rockwell"/>
                <a:cs typeface="Rockwell"/>
                <a:sym typeface="Rockwell"/>
              </a:rPr>
              <a:t>ZAME visualizing a protein-protein interaction dataset of 100,000 nodes and 1,000,000 edges. Inset shows a magnified view of step histogram edge aggregates in the matrix. </a:t>
            </a:r>
            <a:endParaRPr sz="1800">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nvSpPr>
        <p:spPr>
          <a:xfrm>
            <a:off x="1128025" y="2571750"/>
            <a:ext cx="6840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ckwell"/>
                <a:ea typeface="Rockwell"/>
                <a:cs typeface="Rockwell"/>
                <a:sym typeface="Rockwell"/>
              </a:rPr>
              <a:t>Visual edge aggregate representations for ZAME  (average color shade, average, min/max curve, min/max range, min/max tribox, Tukey box, smooth histogram, step histogram)</a:t>
            </a:r>
            <a:endParaRPr sz="1800">
              <a:latin typeface="Rockwell"/>
              <a:ea typeface="Rockwell"/>
              <a:cs typeface="Rockwell"/>
              <a:sym typeface="Rockwell"/>
            </a:endParaRPr>
          </a:p>
        </p:txBody>
      </p:sp>
      <p:pic>
        <p:nvPicPr>
          <p:cNvPr id="119" name="Google Shape;119;p24"/>
          <p:cNvPicPr preferRelativeResize="0"/>
          <p:nvPr/>
        </p:nvPicPr>
        <p:blipFill>
          <a:blip r:embed="rId3">
            <a:alphaModFix/>
          </a:blip>
          <a:stretch>
            <a:fillRect/>
          </a:stretch>
        </p:blipFill>
        <p:spPr>
          <a:xfrm>
            <a:off x="963975" y="1259100"/>
            <a:ext cx="6896100" cy="100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ckwell"/>
                <a:ea typeface="Rockwell"/>
                <a:cs typeface="Rockwell"/>
                <a:sym typeface="Rockwell"/>
              </a:rPr>
              <a:t>Interaction</a:t>
            </a:r>
            <a:endParaRPr>
              <a:latin typeface="Rockwell"/>
              <a:ea typeface="Rockwell"/>
              <a:cs typeface="Rockwell"/>
              <a:sym typeface="Rockwell"/>
            </a:endParaRPr>
          </a:p>
          <a:p>
            <a:pPr indent="0" lvl="0" marL="0" rtl="0" algn="l">
              <a:spcBef>
                <a:spcPts val="0"/>
              </a:spcBef>
              <a:spcAft>
                <a:spcPts val="0"/>
              </a:spcAft>
              <a:buNone/>
            </a:pPr>
            <a:r>
              <a:t/>
            </a:r>
            <a:endParaRPr/>
          </a:p>
          <a:p>
            <a:pPr indent="-342900" lvl="0" marL="457200" rtl="0" algn="l">
              <a:spcBef>
                <a:spcPts val="0"/>
              </a:spcBef>
              <a:spcAft>
                <a:spcPts val="0"/>
              </a:spcAft>
              <a:buSzPts val="1800"/>
              <a:buFont typeface="Garamond"/>
              <a:buChar char="●"/>
            </a:pPr>
            <a:r>
              <a:rPr lang="en" sz="1800">
                <a:latin typeface="Garamond"/>
                <a:ea typeface="Garamond"/>
                <a:cs typeface="Garamond"/>
                <a:sym typeface="Garamond"/>
              </a:rPr>
              <a:t>Zoom and Pan</a:t>
            </a:r>
            <a:endParaRPr sz="1800">
              <a:latin typeface="Garamond"/>
              <a:ea typeface="Garamond"/>
              <a:cs typeface="Garamond"/>
              <a:sym typeface="Garamond"/>
            </a:endParaRPr>
          </a:p>
          <a:p>
            <a:pPr indent="-342900" lvl="0" marL="457200" rtl="0" algn="l">
              <a:spcBef>
                <a:spcPts val="0"/>
              </a:spcBef>
              <a:spcAft>
                <a:spcPts val="0"/>
              </a:spcAft>
              <a:buSzPts val="1800"/>
              <a:buFont typeface="Garamond"/>
              <a:buChar char="●"/>
            </a:pPr>
            <a:r>
              <a:rPr lang="en" sz="1800">
                <a:latin typeface="Garamond"/>
                <a:ea typeface="Garamond"/>
                <a:cs typeface="Garamond"/>
                <a:sym typeface="Garamond"/>
              </a:rPr>
              <a:t>Drill-down and Roll-up</a:t>
            </a:r>
            <a:endParaRPr sz="1800">
              <a:latin typeface="Garamond"/>
              <a:ea typeface="Garamond"/>
              <a:cs typeface="Garamond"/>
              <a:sym typeface="Garamond"/>
            </a:endParaRPr>
          </a:p>
          <a:p>
            <a:pPr indent="-342900" lvl="0" marL="457200" rtl="0" algn="l">
              <a:spcBef>
                <a:spcPts val="0"/>
              </a:spcBef>
              <a:spcAft>
                <a:spcPts val="0"/>
              </a:spcAft>
              <a:buSzPts val="1800"/>
              <a:buFont typeface="Garamond"/>
              <a:buChar char="●"/>
            </a:pPr>
            <a:r>
              <a:rPr lang="en" sz="1800">
                <a:latin typeface="Garamond"/>
                <a:ea typeface="Garamond"/>
                <a:cs typeface="Garamond"/>
                <a:sym typeface="Garamond"/>
              </a:rPr>
              <a:t>Local Aggregation Control</a:t>
            </a:r>
            <a:endParaRPr sz="1800">
              <a:latin typeface="Garamond"/>
              <a:ea typeface="Garamond"/>
              <a:cs typeface="Garamond"/>
              <a:sym typeface="Garamond"/>
            </a:endParaRPr>
          </a:p>
          <a:p>
            <a:pPr indent="-342900" lvl="0" marL="457200" rtl="0" algn="l">
              <a:spcBef>
                <a:spcPts val="0"/>
              </a:spcBef>
              <a:spcAft>
                <a:spcPts val="0"/>
              </a:spcAft>
              <a:buSzPts val="1800"/>
              <a:buFont typeface="Garamond"/>
              <a:buChar char="●"/>
            </a:pPr>
            <a:r>
              <a:rPr lang="en" sz="1800">
                <a:latin typeface="Garamond"/>
                <a:ea typeface="Garamond"/>
                <a:cs typeface="Garamond"/>
                <a:sym typeface="Garamond"/>
              </a:rPr>
              <a:t>Flipping</a:t>
            </a:r>
            <a:endParaRPr sz="1800">
              <a:latin typeface="Garamond"/>
              <a:ea typeface="Garamond"/>
              <a:cs typeface="Garamond"/>
              <a:sym typeface="Garamond"/>
            </a:endParaRPr>
          </a:p>
          <a:p>
            <a:pPr indent="-342900" lvl="0" marL="457200" rtl="0" algn="l">
              <a:spcBef>
                <a:spcPts val="0"/>
              </a:spcBef>
              <a:spcAft>
                <a:spcPts val="0"/>
              </a:spcAft>
              <a:buSzPts val="1800"/>
              <a:buFont typeface="Garamond"/>
              <a:buChar char="●"/>
            </a:pPr>
            <a:r>
              <a:rPr lang="en" sz="1800">
                <a:latin typeface="Garamond"/>
                <a:ea typeface="Garamond"/>
                <a:cs typeface="Garamond"/>
                <a:sym typeface="Garamond"/>
              </a:rPr>
              <a:t>Coupled Zooming and Drilling</a:t>
            </a:r>
            <a:endParaRPr sz="1800">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130" name="Google Shape;130;p26" title="Upward shot of Golden Gate Bridge against blue sky"/>
          <p:cNvPicPr preferRelativeResize="0"/>
          <p:nvPr/>
        </p:nvPicPr>
        <p:blipFill rotWithShape="1">
          <a:blip r:embed="rId3">
            <a:alphaModFix/>
          </a:blip>
          <a:srcRect b="0" l="19071" r="4853" t="9"/>
          <a:stretch/>
        </p:blipFill>
        <p:spPr>
          <a:xfrm>
            <a:off x="3274676" y="0"/>
            <a:ext cx="5869325" cy="51435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ckwell"/>
                <a:ea typeface="Rockwell"/>
                <a:cs typeface="Rockwell"/>
                <a:sym typeface="Rockwell"/>
              </a:rPr>
              <a:t>Motivation</a:t>
            </a:r>
            <a:endParaRPr>
              <a:latin typeface="Rockwell"/>
              <a:ea typeface="Rockwell"/>
              <a:cs typeface="Rockwell"/>
              <a:sym typeface="Rockwe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aramond"/>
                <a:ea typeface="Garamond"/>
                <a:cs typeface="Garamond"/>
                <a:sym typeface="Garamond"/>
              </a:rPr>
              <a:t>Most analysts start with an overview of the data before gradually refining their view to be more focused and detailed</a:t>
            </a:r>
            <a:endParaRPr>
              <a:latin typeface="Garamond"/>
              <a:ea typeface="Garamond"/>
              <a:cs typeface="Garamond"/>
              <a:sym typeface="Garamond"/>
            </a:endParaRPr>
          </a:p>
          <a:p>
            <a:pPr indent="0" lvl="0" marL="0" rtl="0" algn="l">
              <a:spcBef>
                <a:spcPts val="1600"/>
              </a:spcBef>
              <a:spcAft>
                <a:spcPts val="0"/>
              </a:spcAft>
              <a:buNone/>
            </a:pPr>
            <a:r>
              <a:rPr lang="en">
                <a:latin typeface="Garamond"/>
                <a:ea typeface="Garamond"/>
                <a:cs typeface="Garamond"/>
                <a:sym typeface="Garamond"/>
              </a:rPr>
              <a:t>However, OVERVIEW is becoming increasingly difficult to effectively achieve with the ever-increasing size of real-world datasets.</a:t>
            </a:r>
            <a:endParaRPr>
              <a:latin typeface="Garamond"/>
              <a:ea typeface="Garamond"/>
              <a:cs typeface="Garamond"/>
              <a:sym typeface="Garamond"/>
            </a:endParaRPr>
          </a:p>
          <a:p>
            <a:pPr indent="0" lvl="0" marL="0" rtl="0" algn="l">
              <a:spcBef>
                <a:spcPts val="1600"/>
              </a:spcBef>
              <a:spcAft>
                <a:spcPts val="1600"/>
              </a:spcAft>
              <a:buClr>
                <a:schemeClr val="dk1"/>
              </a:buClr>
              <a:buSzPts val="1100"/>
              <a:buFont typeface="Arial"/>
              <a:buNone/>
            </a:pPr>
            <a:r>
              <a:rPr lang="en">
                <a:latin typeface="Garamond"/>
                <a:ea typeface="Garamond"/>
                <a:cs typeface="Garamond"/>
                <a:sym typeface="Garamond"/>
              </a:rPr>
              <a:t>The motivation of the work is t</a:t>
            </a:r>
            <a:r>
              <a:rPr lang="en">
                <a:latin typeface="Garamond"/>
                <a:ea typeface="Garamond"/>
                <a:cs typeface="Garamond"/>
                <a:sym typeface="Garamond"/>
              </a:rPr>
              <a:t>o make visual representations more understandable, visually scalable and less cluttered.</a:t>
            </a:r>
            <a:endParaRPr>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ockwell"/>
                <a:ea typeface="Rockwell"/>
                <a:cs typeface="Rockwell"/>
                <a:sym typeface="Rockwell"/>
              </a:rPr>
              <a:t>HIERARCHICAL AGGREGATION FOR VISUALIZATION</a:t>
            </a:r>
            <a:endParaRPr sz="3000">
              <a:latin typeface="Rockwell"/>
              <a:ea typeface="Rockwell"/>
              <a:cs typeface="Rockwell"/>
              <a:sym typeface="Rockwell"/>
            </a:endParaRPr>
          </a:p>
        </p:txBody>
      </p:sp>
      <p:sp>
        <p:nvSpPr>
          <p:cNvPr id="67" name="Google Shape;67;p15"/>
          <p:cNvSpPr txBox="1"/>
          <p:nvPr>
            <p:ph idx="2" type="body"/>
          </p:nvPr>
        </p:nvSpPr>
        <p:spPr>
          <a:xfrm>
            <a:off x="4939500" y="-93875"/>
            <a:ext cx="3837000" cy="5143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sz="2200"/>
          </a:p>
          <a:p>
            <a:pPr indent="-368300" lvl="0" marL="457200" rtl="0" algn="l">
              <a:spcBef>
                <a:spcPts val="1600"/>
              </a:spcBef>
              <a:spcAft>
                <a:spcPts val="0"/>
              </a:spcAft>
              <a:buSzPts val="2200"/>
              <a:buFont typeface="Garamond"/>
              <a:buChar char="●"/>
            </a:pPr>
            <a:r>
              <a:rPr lang="en" sz="2200">
                <a:latin typeface="Garamond"/>
                <a:ea typeface="Garamond"/>
                <a:cs typeface="Garamond"/>
                <a:sym typeface="Garamond"/>
              </a:rPr>
              <a:t>Turns any visualization into a multiscale structure that can be rendered at any desired level-of-detail</a:t>
            </a:r>
            <a:endParaRPr sz="2200">
              <a:latin typeface="Garamond"/>
              <a:ea typeface="Garamond"/>
              <a:cs typeface="Garamond"/>
              <a:sym typeface="Garamond"/>
            </a:endParaRPr>
          </a:p>
          <a:p>
            <a:pPr indent="-368300" lvl="0" marL="457200" rtl="0" algn="l">
              <a:spcBef>
                <a:spcPts val="0"/>
              </a:spcBef>
              <a:spcAft>
                <a:spcPts val="0"/>
              </a:spcAft>
              <a:buSzPts val="2200"/>
              <a:buFont typeface="Garamond"/>
              <a:buChar char="●"/>
            </a:pPr>
            <a:r>
              <a:rPr lang="en" sz="2200">
                <a:latin typeface="Garamond"/>
                <a:ea typeface="Garamond"/>
                <a:cs typeface="Garamond"/>
                <a:sym typeface="Garamond"/>
              </a:rPr>
              <a:t>P</a:t>
            </a:r>
            <a:r>
              <a:rPr lang="en" sz="2200">
                <a:latin typeface="Garamond"/>
                <a:ea typeface="Garamond"/>
                <a:cs typeface="Garamond"/>
                <a:sym typeface="Garamond"/>
              </a:rPr>
              <a:t>rovides the user with a manageable overview</a:t>
            </a:r>
            <a:endParaRPr sz="2200">
              <a:latin typeface="Garamond"/>
              <a:ea typeface="Garamond"/>
              <a:cs typeface="Garamond"/>
              <a:sym typeface="Garamond"/>
            </a:endParaRPr>
          </a:p>
          <a:p>
            <a:pPr indent="-368300" lvl="0" marL="457200" rtl="0" algn="l">
              <a:spcBef>
                <a:spcPts val="0"/>
              </a:spcBef>
              <a:spcAft>
                <a:spcPts val="0"/>
              </a:spcAft>
              <a:buSzPts val="2200"/>
              <a:buFont typeface="Garamond"/>
              <a:buChar char="●"/>
            </a:pPr>
            <a:r>
              <a:rPr lang="en" sz="2200">
                <a:latin typeface="Garamond"/>
                <a:ea typeface="Garamond"/>
                <a:cs typeface="Garamond"/>
                <a:sym typeface="Garamond"/>
              </a:rPr>
              <a:t>H</a:t>
            </a:r>
            <a:r>
              <a:rPr lang="en" sz="2200">
                <a:latin typeface="Garamond"/>
                <a:ea typeface="Garamond"/>
                <a:cs typeface="Garamond"/>
                <a:sym typeface="Garamond"/>
              </a:rPr>
              <a:t>ides any clutter arising from details</a:t>
            </a:r>
            <a:endParaRPr sz="2200">
              <a:latin typeface="Garamond"/>
              <a:ea typeface="Garamond"/>
              <a:cs typeface="Garamond"/>
              <a:sym typeface="Garamond"/>
            </a:endParaRPr>
          </a:p>
          <a:p>
            <a:pPr indent="-368300" lvl="0" marL="457200" rtl="0" algn="l">
              <a:spcBef>
                <a:spcPts val="0"/>
              </a:spcBef>
              <a:spcAft>
                <a:spcPts val="0"/>
              </a:spcAft>
              <a:buSzPts val="2200"/>
              <a:buFont typeface="Garamond"/>
              <a:buChar char="●"/>
            </a:pPr>
            <a:r>
              <a:rPr lang="en" sz="2200">
                <a:latin typeface="Garamond"/>
                <a:ea typeface="Garamond"/>
                <a:cs typeface="Garamond"/>
                <a:sym typeface="Garamond"/>
              </a:rPr>
              <a:t>Gives</a:t>
            </a:r>
            <a:r>
              <a:rPr lang="en" sz="2200">
                <a:latin typeface="Garamond"/>
                <a:ea typeface="Garamond"/>
                <a:cs typeface="Garamond"/>
                <a:sym typeface="Garamond"/>
              </a:rPr>
              <a:t> a reasonable indication of the data size, extents, or distributi</a:t>
            </a:r>
            <a:r>
              <a:rPr lang="en" sz="2200">
                <a:latin typeface="Garamond"/>
                <a:ea typeface="Garamond"/>
                <a:cs typeface="Garamond"/>
                <a:sym typeface="Garamond"/>
              </a:rPr>
              <a:t>on</a:t>
            </a:r>
            <a:endParaRPr sz="2200">
              <a:latin typeface="Garamond"/>
              <a:ea typeface="Garamond"/>
              <a:cs typeface="Garamond"/>
              <a:sym typeface="Garamond"/>
            </a:endParaRPr>
          </a:p>
          <a:p>
            <a:pPr indent="0" lvl="0" marL="457200" rtl="0" algn="l">
              <a:spcBef>
                <a:spcPts val="1600"/>
              </a:spcBef>
              <a:spcAft>
                <a:spcPts val="16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53850" y="2020850"/>
            <a:ext cx="7935000" cy="255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latin typeface="Rockwell"/>
                <a:ea typeface="Rockwell"/>
                <a:cs typeface="Rockwell"/>
                <a:sym typeface="Rockwell"/>
              </a:rPr>
              <a:t>Follows the visual information seeking mantra: “overview first, zoom and filter, then details on demand.”</a:t>
            </a:r>
            <a:endParaRPr sz="2200">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nvSpPr>
        <p:spPr>
          <a:xfrm>
            <a:off x="936125" y="1419975"/>
            <a:ext cx="7152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aramond"/>
                <a:ea typeface="Garamond"/>
                <a:cs typeface="Garamond"/>
                <a:sym typeface="Garamond"/>
              </a:rPr>
              <a:t>G1 Entity budget. Maintain an entity budget; </a:t>
            </a:r>
            <a:endParaRPr sz="1800">
              <a:latin typeface="Garamond"/>
              <a:ea typeface="Garamond"/>
              <a:cs typeface="Garamond"/>
              <a:sym typeface="Garamond"/>
            </a:endParaRPr>
          </a:p>
          <a:p>
            <a:pPr indent="0" lvl="0" marL="0" rtl="0" algn="l">
              <a:spcBef>
                <a:spcPts val="0"/>
              </a:spcBef>
              <a:spcAft>
                <a:spcPts val="0"/>
              </a:spcAft>
              <a:buNone/>
            </a:pPr>
            <a:r>
              <a:rPr lang="en" sz="1800">
                <a:latin typeface="Garamond"/>
                <a:ea typeface="Garamond"/>
                <a:cs typeface="Garamond"/>
                <a:sym typeface="Garamond"/>
              </a:rPr>
              <a:t>G2 Visual summary. Aggregates should convey information about underlying data; </a:t>
            </a:r>
            <a:endParaRPr sz="1800">
              <a:latin typeface="Garamond"/>
              <a:ea typeface="Garamond"/>
              <a:cs typeface="Garamond"/>
              <a:sym typeface="Garamond"/>
            </a:endParaRPr>
          </a:p>
          <a:p>
            <a:pPr indent="0" lvl="0" marL="0" rtl="0" algn="l">
              <a:spcBef>
                <a:spcPts val="0"/>
              </a:spcBef>
              <a:spcAft>
                <a:spcPts val="0"/>
              </a:spcAft>
              <a:buNone/>
            </a:pPr>
            <a:r>
              <a:rPr lang="en" sz="1800">
                <a:latin typeface="Garamond"/>
                <a:ea typeface="Garamond"/>
                <a:cs typeface="Garamond"/>
                <a:sym typeface="Garamond"/>
              </a:rPr>
              <a:t>G3 Visual simplicity. Aggregates should be clean and simple; </a:t>
            </a:r>
            <a:endParaRPr sz="1800">
              <a:latin typeface="Garamond"/>
              <a:ea typeface="Garamond"/>
              <a:cs typeface="Garamond"/>
              <a:sym typeface="Garamond"/>
            </a:endParaRPr>
          </a:p>
          <a:p>
            <a:pPr indent="0" lvl="0" marL="0" rtl="0" algn="l">
              <a:spcBef>
                <a:spcPts val="0"/>
              </a:spcBef>
              <a:spcAft>
                <a:spcPts val="0"/>
              </a:spcAft>
              <a:buNone/>
            </a:pPr>
            <a:r>
              <a:rPr lang="en" sz="1800">
                <a:latin typeface="Garamond"/>
                <a:ea typeface="Garamond"/>
                <a:cs typeface="Garamond"/>
                <a:sym typeface="Garamond"/>
              </a:rPr>
              <a:t>G4 Discriminability. Aggregates should be distinguishable from data items; </a:t>
            </a:r>
            <a:endParaRPr sz="1800">
              <a:latin typeface="Garamond"/>
              <a:ea typeface="Garamond"/>
              <a:cs typeface="Garamond"/>
              <a:sym typeface="Garamond"/>
            </a:endParaRPr>
          </a:p>
          <a:p>
            <a:pPr indent="0" lvl="0" marL="0" rtl="0" algn="l">
              <a:spcBef>
                <a:spcPts val="0"/>
              </a:spcBef>
              <a:spcAft>
                <a:spcPts val="0"/>
              </a:spcAft>
              <a:buNone/>
            </a:pPr>
            <a:r>
              <a:rPr lang="en" sz="1800">
                <a:latin typeface="Garamond"/>
                <a:ea typeface="Garamond"/>
                <a:cs typeface="Garamond"/>
                <a:sym typeface="Garamond"/>
              </a:rPr>
              <a:t>G5 Fidelity. Beware that abstractions may lie; and </a:t>
            </a:r>
            <a:endParaRPr sz="1800">
              <a:latin typeface="Garamond"/>
              <a:ea typeface="Garamond"/>
              <a:cs typeface="Garamond"/>
              <a:sym typeface="Garamond"/>
            </a:endParaRPr>
          </a:p>
          <a:p>
            <a:pPr indent="0" lvl="0" marL="0" rtl="0" algn="l">
              <a:spcBef>
                <a:spcPts val="0"/>
              </a:spcBef>
              <a:spcAft>
                <a:spcPts val="0"/>
              </a:spcAft>
              <a:buNone/>
            </a:pPr>
            <a:r>
              <a:rPr lang="en" sz="1800">
                <a:latin typeface="Garamond"/>
                <a:ea typeface="Garamond"/>
                <a:cs typeface="Garamond"/>
                <a:sym typeface="Garamond"/>
              </a:rPr>
              <a:t>G6 Interpretability. Aggregate items only so much so that the aggregation is still correctly interpretable within the visual mapping.</a:t>
            </a:r>
            <a:endParaRPr sz="1800">
              <a:latin typeface="Garamond"/>
              <a:ea typeface="Garamond"/>
              <a:cs typeface="Garamond"/>
              <a:sym typeface="Garamond"/>
            </a:endParaRPr>
          </a:p>
        </p:txBody>
      </p:sp>
      <p:sp>
        <p:nvSpPr>
          <p:cNvPr id="78" name="Google Shape;78;p17"/>
          <p:cNvSpPr txBox="1"/>
          <p:nvPr/>
        </p:nvSpPr>
        <p:spPr>
          <a:xfrm>
            <a:off x="0" y="0"/>
            <a:ext cx="741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457200" lvl="0" marL="1371600" rtl="0" algn="l">
              <a:spcBef>
                <a:spcPts val="0"/>
              </a:spcBef>
              <a:spcAft>
                <a:spcPts val="0"/>
              </a:spcAft>
              <a:buNone/>
            </a:pPr>
            <a:r>
              <a:t/>
            </a:r>
            <a:endParaRPr/>
          </a:p>
          <a:p>
            <a:pPr indent="457200" lvl="0" marL="1828800" rtl="0" algn="l">
              <a:spcBef>
                <a:spcPts val="0"/>
              </a:spcBef>
              <a:spcAft>
                <a:spcPts val="0"/>
              </a:spcAft>
              <a:buNone/>
            </a:pPr>
            <a:r>
              <a:t/>
            </a:r>
            <a:endParaRPr/>
          </a:p>
          <a:p>
            <a:pPr indent="0" lvl="0" marL="2286000" rtl="0" algn="l">
              <a:spcBef>
                <a:spcPts val="0"/>
              </a:spcBef>
              <a:spcAft>
                <a:spcPts val="0"/>
              </a:spcAft>
              <a:buNone/>
            </a:pPr>
            <a:r>
              <a:rPr lang="en" sz="2400">
                <a:latin typeface="Rockwell"/>
                <a:ea typeface="Rockwell"/>
                <a:cs typeface="Rockwell"/>
                <a:sym typeface="Rockwell"/>
              </a:rPr>
              <a:t>DESIGN GUIDELINES </a:t>
            </a:r>
            <a:endParaRPr sz="2400">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547275" y="937425"/>
            <a:ext cx="8444325" cy="3954900"/>
          </a:xfrm>
          <a:prstGeom prst="rect">
            <a:avLst/>
          </a:prstGeom>
          <a:noFill/>
          <a:ln>
            <a:noFill/>
          </a:ln>
        </p:spPr>
      </p:pic>
      <p:sp>
        <p:nvSpPr>
          <p:cNvPr id="84" name="Google Shape;84;p18"/>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latin typeface="Rockwell"/>
                <a:ea typeface="Rockwell"/>
                <a:cs typeface="Rockwell"/>
                <a:sym typeface="Rockwell"/>
              </a:rPr>
              <a:t>Slice-and-dice treemap visualization showing a typical Cygwin distribution for Windows (648 directories, 6552 files, 181 MB). </a:t>
            </a:r>
            <a:endParaRPr sz="1800">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663000" y="716525"/>
            <a:ext cx="7993976" cy="3944401"/>
          </a:xfrm>
          <a:prstGeom prst="rect">
            <a:avLst/>
          </a:prstGeom>
          <a:noFill/>
          <a:ln>
            <a:noFill/>
          </a:ln>
        </p:spPr>
      </p:pic>
      <p:sp>
        <p:nvSpPr>
          <p:cNvPr id="90" name="Google Shape;90;p19"/>
          <p:cNvSpPr txBox="1"/>
          <p:nvPr/>
        </p:nvSpPr>
        <p:spPr>
          <a:xfrm>
            <a:off x="0" y="0"/>
            <a:ext cx="90882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457200" lvl="0" marL="1828800" rtl="0" algn="l">
              <a:spcBef>
                <a:spcPts val="0"/>
              </a:spcBef>
              <a:spcAft>
                <a:spcPts val="0"/>
              </a:spcAft>
              <a:buNone/>
            </a:pPr>
            <a:r>
              <a:rPr lang="en"/>
              <a:t> </a:t>
            </a:r>
            <a:r>
              <a:rPr lang="en" sz="1800">
                <a:latin typeface="Rockwell"/>
                <a:ea typeface="Rockwell"/>
                <a:cs typeface="Rockwell"/>
                <a:sym typeface="Rockwell"/>
              </a:rPr>
              <a:t>Aggregate treemap visualization of file structure</a:t>
            </a:r>
            <a:endParaRPr sz="1800">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739350" y="821725"/>
            <a:ext cx="7665300" cy="4070625"/>
          </a:xfrm>
          <a:prstGeom prst="rect">
            <a:avLst/>
          </a:prstGeom>
          <a:noFill/>
          <a:ln>
            <a:noFill/>
          </a:ln>
        </p:spPr>
      </p:pic>
      <p:sp>
        <p:nvSpPr>
          <p:cNvPr id="96" name="Google Shape;96;p20"/>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457200" lvl="0" marL="914400" rtl="0" algn="l">
              <a:spcBef>
                <a:spcPts val="0"/>
              </a:spcBef>
              <a:spcAft>
                <a:spcPts val="0"/>
              </a:spcAft>
              <a:buNone/>
            </a:pPr>
            <a:r>
              <a:rPr lang="en">
                <a:solidFill>
                  <a:schemeClr val="dk1"/>
                </a:solidFill>
              </a:rPr>
              <a:t> </a:t>
            </a:r>
            <a:endParaRPr>
              <a:solidFill>
                <a:schemeClr val="dk1"/>
              </a:solidFill>
            </a:endParaRPr>
          </a:p>
          <a:p>
            <a:pPr indent="457200" lvl="0" marL="914400" rtl="0" algn="l">
              <a:spcBef>
                <a:spcPts val="0"/>
              </a:spcBef>
              <a:spcAft>
                <a:spcPts val="0"/>
              </a:spcAft>
              <a:buNone/>
            </a:pPr>
            <a:r>
              <a:rPr lang="en" sz="1800">
                <a:solidFill>
                  <a:schemeClr val="dk1"/>
                </a:solidFill>
                <a:latin typeface="Rockwell"/>
                <a:ea typeface="Rockwell"/>
                <a:cs typeface="Rockwell"/>
                <a:sym typeface="Rockwell"/>
              </a:rPr>
              <a:t>Aggregate treemap visualization of cygwin file distribution</a:t>
            </a:r>
            <a:endParaRPr sz="1800">
              <a:solidFill>
                <a:schemeClr val="dk1"/>
              </a:solidFill>
              <a:latin typeface="Rockwell"/>
              <a:ea typeface="Rockwell"/>
              <a:cs typeface="Rockwell"/>
              <a:sym typeface="Rockwell"/>
            </a:endParaRPr>
          </a:p>
          <a:p>
            <a:pPr indent="457200" lvl="0" marL="914400" rtl="0" algn="l">
              <a:spcBef>
                <a:spcPts val="0"/>
              </a:spcBef>
              <a:spcAft>
                <a:spcPts val="0"/>
              </a:spcAft>
              <a:buNone/>
            </a:pPr>
            <a:r>
              <a:t/>
            </a:r>
            <a:endParaRPr sz="180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226175" y="749624"/>
            <a:ext cx="8839201" cy="379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