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81" r:id="rId4"/>
    <p:sldId id="287" r:id="rId5"/>
    <p:sldId id="294" r:id="rId6"/>
    <p:sldId id="295" r:id="rId7"/>
    <p:sldId id="296" r:id="rId8"/>
    <p:sldId id="297" r:id="rId9"/>
    <p:sldId id="289" r:id="rId10"/>
    <p:sldId id="282" r:id="rId11"/>
    <p:sldId id="290" r:id="rId12"/>
    <p:sldId id="283" r:id="rId13"/>
    <p:sldId id="291" r:id="rId14"/>
    <p:sldId id="292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77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7"/>
            <p14:sldId id="294"/>
            <p14:sldId id="295"/>
            <p14:sldId id="296"/>
            <p14:sldId id="297"/>
            <p14:sldId id="289"/>
            <p14:sldId id="282"/>
            <p14:sldId id="290"/>
            <p14:sldId id="283"/>
            <p14:sldId id="291"/>
            <p14:sldId id="292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 autoAdjust="0"/>
    <p:restoredTop sz="83991" autoAdjust="0"/>
  </p:normalViewPr>
  <p:slideViewPr>
    <p:cSldViewPr>
      <p:cViewPr varScale="1">
        <p:scale>
          <a:sx n="122" d="100"/>
          <a:sy n="122" d="100"/>
        </p:scale>
        <p:origin x="2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300467897" TargetMode="External"/><Relationship Id="rId3" Type="http://schemas.openxmlformats.org/officeDocument/2006/relationships/tags" Target="../tags/tag49.xml"/><Relationship Id="rId7" Type="http://schemas.openxmlformats.org/officeDocument/2006/relationships/hyperlink" Target="https://www.youtube.com/watch?time_continue=779&amp;v=ABsADlSk-gk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30046789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62200" y="609600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EnsembleLens</a:t>
            </a:r>
            <a:r>
              <a:rPr lang="en-US" dirty="0"/>
              <a:t>: Ensemble-based Visual Exploration of Anomaly Detection Algorithms with Multidimensional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10000" y="4038600"/>
            <a:ext cx="4924928" cy="16764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latin typeface="+mn-lt"/>
              </a:rPr>
              <a:t>Authors: </a:t>
            </a:r>
            <a:r>
              <a:rPr lang="en-US" sz="5100" dirty="0" err="1">
                <a:latin typeface="+mn-lt"/>
              </a:rPr>
              <a:t>Ke</a:t>
            </a:r>
            <a:r>
              <a:rPr lang="en-US" sz="5100" dirty="0">
                <a:latin typeface="+mn-lt"/>
              </a:rPr>
              <a:t> </a:t>
            </a:r>
            <a:r>
              <a:rPr lang="en-US" sz="5100" dirty="0" err="1">
                <a:latin typeface="+mn-lt"/>
              </a:rPr>
              <a:t>Xu</a:t>
            </a:r>
            <a:r>
              <a:rPr lang="en-US" sz="5100" dirty="0">
                <a:latin typeface="+mn-lt"/>
              </a:rPr>
              <a:t>, </a:t>
            </a:r>
            <a:r>
              <a:rPr lang="en-US" sz="5100" dirty="0" err="1">
                <a:latin typeface="+mn-lt"/>
              </a:rPr>
              <a:t>Meng</a:t>
            </a:r>
            <a:r>
              <a:rPr lang="en-US" sz="5100" dirty="0">
                <a:latin typeface="+mn-lt"/>
              </a:rPr>
              <a:t> Xia, Xing Mu, Yun Wang, and Nan Cao</a:t>
            </a:r>
          </a:p>
          <a:p>
            <a:r>
              <a:rPr lang="en-US" sz="2400" dirty="0">
                <a:latin typeface="+mn-lt"/>
              </a:rPr>
              <a:t>Presenter: Long Dang (INTO USF)</a:t>
            </a:r>
          </a:p>
          <a:p>
            <a:r>
              <a:rPr lang="en-US" sz="2400" dirty="0">
                <a:latin typeface="+mn-lt"/>
              </a:rPr>
              <a:t>Apr 03 2019</a:t>
            </a: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037308" y="5334000"/>
            <a:ext cx="4772528" cy="130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Acknowledgement</a:t>
            </a:r>
            <a:r>
              <a:rPr lang="en-US" sz="2400" dirty="0"/>
              <a:t>: some slides are taken from </a:t>
            </a:r>
            <a:r>
              <a:rPr lang="en-US" sz="2400" dirty="0" err="1"/>
              <a:t>authors’s</a:t>
            </a:r>
            <a:r>
              <a:rPr lang="en-US" sz="2400" dirty="0"/>
              <a:t> online presentation.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Main contributions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err="1"/>
              <a:t>EnsembleLens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716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An integrated visual analytics system: visualize the correlation and weights between different anomaly algorithms</a:t>
            </a:r>
          </a:p>
          <a:p>
            <a:r>
              <a:rPr lang="en-US" sz="3200" dirty="0"/>
              <a:t>Interactive exploration: </a:t>
            </a:r>
          </a:p>
          <a:p>
            <a:pPr lvl="1"/>
            <a:r>
              <a:rPr lang="en-US" dirty="0"/>
              <a:t>Implement the overview – detail comparison – validation and reasoning visual analytics methods </a:t>
            </a:r>
          </a:p>
          <a:p>
            <a:pPr lvl="1"/>
            <a:r>
              <a:rPr lang="en-US" dirty="0"/>
              <a:t>Build evaluation based on </a:t>
            </a:r>
            <a:r>
              <a:rPr lang="en-US" b="1" dirty="0"/>
              <a:t>user feedback</a:t>
            </a:r>
          </a:p>
          <a:p>
            <a:r>
              <a:rPr lang="en-US" sz="3200" dirty="0"/>
              <a:t>Efficient visualization designs: </a:t>
            </a:r>
          </a:p>
          <a:p>
            <a:pPr lvl="1"/>
            <a:r>
              <a:rPr lang="en-US" dirty="0"/>
              <a:t>Introduce a </a:t>
            </a:r>
            <a:r>
              <a:rPr lang="en-US" b="1" dirty="0"/>
              <a:t>novel</a:t>
            </a:r>
            <a:r>
              <a:rPr lang="en-US" dirty="0"/>
              <a:t> layout algorithm. 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Effective evaluation:</a:t>
            </a:r>
          </a:p>
          <a:p>
            <a:pPr lvl="1"/>
            <a:r>
              <a:rPr lang="en-US" dirty="0"/>
              <a:t>Multiple forms of evaluation developed through case studies and meetings with data mining and researchers </a:t>
            </a:r>
            <a:r>
              <a:rPr lang="en-US" dirty="0">
                <a:sym typeface="Wingdings" pitchFamily="2" charset="2"/>
              </a:rPr>
              <a:t> standardized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     work process and promising to go further!!!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0190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System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55220"/>
            <a:ext cx="8305799" cy="446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9049204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prepocessing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1817" y="1412929"/>
            <a:ext cx="8077200" cy="1219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Convert the raw data into multidimensional format</a:t>
            </a:r>
          </a:p>
          <a:p>
            <a:pPr lvl="1"/>
            <a:r>
              <a:rPr lang="en-US" dirty="0"/>
              <a:t>Enumerate the candidate algorithms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20000" cy="39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3137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Ensemble based analysis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Run anomaly detection on the candidates</a:t>
            </a:r>
          </a:p>
          <a:p>
            <a:pPr lvl="1"/>
            <a:r>
              <a:rPr lang="en-US" dirty="0"/>
              <a:t>Compute the correlation between each other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" y="2286000"/>
            <a:ext cx="7620000" cy="39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71723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interactive visualization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Explore and interpolate the ensemble based analysis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" y="2286000"/>
            <a:ext cx="7620000" cy="39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85691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What is an ensemble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An algorithm has the specific parameter setting + a sample feature subspace. The output is the outliers score ranking of the input data.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69" y="2514600"/>
            <a:ext cx="732101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1998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What is an ensemble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When there is more than one algorithm candidate, the ensemble analysis and ensemble technique are used to systematically selecting features of a species and combine them with different algorithms and then generate a batch of anomaly detection results.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36" y="3272958"/>
            <a:ext cx="7198963" cy="335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1234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Visualization and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/>
              <a:t>Interactive</a:t>
            </a:r>
          </a:p>
          <a:p>
            <a:pPr lvl="1">
              <a:buFontTx/>
              <a:buChar char="-"/>
            </a:pPr>
            <a:r>
              <a:rPr lang="en-US" dirty="0"/>
              <a:t>Design principle: overview to detail comparison, then validation and reasoning</a:t>
            </a:r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3969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Main contributions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The model </a:t>
            </a:r>
          </a:p>
          <a:p>
            <a:r>
              <a:rPr lang="en-US" dirty="0"/>
              <a:t>Case </a:t>
            </a:r>
            <a:r>
              <a:rPr lang="en-US"/>
              <a:t>study – Video demo</a:t>
            </a:r>
            <a:endParaRPr lang="en-US" dirty="0"/>
          </a:p>
          <a:p>
            <a:r>
              <a:rPr lang="en-US" dirty="0"/>
              <a:t>Q&amp;A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The workflow and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762000" y="1295400"/>
            <a:ext cx="8153400" cy="525780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Link with automatic English caption: </a:t>
            </a:r>
            <a:r>
              <a:rPr lang="en-US" dirty="0">
                <a:hlinkClick r:id="rId7"/>
              </a:rPr>
              <a:t>https://www.youtube.com/watch?time_continue=779&amp;v=ABsADlSk-gk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Starting from 6:09  - 14: 09 (8 minutes)</a:t>
            </a:r>
          </a:p>
          <a:p>
            <a:pPr lvl="1">
              <a:buFontTx/>
              <a:buChar char="-"/>
            </a:pPr>
            <a:r>
              <a:rPr lang="en-US" dirty="0"/>
              <a:t>* Note: this video is on my </a:t>
            </a:r>
            <a:r>
              <a:rPr lang="en-US" dirty="0" err="1"/>
              <a:t>Youtube</a:t>
            </a:r>
            <a:r>
              <a:rPr lang="en-US" dirty="0"/>
              <a:t> account. </a:t>
            </a:r>
          </a:p>
          <a:p>
            <a:pPr lvl="1">
              <a:buFontTx/>
              <a:buChar char="-"/>
            </a:pPr>
            <a:r>
              <a:rPr lang="en-US"/>
              <a:t>The original link is </a:t>
            </a:r>
            <a:r>
              <a:rPr lang="en-US">
                <a:hlinkClick r:id="rId8"/>
              </a:rPr>
              <a:t>https://vimeo.com/300467897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859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Thanks you!!!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219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762000" y="1295400"/>
            <a:ext cx="8153400" cy="5257800"/>
          </a:xfrm>
        </p:spPr>
        <p:txBody>
          <a:bodyPr>
            <a:normAutofit/>
          </a:bodyPr>
          <a:lstStyle/>
          <a:p>
            <a:pPr lvl="1" algn="ctr">
              <a:buFontTx/>
              <a:buChar char="-"/>
            </a:pPr>
            <a:endParaRPr lang="en-US" sz="4000" dirty="0"/>
          </a:p>
          <a:p>
            <a:pPr lvl="1" algn="ctr">
              <a:buFontTx/>
              <a:buChar char="-"/>
            </a:pPr>
            <a:r>
              <a:rPr lang="en-US" sz="4000" dirty="0"/>
              <a:t>Thanks you for giving me this opportunity to present this interesting topic</a:t>
            </a:r>
            <a:endParaRPr lang="en-US" sz="4000" b="1" dirty="0"/>
          </a:p>
          <a:p>
            <a:pPr algn="ctr"/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084685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BEF-BF29-CD46-B405-1C718032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https://vimeo.com</a:t>
            </a:r>
            <a:r>
              <a:rPr lang="en-US" b="0">
                <a:hlinkClick r:id="rId2"/>
              </a:rPr>
              <a:t>/300467897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E9A9-CE59-F840-B1F1-1357ACE4E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9DE3FE-627A-334D-A3CE-1E5B681A9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0994057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Motivation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Anomaly detection algorithm is applied in a wide range of domains: urban management (air pollution), health science(assess pains in new born babies), financial fraud detection,…</a:t>
            </a:r>
          </a:p>
          <a:p>
            <a:r>
              <a:rPr lang="en-US" sz="3200" dirty="0"/>
              <a:t>Data is multidimensional and specific to each domain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Anomalies are patterns in the data that do not conform to a well defined notion of normal behavior</a:t>
            </a:r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12" y="3369590"/>
            <a:ext cx="544228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6681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Anomaly detection algorithms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010400" cy="318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20120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For a given dataset, different algorithms usually have different definitions of outliers</a:t>
            </a:r>
          </a:p>
          <a:p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46243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2012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Because dataset is most of the times high-dimensional, the anomaly detection results is also sensitive to the choice of attributes/features. 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267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Research question: how can data mining experts find the proper anomaly detection algorithms for a given data set?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916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700</Words>
  <Application>Microsoft Macintosh PowerPoint</Application>
  <PresentationFormat>On-screen Show (4:3)</PresentationFormat>
  <Paragraphs>112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Georgia</vt:lpstr>
      <vt:lpstr>Training</vt:lpstr>
      <vt:lpstr>EnsembleLens: Ensemble-based Visual Exploration of Anomaly Detection Algorithms with Multidimensional Data</vt:lpstr>
      <vt:lpstr>Overview</vt:lpstr>
      <vt:lpstr>PowerPoint Presentation</vt:lpstr>
      <vt:lpstr>Motivation</vt:lpstr>
      <vt:lpstr>Anomaly detection</vt:lpstr>
      <vt:lpstr>Anomaly detection algorithms</vt:lpstr>
      <vt:lpstr>Problems</vt:lpstr>
      <vt:lpstr>Problems</vt:lpstr>
      <vt:lpstr>Motivation</vt:lpstr>
      <vt:lpstr>PowerPoint Presentation</vt:lpstr>
      <vt:lpstr>EnsembleLens</vt:lpstr>
      <vt:lpstr>PowerPoint Presentation</vt:lpstr>
      <vt:lpstr>System Overview</vt:lpstr>
      <vt:lpstr>The prepocessing module</vt:lpstr>
      <vt:lpstr>The Ensemble based analysis module</vt:lpstr>
      <vt:lpstr>The interactive visualization module</vt:lpstr>
      <vt:lpstr>What is an ensemble component?</vt:lpstr>
      <vt:lpstr>What is an ensemble component?</vt:lpstr>
      <vt:lpstr>Visualization and workflow</vt:lpstr>
      <vt:lpstr>The workflow and case study</vt:lpstr>
      <vt:lpstr>Thanks you!!!</vt:lpstr>
      <vt:lpstr>Questions?</vt:lpstr>
      <vt:lpstr>https://vimeo.com/300467897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2019-03-27T17:29:01Z</dcterms:created>
  <dcterms:modified xsi:type="dcterms:W3CDTF">2019-04-03T19:07:42Z</dcterms:modified>
</cp:coreProperties>
</file>