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58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9319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075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03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032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02002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86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756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0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71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98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35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BEC844-D895-4E83-A424-9474406714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175D6D76-EA5D-4681-822A-B11C0BAE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2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oloclub.github.io/ganlab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GAN </a:t>
            </a:r>
            <a:r>
              <a:rPr lang="en-US" sz="5300" dirty="0"/>
              <a:t>Lab: Understanding Complex Deep Generative Models using Interactive Visual </a:t>
            </a:r>
            <a:r>
              <a:rPr lang="en-US" sz="5300" dirty="0" smtClean="0"/>
              <a:t>Experimentation</a:t>
            </a:r>
            <a:br>
              <a:rPr lang="en-US" sz="53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700" dirty="0" smtClean="0"/>
              <a:t>Published by: </a:t>
            </a:r>
            <a:r>
              <a:rPr lang="en-US" sz="2700" dirty="0" err="1" smtClean="0"/>
              <a:t>Minsuk</a:t>
            </a:r>
            <a:r>
              <a:rPr lang="en-US" sz="2700" dirty="0" smtClean="0"/>
              <a:t> </a:t>
            </a:r>
            <a:r>
              <a:rPr lang="en-US" sz="2700" dirty="0" err="1"/>
              <a:t>Kahng</a:t>
            </a:r>
            <a:r>
              <a:rPr lang="en-US" sz="2700" dirty="0"/>
              <a:t>, Nikhil </a:t>
            </a:r>
            <a:r>
              <a:rPr lang="en-US" sz="2700" dirty="0" err="1"/>
              <a:t>Thorat</a:t>
            </a:r>
            <a:r>
              <a:rPr lang="en-US" sz="2700" dirty="0"/>
              <a:t>, </a:t>
            </a:r>
            <a:r>
              <a:rPr lang="en-US" sz="2700" dirty="0" err="1"/>
              <a:t>Duen</a:t>
            </a:r>
            <a:r>
              <a:rPr lang="en-US" sz="2700" dirty="0"/>
              <a:t> </a:t>
            </a:r>
            <a:r>
              <a:rPr lang="en-US" sz="2700" dirty="0" err="1"/>
              <a:t>Horng</a:t>
            </a:r>
            <a:r>
              <a:rPr lang="en-US" sz="2700" dirty="0"/>
              <a:t> (Polo) Chau, Fernanda B. </a:t>
            </a:r>
            <a:r>
              <a:rPr lang="en-US" sz="2700" dirty="0" err="1"/>
              <a:t>Vi´egas</a:t>
            </a:r>
            <a:r>
              <a:rPr lang="en-US" sz="2700" dirty="0"/>
              <a:t>, and Martin Wattenberg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955146"/>
            <a:ext cx="9418320" cy="1691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Presented by: </a:t>
            </a:r>
            <a:r>
              <a:rPr lang="en-US" sz="2800" dirty="0" err="1" smtClean="0"/>
              <a:t>Mauzor</a:t>
            </a:r>
            <a:r>
              <a:rPr lang="en-US" sz="2800" dirty="0" smtClean="0"/>
              <a:t> </a:t>
            </a:r>
            <a:r>
              <a:rPr lang="en-US" sz="2800" dirty="0" err="1" smtClean="0"/>
              <a:t>Ilonzo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2966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Limitations &amp; Future Work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GAN Lab does not currently support image data, since working with image data takes a large amount of time.</a:t>
            </a:r>
          </a:p>
          <a:p>
            <a:r>
              <a:rPr lang="en-US" sz="2800" dirty="0" smtClean="0"/>
              <a:t>GAN Lab also does not support all types of GAN model variants and some of those models would require tweaks to the interface.</a:t>
            </a:r>
          </a:p>
          <a:p>
            <a:r>
              <a:rPr lang="en-US" sz="2800" dirty="0" smtClean="0"/>
              <a:t>GAN Lab’s browsers are currently single threaded, meaning that they cannot render visualizations and perform computations at the same time.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48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GAN Lab Demo Link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https://poloclub.github.io/ganlab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37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2766219"/>
            <a:ext cx="9692640" cy="1325562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ANY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346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Synopsis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GAN Lab</a:t>
            </a:r>
            <a:r>
              <a:rPr lang="en-US" sz="2800" dirty="0" smtClean="0"/>
              <a:t> </a:t>
            </a:r>
            <a:r>
              <a:rPr lang="en-US" sz="2800" b="1" dirty="0" smtClean="0"/>
              <a:t>-</a:t>
            </a:r>
            <a:r>
              <a:rPr lang="en-US" sz="2800" dirty="0" smtClean="0"/>
              <a:t> The </a:t>
            </a:r>
            <a:r>
              <a:rPr lang="en-US" sz="2800" dirty="0"/>
              <a:t>first interactive tool designed for non-experts to learn and experiment with GAN models.</a:t>
            </a:r>
          </a:p>
          <a:p>
            <a:r>
              <a:rPr lang="en-US" sz="2800" b="1" dirty="0"/>
              <a:t>GAN </a:t>
            </a:r>
            <a:r>
              <a:rPr lang="en-US" sz="2800" dirty="0"/>
              <a:t>[Generated Adversarial Networks] </a:t>
            </a:r>
            <a:r>
              <a:rPr lang="en-US" sz="2800" b="1" dirty="0"/>
              <a:t>Models </a:t>
            </a:r>
            <a:r>
              <a:rPr lang="en-US" sz="2800" dirty="0"/>
              <a:t>are a class of deep learning models known for their ability to create synthetic </a:t>
            </a:r>
            <a:r>
              <a:rPr lang="en-US" sz="2800" dirty="0" smtClean="0"/>
              <a:t>[fake] images </a:t>
            </a:r>
            <a:r>
              <a:rPr lang="en-US" sz="2800" dirty="0"/>
              <a:t>that look like natural </a:t>
            </a:r>
            <a:r>
              <a:rPr lang="en-US" sz="2800" dirty="0" smtClean="0"/>
              <a:t>[real] images</a:t>
            </a:r>
            <a:r>
              <a:rPr lang="en-US" sz="2800" dirty="0"/>
              <a:t>.</a:t>
            </a:r>
            <a:r>
              <a:rPr lang="en-US" sz="2800" dirty="0" smtClean="0"/>
              <a:t> They are both difficult </a:t>
            </a:r>
            <a:r>
              <a:rPr lang="en-US" sz="2800" dirty="0"/>
              <a:t>to train and </a:t>
            </a:r>
            <a:r>
              <a:rPr lang="en-US" sz="2800" dirty="0" smtClean="0"/>
              <a:t>difficult to understand, even by experts.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5783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GAN Model Basics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531624"/>
            <a:ext cx="9692640" cy="4854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architecture of </a:t>
            </a:r>
            <a:r>
              <a:rPr lang="en-US" sz="2800" dirty="0"/>
              <a:t>GANs is composed of two neural networks, called </a:t>
            </a:r>
            <a:r>
              <a:rPr lang="en-US" sz="2800" b="1" dirty="0"/>
              <a:t>generator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b="1" dirty="0" smtClean="0"/>
              <a:t>discriminator</a:t>
            </a:r>
            <a:r>
              <a:rPr lang="en-US" sz="2800" dirty="0"/>
              <a:t>, and is often represented as an abstracted data-flow </a:t>
            </a:r>
            <a:r>
              <a:rPr lang="en-US" sz="2800" dirty="0" smtClean="0"/>
              <a:t>graph. 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generator</a:t>
            </a:r>
            <a:r>
              <a:rPr lang="en-US" sz="2800" dirty="0"/>
              <a:t>, </a:t>
            </a:r>
            <a:r>
              <a:rPr lang="en-US" sz="2800" i="1" dirty="0"/>
              <a:t>G</a:t>
            </a:r>
            <a:r>
              <a:rPr lang="en-US" sz="2800" dirty="0"/>
              <a:t>, takes a random noise vector, </a:t>
            </a:r>
            <a:r>
              <a:rPr lang="en-US" sz="2800" i="1" dirty="0"/>
              <a:t>z</a:t>
            </a:r>
            <a:r>
              <a:rPr lang="en-US" sz="2800" dirty="0"/>
              <a:t>, as </a:t>
            </a:r>
            <a:r>
              <a:rPr lang="en-US" sz="2800" dirty="0" smtClean="0"/>
              <a:t>input and </a:t>
            </a:r>
            <a:r>
              <a:rPr lang="en-US" sz="2800" dirty="0"/>
              <a:t>transforms it into a fake sample, </a:t>
            </a:r>
            <a:r>
              <a:rPr lang="en-US" sz="2800" i="1" dirty="0"/>
              <a:t>G(z)</a:t>
            </a:r>
            <a:r>
              <a:rPr lang="en-US" sz="2800" dirty="0"/>
              <a:t> </a:t>
            </a:r>
            <a:r>
              <a:rPr lang="en-US" sz="2800" dirty="0" smtClean="0"/>
              <a:t>(represented as a multi-dimensional vector)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b="1" dirty="0"/>
              <a:t>discriminator</a:t>
            </a:r>
            <a:r>
              <a:rPr lang="en-US" sz="2800" dirty="0"/>
              <a:t>, </a:t>
            </a:r>
            <a:r>
              <a:rPr lang="en-US" sz="2800" i="1" dirty="0"/>
              <a:t>D</a:t>
            </a:r>
            <a:r>
              <a:rPr lang="en-US" sz="2800" dirty="0"/>
              <a:t>, </a:t>
            </a:r>
            <a:r>
              <a:rPr lang="en-US" sz="2800" dirty="0" smtClean="0"/>
              <a:t>is a </a:t>
            </a:r>
            <a:r>
              <a:rPr lang="en-US" sz="2800" dirty="0"/>
              <a:t>binary </a:t>
            </a:r>
            <a:r>
              <a:rPr lang="en-US" sz="2800" dirty="0" smtClean="0"/>
              <a:t>classifier that takes either a </a:t>
            </a:r>
            <a:r>
              <a:rPr lang="en-US" sz="2800" dirty="0"/>
              <a:t>real or fake sample, and determines </a:t>
            </a:r>
            <a:r>
              <a:rPr lang="en-US" sz="2800" dirty="0" smtClean="0"/>
              <a:t>if it </a:t>
            </a:r>
            <a:r>
              <a:rPr lang="en-US" sz="2800" dirty="0"/>
              <a:t>is real or fake (</a:t>
            </a:r>
            <a:r>
              <a:rPr lang="en-US" sz="2800" i="1" dirty="0" smtClean="0"/>
              <a:t>D(x)</a:t>
            </a:r>
            <a:r>
              <a:rPr lang="en-US" sz="2800" dirty="0" smtClean="0"/>
              <a:t> represents </a:t>
            </a:r>
            <a:r>
              <a:rPr lang="en-US" sz="2800" dirty="0"/>
              <a:t>the probability that </a:t>
            </a:r>
            <a:r>
              <a:rPr lang="en-US" sz="2800" i="1" dirty="0"/>
              <a:t>x</a:t>
            </a:r>
            <a:r>
              <a:rPr lang="en-US" sz="2800" dirty="0"/>
              <a:t> is real rather than fake).</a:t>
            </a:r>
          </a:p>
        </p:txBody>
      </p:sp>
    </p:spTree>
    <p:extLst>
      <p:ext uri="{BB962C8B-B14F-4D97-AF65-F5344CB8AC3E}">
        <p14:creationId xmlns:p14="http://schemas.microsoft.com/office/powerpoint/2010/main" val="427454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GAN Lab’s Structure - Color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519706"/>
            <a:ext cx="9692640" cy="46475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GAN Lab’s visualizations, they employ the following color scheme:</a:t>
            </a:r>
          </a:p>
          <a:p>
            <a:pPr lvl="1"/>
            <a:r>
              <a:rPr lang="en-US" sz="2800" dirty="0"/>
              <a:t>R</a:t>
            </a:r>
            <a:r>
              <a:rPr lang="en-US" sz="2800" dirty="0" smtClean="0"/>
              <a:t>eal </a:t>
            </a:r>
            <a:r>
              <a:rPr lang="en-US" sz="2800" dirty="0"/>
              <a:t>data </a:t>
            </a:r>
            <a:r>
              <a:rPr lang="en-US" sz="2800" dirty="0" smtClean="0"/>
              <a:t>is colored </a:t>
            </a:r>
            <a:r>
              <a:rPr lang="en-US" sz="2800" dirty="0" smtClean="0">
                <a:solidFill>
                  <a:srgbClr val="92D050"/>
                </a:solidFill>
              </a:rPr>
              <a:t>green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ake </a:t>
            </a:r>
            <a:r>
              <a:rPr lang="en-US" sz="2800" dirty="0"/>
              <a:t>data </a:t>
            </a:r>
            <a:r>
              <a:rPr lang="en-US" sz="2800" dirty="0" smtClean="0"/>
              <a:t>is colored </a:t>
            </a:r>
            <a:r>
              <a:rPr lang="en-US" sz="2800" dirty="0" smtClean="0">
                <a:solidFill>
                  <a:srgbClr val="A162D0"/>
                </a:solidFill>
              </a:rPr>
              <a:t>purple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/>
              <a:t>The discriminator’s visualizations are colored </a:t>
            </a:r>
            <a:r>
              <a:rPr lang="en-US" sz="2800" dirty="0" smtClean="0">
                <a:solidFill>
                  <a:srgbClr val="00B0F0"/>
                </a:solidFill>
              </a:rPr>
              <a:t>blue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The generator’s visualizations are colored </a:t>
            </a:r>
            <a:r>
              <a:rPr lang="en-US" sz="2800" dirty="0" smtClean="0">
                <a:solidFill>
                  <a:srgbClr val="A162D0"/>
                </a:solidFill>
              </a:rPr>
              <a:t>purple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76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GAN Lab Example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1" y="1446623"/>
            <a:ext cx="5177471" cy="524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086" y="1809667"/>
            <a:ext cx="6443893" cy="45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77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GAN Model Training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3" y="1480109"/>
            <a:ext cx="11838775" cy="49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0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GAN Model Training Results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14" t="1430" r="-1"/>
          <a:stretch/>
        </p:blipFill>
        <p:spPr>
          <a:xfrm>
            <a:off x="3689950" y="1390918"/>
            <a:ext cx="4812101" cy="5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0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GAN Lab’s Structure - </a:t>
            </a:r>
            <a:r>
              <a:rPr lang="en-US" sz="4800" dirty="0"/>
              <a:t>Interactivity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519706"/>
            <a:ext cx="9692640" cy="46475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basic interaction is the running of the GAN model’s training through clicking </a:t>
            </a:r>
            <a:r>
              <a:rPr lang="en-US" sz="2800" dirty="0"/>
              <a:t>the play </a:t>
            </a:r>
            <a:r>
              <a:rPr lang="en-US" sz="2800" dirty="0" smtClean="0"/>
              <a:t>button at the </a:t>
            </a:r>
            <a:r>
              <a:rPr lang="en-US" sz="2800" dirty="0"/>
              <a:t>top of </a:t>
            </a:r>
            <a:r>
              <a:rPr lang="en-US" sz="2800" dirty="0" smtClean="0"/>
              <a:t>the interface.</a:t>
            </a:r>
          </a:p>
          <a:p>
            <a:r>
              <a:rPr lang="en-US" sz="2800" dirty="0" smtClean="0"/>
              <a:t>During the GAN model’s training, the </a:t>
            </a:r>
            <a:r>
              <a:rPr lang="en-US" sz="2800" dirty="0"/>
              <a:t>intermediate </a:t>
            </a:r>
            <a:r>
              <a:rPr lang="en-US" sz="2800" dirty="0" smtClean="0"/>
              <a:t>results visualizations are updated dynamically every </a:t>
            </a:r>
            <a:r>
              <a:rPr lang="en-US" sz="2800" i="1" dirty="0"/>
              <a:t>n</a:t>
            </a:r>
            <a:r>
              <a:rPr lang="en-US" sz="2800" dirty="0"/>
              <a:t> epochs (a.k.a</a:t>
            </a:r>
            <a:r>
              <a:rPr lang="en-US" sz="2800" dirty="0" smtClean="0"/>
              <a:t>. iterations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smtClean="0"/>
              <a:t>Users </a:t>
            </a:r>
            <a:r>
              <a:rPr lang="en-US" sz="2800" dirty="0"/>
              <a:t>can pause the training by clicking </a:t>
            </a:r>
            <a:r>
              <a:rPr lang="en-US" sz="2800" dirty="0" smtClean="0"/>
              <a:t>the pause </a:t>
            </a:r>
            <a:r>
              <a:rPr lang="en-US" sz="2800" dirty="0"/>
              <a:t>button </a:t>
            </a:r>
            <a:r>
              <a:rPr lang="en-US" sz="2800" dirty="0" smtClean="0"/>
              <a:t>(which is the </a:t>
            </a:r>
            <a:r>
              <a:rPr lang="en-US" sz="2800" dirty="0"/>
              <a:t>play button </a:t>
            </a:r>
            <a:r>
              <a:rPr lang="en-US" sz="2800" dirty="0" smtClean="0"/>
              <a:t>since it changes </a:t>
            </a:r>
            <a:r>
              <a:rPr lang="en-US" sz="2800" dirty="0"/>
              <a:t>to </a:t>
            </a:r>
            <a:r>
              <a:rPr lang="en-US" sz="2800" dirty="0" smtClean="0"/>
              <a:t>a pause </a:t>
            </a:r>
            <a:r>
              <a:rPr lang="en-US" sz="2800" dirty="0"/>
              <a:t>button during </a:t>
            </a:r>
            <a:r>
              <a:rPr lang="en-US" sz="2800" dirty="0" smtClean="0"/>
              <a:t>the training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6770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GAN Lab’s Structure - </a:t>
            </a:r>
            <a:r>
              <a:rPr lang="en-US" sz="4800" dirty="0"/>
              <a:t>Interactivity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7683" y="1519706"/>
            <a:ext cx="10356635" cy="505694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GAN Lab users </a:t>
            </a:r>
            <a:r>
              <a:rPr lang="en-US" sz="2800" dirty="0"/>
              <a:t>can directly change the model’s </a:t>
            </a:r>
            <a:r>
              <a:rPr lang="en-US" sz="2800" dirty="0" err="1" smtClean="0"/>
              <a:t>hyperparameters</a:t>
            </a:r>
            <a:r>
              <a:rPr lang="en-US" sz="2800" dirty="0" smtClean="0"/>
              <a:t> &amp; values using the buttons/dropdown menus.</a:t>
            </a:r>
          </a:p>
          <a:p>
            <a:r>
              <a:rPr lang="en-US" sz="2800" dirty="0" smtClean="0"/>
              <a:t>Available </a:t>
            </a:r>
            <a:r>
              <a:rPr lang="en-US" sz="2800" dirty="0" err="1" smtClean="0"/>
              <a:t>Hyperparameters</a:t>
            </a:r>
            <a:r>
              <a:rPr lang="en-US" sz="2800" dirty="0" smtClean="0"/>
              <a:t> in GAN Labs</a:t>
            </a:r>
            <a:endParaRPr lang="en-US" sz="2800" dirty="0" smtClean="0">
              <a:solidFill>
                <a:srgbClr val="92D050"/>
              </a:solidFill>
            </a:endParaRPr>
          </a:p>
          <a:p>
            <a:pPr lvl="1"/>
            <a:r>
              <a:rPr lang="en-US" sz="2800" dirty="0"/>
              <a:t>Number of layers for generator and discriminator</a:t>
            </a:r>
          </a:p>
          <a:p>
            <a:pPr lvl="1"/>
            <a:r>
              <a:rPr lang="en-US" sz="2800" dirty="0" smtClean="0"/>
              <a:t>Number </a:t>
            </a:r>
            <a:r>
              <a:rPr lang="en-US" sz="2800" dirty="0"/>
              <a:t>of neurons in each layer for generator </a:t>
            </a:r>
            <a:r>
              <a:rPr lang="en-US" sz="2800" dirty="0" smtClean="0"/>
              <a:t>&amp; discriminator</a:t>
            </a:r>
            <a:endParaRPr lang="en-US" sz="2800" dirty="0"/>
          </a:p>
          <a:p>
            <a:pPr lvl="1"/>
            <a:r>
              <a:rPr lang="en-US" sz="2800" dirty="0" smtClean="0"/>
              <a:t>Optimizer </a:t>
            </a:r>
            <a:r>
              <a:rPr lang="en-US" sz="2800" dirty="0"/>
              <a:t>type </a:t>
            </a:r>
            <a:r>
              <a:rPr lang="en-US" sz="2800" dirty="0" smtClean="0"/>
              <a:t>for updating the </a:t>
            </a:r>
            <a:r>
              <a:rPr lang="en-US" sz="2800" dirty="0"/>
              <a:t>generator and discriminator</a:t>
            </a:r>
          </a:p>
          <a:p>
            <a:pPr lvl="1"/>
            <a:r>
              <a:rPr lang="en-US" sz="2800" dirty="0" smtClean="0"/>
              <a:t>Learning </a:t>
            </a:r>
            <a:r>
              <a:rPr lang="en-US" sz="2800" dirty="0"/>
              <a:t>rates for updating the generator and discriminator</a:t>
            </a:r>
          </a:p>
          <a:p>
            <a:pPr lvl="1"/>
            <a:r>
              <a:rPr lang="en-US" sz="2800" dirty="0" smtClean="0"/>
              <a:t>Loss function</a:t>
            </a:r>
            <a:endParaRPr lang="en-US" sz="2800" dirty="0"/>
          </a:p>
          <a:p>
            <a:pPr lvl="1"/>
            <a:r>
              <a:rPr lang="en-US" sz="2800" dirty="0" smtClean="0"/>
              <a:t>Number </a:t>
            </a:r>
            <a:r>
              <a:rPr lang="en-US" sz="2800" dirty="0"/>
              <a:t>of training runs for discriminator </a:t>
            </a:r>
            <a:r>
              <a:rPr lang="en-US" sz="2800" dirty="0" smtClean="0"/>
              <a:t>&amp; the generator</a:t>
            </a:r>
            <a:r>
              <a:rPr lang="en-US" sz="2800" dirty="0"/>
              <a:t>) for </a:t>
            </a:r>
            <a:r>
              <a:rPr lang="en-US" sz="2800" dirty="0" smtClean="0"/>
              <a:t>every epoch5</a:t>
            </a:r>
            <a:endParaRPr lang="en-US" sz="2800" dirty="0"/>
          </a:p>
          <a:p>
            <a:pPr lvl="1"/>
            <a:r>
              <a:rPr lang="en-US" sz="2800" dirty="0" smtClean="0"/>
              <a:t>Noise </a:t>
            </a:r>
            <a:r>
              <a:rPr lang="en-US" sz="2800" dirty="0"/>
              <a:t>dimension </a:t>
            </a:r>
            <a:r>
              <a:rPr lang="en-US" sz="2800" dirty="0" smtClean="0"/>
              <a:t>(i.e., </a:t>
            </a:r>
            <a:r>
              <a:rPr lang="en-US" sz="2800" dirty="0"/>
              <a:t>1D, 2D) and distribution type </a:t>
            </a:r>
            <a:r>
              <a:rPr lang="en-US" sz="2800" dirty="0" smtClean="0"/>
              <a:t>(</a:t>
            </a:r>
            <a:r>
              <a:rPr lang="en-US" sz="2800" dirty="0"/>
              <a:t>i</a:t>
            </a:r>
            <a:r>
              <a:rPr lang="en-US" sz="2800" dirty="0" smtClean="0"/>
              <a:t>.e., uniform, Gaussian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697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1411</TotalTime>
  <Words>491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GAN Lab: Understanding Complex Deep Generative Models using Interactive Visual Experimentation  Published by: Minsuk Kahng, Nikhil Thorat, Duen Horng (Polo) Chau, Fernanda B. Vi´egas, and Martin Wattenberg </vt:lpstr>
      <vt:lpstr>Synopsis</vt:lpstr>
      <vt:lpstr>GAN Model Basics</vt:lpstr>
      <vt:lpstr>GAN Lab’s Structure - Color</vt:lpstr>
      <vt:lpstr>GAN Lab Example</vt:lpstr>
      <vt:lpstr>GAN Model Training</vt:lpstr>
      <vt:lpstr>GAN Model Training Results</vt:lpstr>
      <vt:lpstr>GAN Lab’s Structure - Interactivity</vt:lpstr>
      <vt:lpstr>GAN Lab’s Structure - Interactivity</vt:lpstr>
      <vt:lpstr>Limitations &amp; Future Work</vt:lpstr>
      <vt:lpstr>GAN Lab Demo Link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Lab: Understanding Complex Deep Generative Models using Interactive Visual Experimentation  Published by: Minsuk Kahng, Nikhil Thorat, Duen Horng (Polo) Chau, Fernanda B. Vi´egas, and Martin Wattenberg </dc:title>
  <dc:creator>Central Command</dc:creator>
  <cp:lastModifiedBy>Central Command</cp:lastModifiedBy>
  <cp:revision>19</cp:revision>
  <dcterms:created xsi:type="dcterms:W3CDTF">2019-04-14T19:29:32Z</dcterms:created>
  <dcterms:modified xsi:type="dcterms:W3CDTF">2019-04-15T19:02:55Z</dcterms:modified>
</cp:coreProperties>
</file>