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8" r:id="rId3"/>
    <p:sldId id="274" r:id="rId4"/>
    <p:sldId id="275" r:id="rId5"/>
    <p:sldId id="270" r:id="rId6"/>
    <p:sldId id="279" r:id="rId7"/>
    <p:sldId id="277" r:id="rId8"/>
    <p:sldId id="271" r:id="rId9"/>
    <p:sldId id="278" r:id="rId10"/>
    <p:sldId id="280" r:id="rId11"/>
    <p:sldId id="281" r:id="rId12"/>
    <p:sldId id="282" r:id="rId13"/>
    <p:sldId id="272" r:id="rId14"/>
    <p:sldId id="273" r:id="rId15"/>
    <p:sldId id="283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DC0"/>
    <a:srgbClr val="FEC630"/>
    <a:srgbClr val="52CBBE"/>
    <a:srgbClr val="FF5969"/>
    <a:srgbClr val="605858"/>
    <a:srgbClr val="9D9595"/>
    <a:srgbClr val="B18181"/>
    <a:srgbClr val="580000"/>
    <a:srgbClr val="92D050"/>
    <a:srgbClr val="91C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020" autoAdjust="0"/>
  </p:normalViewPr>
  <p:slideViewPr>
    <p:cSldViewPr snapToGrid="0">
      <p:cViewPr varScale="1">
        <p:scale>
          <a:sx n="86" d="100"/>
          <a:sy n="86" d="100"/>
        </p:scale>
        <p:origin x="109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DC5FE-397F-4A76-B45E-A74AA02E5FFF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C8FC3-6A71-45F7-B61F-F3913E67D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03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C8FC3-6A71-45F7-B61F-F3913E67D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0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C8FC3-6A71-45F7-B61F-F3913E67DC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8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0C8FC3-6A71-45F7-B61F-F3913E67DC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14.04.2019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rulematrix/rule-matrix-py" TargetMode="External"/><Relationship Id="rId4" Type="http://schemas.openxmlformats.org/officeDocument/2006/relationships/hyperlink" Target="https://nbviewer.jupyter.org/github/rulematrix/rule-matrix-py/blob/119ae1c631631aebff94080ae04a48e92cbc1bff/notebooks/Test_RuleMatrix_Render.ipynb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6" y="1338291"/>
            <a:ext cx="7278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FF5969"/>
                </a:solidFill>
              </a:rPr>
              <a:t>RuleMatrix</a:t>
            </a:r>
            <a:r>
              <a:rPr lang="en-US" sz="3600" dirty="0">
                <a:solidFill>
                  <a:srgbClr val="FF5969"/>
                </a:solidFill>
              </a:rPr>
              <a:t>: Visualizing and Understanding Classifiers with Rules</a:t>
            </a:r>
            <a:endParaRPr lang="en-US" sz="36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6646390" y="2697001"/>
            <a:ext cx="1872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A0A8"/>
                </a:solidFill>
              </a:rPr>
              <a:t>Authors:-</a:t>
            </a:r>
          </a:p>
          <a:p>
            <a:r>
              <a:rPr lang="en-US" sz="2400" dirty="0">
                <a:solidFill>
                  <a:srgbClr val="00A0A8"/>
                </a:solidFill>
              </a:rPr>
              <a:t>Yao Ming</a:t>
            </a:r>
          </a:p>
          <a:p>
            <a:r>
              <a:rPr lang="en-US" sz="2400" dirty="0" err="1">
                <a:solidFill>
                  <a:srgbClr val="00A0A8"/>
                </a:solidFill>
              </a:rPr>
              <a:t>Huamin</a:t>
            </a:r>
            <a:r>
              <a:rPr lang="en-US" sz="2400" dirty="0">
                <a:solidFill>
                  <a:srgbClr val="00A0A8"/>
                </a:solidFill>
              </a:rPr>
              <a:t> Qu</a:t>
            </a:r>
          </a:p>
          <a:p>
            <a:r>
              <a:rPr lang="en-US" sz="2400" dirty="0">
                <a:solidFill>
                  <a:srgbClr val="00A0A8"/>
                </a:solidFill>
              </a:rPr>
              <a:t>Enrico </a:t>
            </a:r>
            <a:r>
              <a:rPr lang="en-US" sz="2400" dirty="0" err="1">
                <a:solidFill>
                  <a:srgbClr val="00A0A8"/>
                </a:solidFill>
              </a:rPr>
              <a:t>Bertini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6550154" y="4425043"/>
            <a:ext cx="7278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Tw Cen MT" panose="020B0602020104020603" pitchFamily="34" charset="0"/>
              </a:rPr>
              <a:t>Presented By:-</a:t>
            </a:r>
          </a:p>
          <a:p>
            <a:r>
              <a:rPr lang="en-US" sz="2800" dirty="0">
                <a:solidFill>
                  <a:srgbClr val="92D050"/>
                </a:solidFill>
                <a:latin typeface="Tw Cen MT" panose="020B0602020104020603" pitchFamily="34" charset="0"/>
              </a:rPr>
              <a:t>Gautam Saini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87067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98168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799018" y="3251996"/>
              <a:ext cx="28048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315623" y="3251162"/>
              <a:ext cx="29447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pipeline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355117" y="3256875"/>
              <a:ext cx="3731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1717392"/>
              <a:ext cx="1168400" cy="39707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327663" y="3351233"/>
              <a:ext cx="5520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visual Interface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0E3BF0A-B04D-4316-B447-549B31994A65}"/>
              </a:ext>
            </a:extLst>
          </p:cNvPr>
          <p:cNvGrpSpPr/>
          <p:nvPr/>
        </p:nvGrpSpPr>
        <p:grpSpPr>
          <a:xfrm>
            <a:off x="952771" y="480531"/>
            <a:ext cx="5364605" cy="805974"/>
            <a:chOff x="4504627" y="4698436"/>
            <a:chExt cx="5364605" cy="80597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1B892CB-2087-4B4E-9D9A-135A090D8BBA}"/>
                </a:ext>
              </a:extLst>
            </p:cNvPr>
            <p:cNvSpPr/>
            <p:nvPr/>
          </p:nvSpPr>
          <p:spPr>
            <a:xfrm>
              <a:off x="4504627" y="4833186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F1E812C-21E1-4AE8-8492-7C26987E24F5}"/>
                </a:ext>
              </a:extLst>
            </p:cNvPr>
            <p:cNvSpPr txBox="1"/>
            <p:nvPr/>
          </p:nvSpPr>
          <p:spPr>
            <a:xfrm>
              <a:off x="5175103" y="4698436"/>
              <a:ext cx="2286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Train Rule Surrogate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9E48791-F83A-43C2-91A4-5459684E27A3}"/>
                </a:ext>
              </a:extLst>
            </p:cNvPr>
            <p:cNvSpPr txBox="1"/>
            <p:nvPr/>
          </p:nvSpPr>
          <p:spPr>
            <a:xfrm>
              <a:off x="5175103" y="4981190"/>
              <a:ext cx="4694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Next we train the surrogate </a:t>
              </a:r>
              <a:r>
                <a:rPr lang="en-US" sz="1400" dirty="0" err="1"/>
                <a:t>rulelist</a:t>
              </a:r>
              <a:r>
                <a:rPr lang="en-US" sz="1400" dirty="0"/>
                <a:t> of the neural net, using default parameters, and render the </a:t>
              </a:r>
              <a:r>
                <a:rPr lang="en-US" sz="1400" dirty="0" err="1"/>
                <a:t>RuleMatrix</a:t>
              </a:r>
              <a:r>
                <a:rPr lang="en-US" sz="1400" dirty="0"/>
                <a:t> visualization.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3998D37B-EE23-4400-B3FB-AE622C2B4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162" y="4967369"/>
              <a:ext cx="336986" cy="336986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51E6789-92B3-4835-BC33-0884EA523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129" y="1411520"/>
            <a:ext cx="7597573" cy="513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1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618150" y="3256873"/>
              <a:ext cx="32411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1717392"/>
              <a:ext cx="1168400" cy="39707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327663" y="3351233"/>
              <a:ext cx="5520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Render rule matrix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F1D96E8-0732-4995-9D35-66868CD8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809" y="1337978"/>
            <a:ext cx="7917982" cy="54339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81403C-2CD9-493B-9784-8CDAFE22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199" y="0"/>
            <a:ext cx="5008154" cy="61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4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74367" y="3241954"/>
              <a:ext cx="2943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1717392"/>
              <a:ext cx="1168400" cy="39707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327663" y="3351233"/>
              <a:ext cx="5520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Terminology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38800AB-E85E-457E-AEE0-902F585E6430}"/>
              </a:ext>
            </a:extLst>
          </p:cNvPr>
          <p:cNvSpPr txBox="1"/>
          <p:nvPr/>
        </p:nvSpPr>
        <p:spPr>
          <a:xfrm>
            <a:off x="1168210" y="1179851"/>
            <a:ext cx="72146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Each row represents a rule, and each column represents a feature.</a:t>
            </a:r>
          </a:p>
          <a:p>
            <a:pPr marL="342900" indent="-342900">
              <a:buAutoNum type="arabicPeriod"/>
            </a:pPr>
            <a:r>
              <a:rPr lang="en-US" dirty="0"/>
              <a:t>The shadowed part in the cell also indicates the value range of the feature used in rule.</a:t>
            </a:r>
          </a:p>
          <a:p>
            <a:pPr marL="342900" indent="-342900">
              <a:buAutoNum type="arabicPeriod"/>
            </a:pPr>
            <a:r>
              <a:rPr lang="en-US" dirty="0"/>
              <a:t>The histogram of light blue in the cell shows the distribution of the feature</a:t>
            </a:r>
          </a:p>
          <a:p>
            <a:pPr marL="342900" indent="-342900">
              <a:buAutoNum type="arabicPeriod"/>
            </a:pPr>
            <a:r>
              <a:rPr lang="en-US" dirty="0"/>
              <a:t>In the left of the matrix is the data flow, showing how all the data is captured by each of the rules</a:t>
            </a:r>
          </a:p>
          <a:p>
            <a:pPr marL="342900" indent="-342900">
              <a:buAutoNum type="arabicPeriod"/>
            </a:pPr>
            <a:r>
              <a:rPr lang="en-US" dirty="0"/>
              <a:t>The width of the flow indicates the number of data captured/uncaptured by each rule</a:t>
            </a:r>
          </a:p>
          <a:p>
            <a:pPr marL="342900" indent="-342900">
              <a:buAutoNum type="arabicPeriod"/>
            </a:pPr>
            <a:r>
              <a:rPr lang="en-US" dirty="0"/>
              <a:t>The color of the flow indicates different labels</a:t>
            </a:r>
          </a:p>
          <a:p>
            <a:pPr marL="342900" indent="-342900">
              <a:buAutoNum type="arabicPeriod"/>
            </a:pPr>
            <a:r>
              <a:rPr lang="en-US" dirty="0"/>
              <a:t>In the right of the matrix shows detail information about each rule</a:t>
            </a:r>
          </a:p>
          <a:p>
            <a:pPr marL="342900" indent="-342900">
              <a:buAutoNum type="arabicPeriod"/>
            </a:pPr>
            <a:r>
              <a:rPr lang="en-US" dirty="0"/>
              <a:t>The stripped part encodes the part of data wrongly classified by the model as a certain label represent by the color.</a:t>
            </a:r>
          </a:p>
          <a:p>
            <a:pPr marL="342900" indent="-342900">
              <a:buAutoNum type="arabicPeriod"/>
            </a:pPr>
            <a:r>
              <a:rPr lang="en-US" dirty="0"/>
              <a:t>example, the data captured by rule 9 is mostly benign</a:t>
            </a:r>
          </a:p>
          <a:p>
            <a:pPr marL="342900" indent="-342900">
              <a:buAutoNum type="arabicPeriod"/>
            </a:pPr>
            <a:r>
              <a:rPr lang="en-US" dirty="0"/>
              <a:t>example, there are about 1:2 </a:t>
            </a:r>
            <a:r>
              <a:rPr lang="en-US" dirty="0" err="1"/>
              <a:t>malignant:benign</a:t>
            </a:r>
            <a:r>
              <a:rPr lang="en-US" dirty="0"/>
              <a:t> data in the </a:t>
            </a:r>
            <a:r>
              <a:rPr lang="en-US" dirty="0" err="1"/>
              <a:t>breast_cancer</a:t>
            </a:r>
            <a:r>
              <a:rPr lang="en-US" dirty="0"/>
              <a:t>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13752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6100" cy="6858000"/>
            <a:chOff x="491575" y="0"/>
            <a:chExt cx="997610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86237" y="3247401"/>
              <a:ext cx="2962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67653" y="-2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03230" y="3281939"/>
              <a:ext cx="21713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Important Links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1202097" y="732374"/>
            <a:ext cx="4941033" cy="1337777"/>
            <a:chOff x="764723" y="2277144"/>
            <a:chExt cx="2501379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710352" y="2488069"/>
              <a:ext cx="1555750" cy="258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Important links: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52A5781-D01E-4693-9633-485B19F0FDA8}"/>
              </a:ext>
            </a:extLst>
          </p:cNvPr>
          <p:cNvSpPr txBox="1"/>
          <p:nvPr/>
        </p:nvSpPr>
        <p:spPr>
          <a:xfrm>
            <a:off x="1434427" y="2444939"/>
            <a:ext cx="6183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4"/>
              </a:rPr>
              <a:t>Rule matrix analysis on cancer dataset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hlinkClick r:id="rId5"/>
              </a:rPr>
              <a:t>Rule Matrix GIT Hub codes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0649" cy="6858000"/>
            <a:chOff x="491575" y="0"/>
            <a:chExt cx="997064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898004" y="3243810"/>
              <a:ext cx="27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14865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5562420" y="473723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1BE9D98-655F-4033-99FB-B200CFC06147}"/>
              </a:ext>
            </a:extLst>
          </p:cNvPr>
          <p:cNvSpPr/>
          <p:nvPr/>
        </p:nvSpPr>
        <p:spPr>
          <a:xfrm>
            <a:off x="8924814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1747353-E8F4-4F59-81A1-9CBFF7183401}"/>
              </a:ext>
            </a:extLst>
          </p:cNvPr>
          <p:cNvSpPr/>
          <p:nvPr/>
        </p:nvSpPr>
        <p:spPr>
          <a:xfrm rot="10800000">
            <a:off x="4891263" y="182056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A6251BA-F39C-4D62-BA41-9CE5C4146686}"/>
              </a:ext>
            </a:extLst>
          </p:cNvPr>
          <p:cNvSpPr/>
          <p:nvPr/>
        </p:nvSpPr>
        <p:spPr>
          <a:xfrm>
            <a:off x="3726351" y="1820765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F96E78-0E71-4222-82A6-5CBCD7C347F1}"/>
              </a:ext>
            </a:extLst>
          </p:cNvPr>
          <p:cNvSpPr/>
          <p:nvPr/>
        </p:nvSpPr>
        <p:spPr>
          <a:xfrm>
            <a:off x="3979935" y="2079700"/>
            <a:ext cx="214674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Q&amp;A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F67D3D-7E10-4F7F-9389-D7B970ADF770}"/>
              </a:ext>
            </a:extLst>
          </p:cNvPr>
          <p:cNvSpPr/>
          <p:nvPr/>
        </p:nvSpPr>
        <p:spPr>
          <a:xfrm>
            <a:off x="4176066" y="3428997"/>
            <a:ext cx="1364476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39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?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AE6AC9-C256-485D-9F4E-B5022A272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08009" y="3247471"/>
            <a:ext cx="530600" cy="530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97AEDC-6AC4-43E6-87DA-0892BCFCA403}"/>
              </a:ext>
            </a:extLst>
          </p:cNvPr>
          <p:cNvSpPr txBox="1"/>
          <p:nvPr/>
        </p:nvSpPr>
        <p:spPr>
          <a:xfrm rot="16200000">
            <a:off x="8846579" y="3256289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70649" cy="6858000"/>
            <a:chOff x="491575" y="0"/>
            <a:chExt cx="9970649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898004" y="3243810"/>
              <a:ext cx="27283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14865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5562420" y="473723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1BE9D98-655F-4033-99FB-B200CFC06147}"/>
              </a:ext>
            </a:extLst>
          </p:cNvPr>
          <p:cNvSpPr/>
          <p:nvPr/>
        </p:nvSpPr>
        <p:spPr>
          <a:xfrm>
            <a:off x="8924814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A0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2AE6AC9-C256-485D-9F4E-B5022A272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08009" y="3247471"/>
            <a:ext cx="530600" cy="5306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97AEDC-6AC4-43E6-87DA-0892BCFCA403}"/>
              </a:ext>
            </a:extLst>
          </p:cNvPr>
          <p:cNvSpPr txBox="1"/>
          <p:nvPr/>
        </p:nvSpPr>
        <p:spPr>
          <a:xfrm rot="16200000">
            <a:off x="8846579" y="3256289"/>
            <a:ext cx="1992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Q&amp;A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CCAE62-69E0-4D13-B6BE-159CDA01BF7B}"/>
              </a:ext>
            </a:extLst>
          </p:cNvPr>
          <p:cNvGrpSpPr/>
          <p:nvPr/>
        </p:nvGrpSpPr>
        <p:grpSpPr>
          <a:xfrm>
            <a:off x="-2267300" y="18585"/>
            <a:ext cx="11860720" cy="6858000"/>
            <a:chOff x="-2449883" y="-1"/>
            <a:chExt cx="1186072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4AAF2AD-086C-43E2-8BF3-B24BD7BF29F0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rgbClr val="52CDC0"/>
                  </a:solidFill>
                  <a:latin typeface="Edwardian Script ITC" panose="030303020407070D0804" pitchFamily="66" charset="0"/>
                </a:rPr>
                <a:t>         Thank You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E8127A7-040F-4D2D-BF8B-89843FF3E667}"/>
                </a:ext>
              </a:extLst>
            </p:cNvPr>
            <p:cNvSpPr txBox="1"/>
            <p:nvPr/>
          </p:nvSpPr>
          <p:spPr>
            <a:xfrm rot="16200000">
              <a:off x="5562420" y="4737236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5789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-1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69048" y="0"/>
            <a:ext cx="11487590" cy="6858000"/>
            <a:chOff x="213096" y="0"/>
            <a:chExt cx="1148759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158418" y="3220384"/>
              <a:ext cx="24997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3940" cy="6858000"/>
            <a:chOff x="491575" y="0"/>
            <a:chExt cx="9963940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1932878"/>
              <a:ext cx="1168400" cy="327102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488809" y="3304103"/>
              <a:ext cx="34717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pipeline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925615" y="1619550"/>
            <a:ext cx="80019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A tool for understanding and inspecting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Target users: domain experts with little knowledge about machine learning mode such as Doctors,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5969"/>
                </a:solidFill>
                <a:latin typeface="Tw Cen MT" panose="020B0602020104020603" pitchFamily="34" charset="0"/>
              </a:rPr>
              <a:t>Risky to deploy neural network for decision making for real patients because of lack of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AFF0B1-7F3A-47C0-A5DC-615A72583FFA}"/>
              </a:ext>
            </a:extLst>
          </p:cNvPr>
          <p:cNvGrpSpPr/>
          <p:nvPr/>
        </p:nvGrpSpPr>
        <p:grpSpPr>
          <a:xfrm>
            <a:off x="252710" y="-1"/>
            <a:ext cx="11447501" cy="6858000"/>
            <a:chOff x="1826522" y="438617"/>
            <a:chExt cx="11447501" cy="6858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C8CD137-A29B-4325-BE4C-FBDC0FA982DF}"/>
                </a:ext>
              </a:extLst>
            </p:cNvPr>
            <p:cNvSpPr/>
            <p:nvPr/>
          </p:nvSpPr>
          <p:spPr>
            <a:xfrm>
              <a:off x="1826522" y="438617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41AF02-937A-4C41-A278-C564B80D739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1776" y="1918010"/>
              <a:ext cx="1168400" cy="3085176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8581968" y="3198165"/>
              <a:ext cx="32747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251163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pipeline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593104" y="1697534"/>
            <a:ext cx="800195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CDC0"/>
                </a:solidFill>
                <a:latin typeface="Tw Cen MT" panose="020B0602020104020603" pitchFamily="34" charset="0"/>
              </a:rPr>
              <a:t>Rule- Based interface (IF THEN ELSE)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CDC0"/>
                </a:solidFill>
                <a:latin typeface="Tw Cen MT" panose="020B0602020104020603" pitchFamily="34" charset="0"/>
              </a:rPr>
              <a:t>Extract rules based knowledge from black box trained neural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CDC0"/>
                </a:solidFill>
                <a:latin typeface="Tw Cen MT" panose="020B0602020104020603" pitchFamily="34" charset="0"/>
              </a:rPr>
              <a:t>Construction of rule matrix from given black box classifier.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2CDC0"/>
                </a:solidFill>
                <a:latin typeface="Tw Cen MT" panose="020B0602020104020603" pitchFamily="34" charset="0"/>
              </a:rPr>
              <a:t>Exploration of data used in training the model.</a:t>
            </a:r>
          </a:p>
          <a:p>
            <a:endParaRPr lang="en-US" sz="3200" dirty="0">
              <a:solidFill>
                <a:srgbClr val="52CDC0"/>
              </a:solidFill>
              <a:latin typeface="Tw Cen MT" panose="020B0602020104020603" pitchFamily="34" charset="0"/>
            </a:endParaRPr>
          </a:p>
          <a:p>
            <a:endParaRPr lang="en-US" sz="3200" dirty="0">
              <a:solidFill>
                <a:srgbClr val="52CDC0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2CDC0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2CDC0"/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52CDC0"/>
              </a:solidFill>
              <a:latin typeface="Tw Cen MT" panose="020B0602020104020603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11B468D-1FCD-4B08-9F50-FF559EB5977B}"/>
              </a:ext>
            </a:extLst>
          </p:cNvPr>
          <p:cNvSpPr/>
          <p:nvPr/>
        </p:nvSpPr>
        <p:spPr>
          <a:xfrm>
            <a:off x="10531811" y="2406804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99DA53-46E5-4AAD-901A-581F15033BAE}"/>
              </a:ext>
            </a:extLst>
          </p:cNvPr>
          <p:cNvSpPr txBox="1"/>
          <p:nvPr/>
        </p:nvSpPr>
        <p:spPr>
          <a:xfrm rot="16200000">
            <a:off x="10150486" y="3258307"/>
            <a:ext cx="2499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Introduction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F767A6E-F0FF-41A1-A430-0672A84D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21641" y="3247471"/>
            <a:ext cx="530600" cy="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28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337041" y="-1"/>
            <a:ext cx="11447501" cy="6858000"/>
            <a:chOff x="260161" y="2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60161" y="2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19634430" cy="6858000"/>
            <a:chOff x="491575" y="0"/>
            <a:chExt cx="1963443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43652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18954021" y="2005662"/>
              <a:ext cx="1168400" cy="313316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18163864" y="3353744"/>
              <a:ext cx="3462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251165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pipeline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8083100" y="454204"/>
            <a:ext cx="2321816" cy="2062526"/>
            <a:chOff x="6488272" y="1145450"/>
            <a:chExt cx="2321816" cy="2062526"/>
          </a:xfrm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488272" y="1145450"/>
              <a:ext cx="2321816" cy="2062526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613030" y="2283551"/>
              <a:ext cx="21072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Representation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4F68486-5533-4B47-B6BA-92533CBB4036}"/>
                </a:ext>
              </a:extLst>
            </p:cNvPr>
            <p:cNvSpPr txBox="1"/>
            <p:nvPr/>
          </p:nvSpPr>
          <p:spPr>
            <a:xfrm>
              <a:off x="7165938" y="1305463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2310FCA-56F2-4778-94B7-C1B5FD53AE20}"/>
              </a:ext>
            </a:extLst>
          </p:cNvPr>
          <p:cNvGrpSpPr/>
          <p:nvPr/>
        </p:nvGrpSpPr>
        <p:grpSpPr>
          <a:xfrm>
            <a:off x="5460215" y="396688"/>
            <a:ext cx="2409026" cy="2120042"/>
            <a:chOff x="3884465" y="2182683"/>
            <a:chExt cx="1805441" cy="1894017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3919267-9DA5-4811-B4F4-94D72398E7FD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577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ECB41C1-3E79-45AA-B100-38C9E092C776}"/>
                </a:ext>
              </a:extLst>
            </p:cNvPr>
            <p:cNvSpPr txBox="1"/>
            <p:nvPr/>
          </p:nvSpPr>
          <p:spPr>
            <a:xfrm>
              <a:off x="4354545" y="234328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2344152" y="454204"/>
            <a:ext cx="2878625" cy="2062526"/>
            <a:chOff x="1410794" y="1780663"/>
            <a:chExt cx="1805441" cy="1866900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504856" y="1780663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410794" y="2838090"/>
              <a:ext cx="1805441" cy="41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Model Induction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44405" y="1912026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5285DFE-7CB0-4F85-899B-F151E785F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688931" y="3161320"/>
            <a:ext cx="907482" cy="90748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6F0B423-5061-401F-AD6F-B803F61AD212}"/>
              </a:ext>
            </a:extLst>
          </p:cNvPr>
          <p:cNvSpPr txBox="1"/>
          <p:nvPr/>
        </p:nvSpPr>
        <p:spPr>
          <a:xfrm>
            <a:off x="2356991" y="2684213"/>
            <a:ext cx="2878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Approximation of any machine learning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Simplified representation from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994472-102B-42A3-A522-0F33FA930C0F}"/>
              </a:ext>
            </a:extLst>
          </p:cNvPr>
          <p:cNvSpPr txBox="1"/>
          <p:nvPr/>
        </p:nvSpPr>
        <p:spPr>
          <a:xfrm>
            <a:off x="5641638" y="1383017"/>
            <a:ext cx="212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6E7E9"/>
                </a:solidFill>
                <a:latin typeface="Tw Cen MT" panose="020B0602020104020603" pitchFamily="34" charset="0"/>
              </a:rPr>
              <a:t>Visualization for model Analysis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9F5E0CD-F0A8-4CC3-9261-CCFC12E100C2}"/>
              </a:ext>
            </a:extLst>
          </p:cNvPr>
          <p:cNvSpPr txBox="1"/>
          <p:nvPr/>
        </p:nvSpPr>
        <p:spPr>
          <a:xfrm>
            <a:off x="5430743" y="2750179"/>
            <a:ext cx="254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Understanding and refinement of machine learning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Rules extraction for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52CBBE"/>
                </a:solidFill>
                <a:latin typeface="Tw Cen MT" panose="020B0602020104020603" pitchFamily="34" charset="0"/>
              </a:rPr>
              <a:t>Rule based models are composed of logical statements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3446A4-6457-43FF-8BBC-F707FDF6BBE4}"/>
              </a:ext>
            </a:extLst>
          </p:cNvPr>
          <p:cNvSpPr txBox="1"/>
          <p:nvPr/>
        </p:nvSpPr>
        <p:spPr>
          <a:xfrm>
            <a:off x="7878910" y="2684213"/>
            <a:ext cx="30333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Rule based matrix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Includes filters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EC630"/>
                </a:solidFill>
                <a:latin typeface="Tw Cen MT" panose="020B0602020104020603" pitchFamily="34" charset="0"/>
              </a:rPr>
              <a:t>IF-THEN-ELSE statements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EC63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89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25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207241" y="-4"/>
            <a:ext cx="10012116" cy="6858000"/>
            <a:chOff x="514683" y="-4"/>
            <a:chExt cx="10012116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14683" y="-4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8434595" y="2890846"/>
              <a:ext cx="31071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Steps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54742" y="2744"/>
            <a:ext cx="19162186" cy="6858000"/>
            <a:chOff x="491576" y="0"/>
            <a:chExt cx="19162186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6" y="0"/>
              <a:ext cx="9011466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18442924" y="2310051"/>
              <a:ext cx="1168400" cy="2459423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18131664" y="3309237"/>
              <a:ext cx="24594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pipeline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08166" y="3333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895C2AE9-E6EE-4572-8B9B-0A1C8899D6FE}"/>
              </a:ext>
            </a:extLst>
          </p:cNvPr>
          <p:cNvSpPr txBox="1"/>
          <p:nvPr/>
        </p:nvSpPr>
        <p:spPr>
          <a:xfrm>
            <a:off x="2379574" y="4652827"/>
            <a:ext cx="2603314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Training data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Model to explain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FF83314-6443-4064-B8AD-715FDF38C0B1}"/>
              </a:ext>
            </a:extLst>
          </p:cNvPr>
          <p:cNvSpPr txBox="1"/>
          <p:nvPr/>
        </p:nvSpPr>
        <p:spPr>
          <a:xfrm>
            <a:off x="4608131" y="4639881"/>
            <a:ext cx="2289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 rule list that Approximates original model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Approximate Rule List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72131EC-94E6-4982-85F7-903D6FA72171}"/>
              </a:ext>
            </a:extLst>
          </p:cNvPr>
          <p:cNvSpPr txBox="1"/>
          <p:nvPr/>
        </p:nvSpPr>
        <p:spPr>
          <a:xfrm>
            <a:off x="7000929" y="4673905"/>
            <a:ext cx="228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Filter rule list according to user specified criteria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Rule list is visualized as rule matrix</a:t>
            </a:r>
          </a:p>
          <a:p>
            <a:pPr algn="ct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8562F22-E78F-4DD5-9BBD-EEAB69C0B365}"/>
              </a:ext>
            </a:extLst>
          </p:cNvPr>
          <p:cNvSpPr txBox="1"/>
          <p:nvPr/>
        </p:nvSpPr>
        <p:spPr>
          <a:xfrm>
            <a:off x="7110167" y="3685774"/>
            <a:ext cx="2289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Visualize rule list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3133728" y="1734072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01687DFA-EC5E-4B97-95B5-E31E357FAE53}"/>
              </a:ext>
            </a:extLst>
          </p:cNvPr>
          <p:cNvSpPr txBox="1"/>
          <p:nvPr/>
        </p:nvSpPr>
        <p:spPr>
          <a:xfrm>
            <a:off x="2543173" y="3706411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5969"/>
                </a:solidFill>
                <a:latin typeface="Tw Cen MT" panose="020B0602020104020603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75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4" grpId="0"/>
      <p:bldP spid="116" grpId="0"/>
      <p:bldP spid="118" grpId="0"/>
      <p:bldP spid="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07292" y="-2"/>
            <a:ext cx="10154340" cy="6858000"/>
            <a:chOff x="517057" y="-2"/>
            <a:chExt cx="1000974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517057" y="-2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8434595" y="2890846"/>
              <a:ext cx="310719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Steps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89225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1A117A0-FB1D-4A38-B221-9814ACC16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92" y="2140632"/>
            <a:ext cx="10046000" cy="274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98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90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06764" y="3362979"/>
              <a:ext cx="2420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00663" y="0"/>
            <a:ext cx="9574522" cy="6858000"/>
            <a:chOff x="543176" y="0"/>
            <a:chExt cx="957452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543176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94929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585097" y="3199520"/>
              <a:ext cx="23609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9531" y="7438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1620127"/>
              <a:ext cx="1168400" cy="3078230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710118" y="2838876"/>
              <a:ext cx="27551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ECBB9F-A6DA-4867-8BFF-1EB9CC0E78D3}"/>
              </a:ext>
            </a:extLst>
          </p:cNvPr>
          <p:cNvGrpSpPr/>
          <p:nvPr/>
        </p:nvGrpSpPr>
        <p:grpSpPr>
          <a:xfrm>
            <a:off x="1840565" y="1581777"/>
            <a:ext cx="662608" cy="523220"/>
            <a:chOff x="668600" y="2123782"/>
            <a:chExt cx="662608" cy="523220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58FFA05-60D3-49D7-AD33-70C14A462582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F674720-AA72-463C-A9F5-CC05A31FD455}"/>
                </a:ext>
              </a:extLst>
            </p:cNvPr>
            <p:cNvSpPr txBox="1"/>
            <p:nvPr/>
          </p:nvSpPr>
          <p:spPr>
            <a:xfrm>
              <a:off x="66860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148DB69-DF3E-4C33-B538-AF9F73BD860D}"/>
              </a:ext>
            </a:extLst>
          </p:cNvPr>
          <p:cNvGrpSpPr/>
          <p:nvPr/>
        </p:nvGrpSpPr>
        <p:grpSpPr>
          <a:xfrm>
            <a:off x="4486804" y="1711891"/>
            <a:ext cx="662608" cy="523220"/>
            <a:chOff x="662610" y="2123782"/>
            <a:chExt cx="662608" cy="523220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ECF5359-B27A-4EA4-9470-E15A636740F1}"/>
                </a:ext>
              </a:extLst>
            </p:cNvPr>
            <p:cNvSpPr/>
            <p:nvPr/>
          </p:nvSpPr>
          <p:spPr>
            <a:xfrm>
              <a:off x="732304" y="2123782"/>
              <a:ext cx="523220" cy="52322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5730238-5131-470C-B8FC-1D599D94B747}"/>
                </a:ext>
              </a:extLst>
            </p:cNvPr>
            <p:cNvSpPr txBox="1"/>
            <p:nvPr/>
          </p:nvSpPr>
          <p:spPr>
            <a:xfrm>
              <a:off x="662610" y="2154559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9227E9-EB21-4059-B513-140E8EB32283}"/>
              </a:ext>
            </a:extLst>
          </p:cNvPr>
          <p:cNvGrpSpPr/>
          <p:nvPr/>
        </p:nvGrpSpPr>
        <p:grpSpPr>
          <a:xfrm>
            <a:off x="7358040" y="1645968"/>
            <a:ext cx="662608" cy="508072"/>
            <a:chOff x="662610" y="2131356"/>
            <a:chExt cx="662608" cy="50807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6BFFE64-6C8E-4F76-92AF-FE854A15A057}"/>
                </a:ext>
              </a:extLst>
            </p:cNvPr>
            <p:cNvSpPr/>
            <p:nvPr/>
          </p:nvSpPr>
          <p:spPr>
            <a:xfrm>
              <a:off x="739878" y="2131356"/>
              <a:ext cx="508072" cy="508072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560E021-6D3E-44E0-9017-02F6FD846B8E}"/>
                </a:ext>
              </a:extLst>
            </p:cNvPr>
            <p:cNvSpPr txBox="1"/>
            <p:nvPr/>
          </p:nvSpPr>
          <p:spPr>
            <a:xfrm>
              <a:off x="662610" y="2154558"/>
              <a:ext cx="66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42619BF-D98C-42FE-8077-B8745D93F239}"/>
              </a:ext>
            </a:extLst>
          </p:cNvPr>
          <p:cNvGrpSpPr/>
          <p:nvPr/>
        </p:nvGrpSpPr>
        <p:grpSpPr>
          <a:xfrm>
            <a:off x="997997" y="2190598"/>
            <a:ext cx="2924290" cy="2336604"/>
            <a:chOff x="-94599" y="2612041"/>
            <a:chExt cx="3240861" cy="2336604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7D438D1-4A2C-457A-A675-A2FFD11F8FC1}"/>
                </a:ext>
              </a:extLst>
            </p:cNvPr>
            <p:cNvSpPr txBox="1"/>
            <p:nvPr/>
          </p:nvSpPr>
          <p:spPr>
            <a:xfrm>
              <a:off x="-94599" y="2612041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5969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DB9B462-21BE-4A91-8264-768F8688631E}"/>
                </a:ext>
              </a:extLst>
            </p:cNvPr>
            <p:cNvSpPr txBox="1"/>
            <p:nvPr/>
          </p:nvSpPr>
          <p:spPr>
            <a:xfrm>
              <a:off x="98121" y="3194319"/>
              <a:ext cx="304814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Extracts rule lists from trained classifier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Input: trained mode and training set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Output: rule list that approximates the classifier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C238A46-6DC2-415E-858B-EDB9C705F5D2}"/>
              </a:ext>
            </a:extLst>
          </p:cNvPr>
          <p:cNvGrpSpPr/>
          <p:nvPr/>
        </p:nvGrpSpPr>
        <p:grpSpPr>
          <a:xfrm>
            <a:off x="3789802" y="2273487"/>
            <a:ext cx="2472048" cy="1697503"/>
            <a:chOff x="3270189" y="4356713"/>
            <a:chExt cx="2861720" cy="169750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CBD766E-1FDC-47EC-AFE3-250300F9E1D4}"/>
                </a:ext>
              </a:extLst>
            </p:cNvPr>
            <p:cNvSpPr txBox="1"/>
            <p:nvPr/>
          </p:nvSpPr>
          <p:spPr>
            <a:xfrm>
              <a:off x="3270189" y="4356713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3A1A4"/>
                  </a:solidFill>
                  <a:latin typeface="Tw Cen MT" panose="020B0602020104020603" pitchFamily="34" charset="0"/>
                </a:rPr>
                <a:t>Fidelity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4656B8D-277C-459C-8AC5-1E3C9FBF12C4}"/>
                </a:ext>
              </a:extLst>
            </p:cNvPr>
            <p:cNvSpPr txBox="1"/>
            <p:nvPr/>
          </p:nvSpPr>
          <p:spPr>
            <a:xfrm>
              <a:off x="3297875" y="4853887"/>
              <a:ext cx="28340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How accurate is the approximation compare to the given trained model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5E2E5DE-DB63-4888-A16C-FBB53DF5105F}"/>
              </a:ext>
            </a:extLst>
          </p:cNvPr>
          <p:cNvGrpSpPr/>
          <p:nvPr/>
        </p:nvGrpSpPr>
        <p:grpSpPr>
          <a:xfrm>
            <a:off x="6091420" y="2224080"/>
            <a:ext cx="3343229" cy="1704452"/>
            <a:chOff x="5960876" y="4364616"/>
            <a:chExt cx="3343229" cy="1704452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2104E9-D31B-4FE5-8105-9C439D743046}"/>
                </a:ext>
              </a:extLst>
            </p:cNvPr>
            <p:cNvSpPr txBox="1"/>
            <p:nvPr/>
          </p:nvSpPr>
          <p:spPr>
            <a:xfrm>
              <a:off x="5960876" y="4364616"/>
              <a:ext cx="33432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D7373"/>
                  </a:solidFill>
                  <a:latin typeface="Tw Cen MT" panose="020B0602020104020603" pitchFamily="34" charset="0"/>
                </a:rPr>
                <a:t>Estimation Distribution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C21C292-71CC-48CF-BD5C-47D7BFAC5B36}"/>
                </a:ext>
              </a:extLst>
            </p:cNvPr>
            <p:cNvSpPr txBox="1"/>
            <p:nvPr/>
          </p:nvSpPr>
          <p:spPr>
            <a:xfrm>
              <a:off x="6285297" y="4868739"/>
              <a:ext cx="27975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Estimation distribution of input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Create distribution histogram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B341D84-447F-47C5-8CBE-BA2060EB3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47" y="5146109"/>
            <a:ext cx="44767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95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727664" y="3331682"/>
              <a:ext cx="29439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1" cy="6858000"/>
            <a:chOff x="718505" y="-1"/>
            <a:chExt cx="8692331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281942"/>
              <a:ext cx="1992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Rule Induction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0B15B06F-FDB1-4F68-BCFA-678368C7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965" y="66200"/>
            <a:ext cx="4938388" cy="207860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ADC23CB9-6519-44DC-972F-3FB55329B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2259" y="2197108"/>
            <a:ext cx="4929094" cy="459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about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673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Introduction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606281" y="3243271"/>
              <a:ext cx="32595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Visualization Methods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251166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Algorithms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1717392"/>
              <a:ext cx="1168400" cy="3970714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6327663" y="3351233"/>
              <a:ext cx="5520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The visual Interface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Q&amp;A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1FBA8A3-D6EF-42EC-AEC1-86283EED452E}"/>
              </a:ext>
            </a:extLst>
          </p:cNvPr>
          <p:cNvGrpSpPr/>
          <p:nvPr/>
        </p:nvGrpSpPr>
        <p:grpSpPr>
          <a:xfrm>
            <a:off x="648618" y="252333"/>
            <a:ext cx="2638075" cy="662056"/>
            <a:chOff x="764723" y="2277144"/>
            <a:chExt cx="2638075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764723" y="2277144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1F468DAE-4AE6-45BB-86E9-605BB3D41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554" y="2408975"/>
              <a:ext cx="398394" cy="398394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5766AE2-8191-4DD7-9F8B-FB3901844BFC}"/>
                </a:ext>
              </a:extLst>
            </p:cNvPr>
            <p:cNvSpPr txBox="1"/>
            <p:nvPr/>
          </p:nvSpPr>
          <p:spPr>
            <a:xfrm>
              <a:off x="1592621" y="2424815"/>
              <a:ext cx="18101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 pitchFamily="34" charset="0"/>
                </a:rPr>
                <a:t>Import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5CB2E8-B3A7-4DE0-B2CC-736365263446}"/>
              </a:ext>
            </a:extLst>
          </p:cNvPr>
          <p:cNvGrpSpPr/>
          <p:nvPr/>
        </p:nvGrpSpPr>
        <p:grpSpPr>
          <a:xfrm>
            <a:off x="645432" y="1520411"/>
            <a:ext cx="3234029" cy="1634506"/>
            <a:chOff x="1113" y="1906966"/>
            <a:chExt cx="3234029" cy="163450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113" y="2319707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F4D948F-8670-4F67-B5BD-4AC06968C522}"/>
                </a:ext>
              </a:extLst>
            </p:cNvPr>
            <p:cNvSpPr txBox="1"/>
            <p:nvPr/>
          </p:nvSpPr>
          <p:spPr>
            <a:xfrm>
              <a:off x="804262" y="1906966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Dataset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120E0D6-EFA2-4A08-BFE2-DD70F47E6C48}"/>
                </a:ext>
              </a:extLst>
            </p:cNvPr>
            <p:cNvSpPr txBox="1"/>
            <p:nvPr/>
          </p:nvSpPr>
          <p:spPr>
            <a:xfrm>
              <a:off x="708394" y="2371921"/>
              <a:ext cx="2526748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 make use of the visualization, it's better to provide feature names and target names.</a:t>
              </a:r>
            </a:p>
            <a:p>
              <a:r>
                <a:rPr lang="en-US" sz="1400" dirty="0"/>
                <a:t>We partition the dataset into training and test set.</a:t>
              </a: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C4EB96D-DFD9-40AE-890E-7DA16AF1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74" y="2445446"/>
              <a:ext cx="346006" cy="346006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F9A856-B862-439D-AB2D-28527B3BC76B}"/>
              </a:ext>
            </a:extLst>
          </p:cNvPr>
          <p:cNvGrpSpPr/>
          <p:nvPr/>
        </p:nvGrpSpPr>
        <p:grpSpPr>
          <a:xfrm>
            <a:off x="774572" y="4645425"/>
            <a:ext cx="2798614" cy="662056"/>
            <a:chOff x="78681" y="3872045"/>
            <a:chExt cx="2798614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78681" y="3872045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04E1E449-1505-4788-9575-E71478300712}"/>
                </a:ext>
              </a:extLst>
            </p:cNvPr>
            <p:cNvSpPr txBox="1"/>
            <p:nvPr/>
          </p:nvSpPr>
          <p:spPr>
            <a:xfrm>
              <a:off x="821794" y="3878316"/>
              <a:ext cx="20555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Training a Neural Network</a:t>
              </a: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8A5A61FB-CA64-4580-801C-AD388407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69" y="4003875"/>
              <a:ext cx="398396" cy="39839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6DA697-2D03-4F92-95B0-704C604AD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642" y="217568"/>
            <a:ext cx="3275774" cy="996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6F134-84AA-45B4-9C50-BE6E090C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733" y="1398147"/>
            <a:ext cx="4741689" cy="180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9EA52D-9C5B-41C6-8CEE-6B75F4A594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0632" y="3933274"/>
            <a:ext cx="4698572" cy="228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6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627</Words>
  <Application>Microsoft Office PowerPoint</Application>
  <PresentationFormat>Widescreen</PresentationFormat>
  <Paragraphs>170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Edwardian Script ITC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Gautam Saini</cp:lastModifiedBy>
  <cp:revision>44</cp:revision>
  <dcterms:created xsi:type="dcterms:W3CDTF">2017-01-05T13:17:27Z</dcterms:created>
  <dcterms:modified xsi:type="dcterms:W3CDTF">2019-04-14T22:25:00Z</dcterms:modified>
</cp:coreProperties>
</file>