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sldIdLst>
    <p:sldId id="410" r:id="rId2"/>
    <p:sldId id="412" r:id="rId3"/>
    <p:sldId id="414" r:id="rId4"/>
    <p:sldId id="418" r:id="rId5"/>
    <p:sldId id="421" r:id="rId6"/>
    <p:sldId id="422" r:id="rId7"/>
    <p:sldId id="423" r:id="rId8"/>
    <p:sldId id="424" r:id="rId9"/>
    <p:sldId id="426" r:id="rId10"/>
    <p:sldId id="427" r:id="rId11"/>
    <p:sldId id="428" r:id="rId12"/>
    <p:sldId id="429" r:id="rId13"/>
    <p:sldId id="430" r:id="rId14"/>
    <p:sldId id="431" r:id="rId15"/>
    <p:sldId id="435" r:id="rId16"/>
    <p:sldId id="436" r:id="rId17"/>
    <p:sldId id="437" r:id="rId18"/>
    <p:sldId id="649" r:id="rId19"/>
    <p:sldId id="653" r:id="rId20"/>
    <p:sldId id="650" r:id="rId21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00"/>
    <p:restoredTop sz="94664"/>
  </p:normalViewPr>
  <p:slideViewPr>
    <p:cSldViewPr>
      <p:cViewPr varScale="1">
        <p:scale>
          <a:sx n="83" d="100"/>
          <a:sy n="83" d="100"/>
        </p:scale>
        <p:origin x="256" y="65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4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16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901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782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7491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09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9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5511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3096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34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515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249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10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13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230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267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00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8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ow.com/view/1595f5-MmY3N/Visual_Information_Seeking_Tight_Coupling_of_Dynamic_Query_Filters_with_Starfield_Displays_powerpoint_ppt_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dining/new-york-health-department-restaurant-ratings-map.html?_r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dirty="0"/>
              <a:t>FILTERING &amp; AGGREGATION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</a:rPr>
              <a:t>slides credits </a:t>
            </a:r>
            <a:r>
              <a:rPr lang="en-US" sz="2600" dirty="0" err="1">
                <a:solidFill>
                  <a:schemeClr val="tx1"/>
                </a:solidFill>
              </a:rPr>
              <a:t>Miriah</a:t>
            </a:r>
            <a:r>
              <a:rPr lang="en-US" sz="2600" dirty="0">
                <a:solidFill>
                  <a:schemeClr val="tx1"/>
                </a:solidFill>
              </a:rPr>
              <a:t> Meyer (U of Utah)</a:t>
            </a:r>
          </a:p>
        </p:txBody>
      </p:sp>
    </p:spTree>
    <p:extLst>
      <p:ext uri="{BB962C8B-B14F-4D97-AF65-F5344CB8AC3E}">
        <p14:creationId xmlns:p14="http://schemas.microsoft.com/office/powerpoint/2010/main" val="190584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22531" y="2667000"/>
            <a:ext cx="5692524" cy="459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a group of elements is represented by a new derived element that stands in for the entire group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53631" y="2631611"/>
            <a:ext cx="10363200" cy="632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0235" y="8740103"/>
            <a:ext cx="9017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25" dirty="0">
                <a:solidFill>
                  <a:srgbClr val="53585F"/>
                </a:solidFill>
                <a:latin typeface="Arial"/>
                <a:cs typeface="Arial"/>
              </a:rPr>
              <a:t>sco</a:t>
            </a:r>
            <a:r>
              <a:rPr sz="2800" spc="-40" dirty="0">
                <a:solidFill>
                  <a:srgbClr val="53585F"/>
                </a:solidFill>
                <a:latin typeface="Arial"/>
                <a:cs typeface="Arial"/>
              </a:rPr>
              <a:t>r</a:t>
            </a:r>
            <a:r>
              <a:rPr sz="2800" spc="-65" dirty="0">
                <a:solidFill>
                  <a:srgbClr val="53585F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2011" y="4184541"/>
            <a:ext cx="430887" cy="312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sz="2800" dirty="0">
                <a:solidFill>
                  <a:srgbClr val="53585F"/>
                </a:solidFill>
                <a:latin typeface="Arial"/>
                <a:cs typeface="Arial"/>
              </a:rPr>
              <a:t>number of students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4217" y="2907965"/>
            <a:ext cx="16370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15" dirty="0">
                <a:latin typeface="Georgia"/>
                <a:cs typeface="Georgia"/>
              </a:rPr>
              <a:t>hist</a:t>
            </a:r>
            <a:r>
              <a:rPr sz="2400" b="1" spc="-25" dirty="0">
                <a:latin typeface="Georgia"/>
                <a:cs typeface="Georgia"/>
              </a:rPr>
              <a:t>o</a:t>
            </a:r>
            <a:r>
              <a:rPr sz="2400" b="1" spc="-20" dirty="0">
                <a:latin typeface="Georgia"/>
                <a:cs typeface="Georgia"/>
              </a:rPr>
              <a:t>gram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item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269003" y="2984500"/>
            <a:ext cx="8802256" cy="5346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11148" y="2653207"/>
            <a:ext cx="35661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Georgia"/>
                <a:cs typeface="Georgia"/>
              </a:rPr>
              <a:t>c</a:t>
            </a:r>
            <a:r>
              <a:rPr sz="2400" b="1" spc="-25" dirty="0">
                <a:latin typeface="Georgia"/>
                <a:cs typeface="Georgia"/>
              </a:rPr>
              <a:t>o</a:t>
            </a:r>
            <a:r>
              <a:rPr sz="2400" b="1" spc="-20" dirty="0">
                <a:latin typeface="Georgia"/>
                <a:cs typeface="Georgia"/>
              </a:rPr>
              <a:t>n</a:t>
            </a:r>
            <a:r>
              <a:rPr sz="2400" b="1" dirty="0">
                <a:latin typeface="Georgia"/>
                <a:cs typeface="Georgia"/>
              </a:rPr>
              <a:t>t</a:t>
            </a:r>
            <a:r>
              <a:rPr sz="2400" b="1" spc="-15" dirty="0">
                <a:latin typeface="Georgia"/>
                <a:cs typeface="Georgia"/>
              </a:rPr>
              <a:t>inu</a:t>
            </a:r>
            <a:r>
              <a:rPr sz="2400" b="1" spc="-25" dirty="0">
                <a:latin typeface="Georgia"/>
                <a:cs typeface="Georgia"/>
              </a:rPr>
              <a:t>o</a:t>
            </a:r>
            <a:r>
              <a:rPr sz="2400" b="1" spc="-15" dirty="0">
                <a:latin typeface="Georgia"/>
                <a:cs typeface="Georgia"/>
              </a:rPr>
              <a:t>us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spc="-15" dirty="0">
                <a:latin typeface="Georgia"/>
                <a:cs typeface="Georgia"/>
              </a:rPr>
              <a:t>s</a:t>
            </a:r>
            <a:r>
              <a:rPr sz="2400" b="1" dirty="0">
                <a:latin typeface="Georgia"/>
                <a:cs typeface="Georgia"/>
              </a:rPr>
              <a:t>c</a:t>
            </a:r>
            <a:r>
              <a:rPr sz="2400" b="1" spc="-15" dirty="0">
                <a:latin typeface="Georgia"/>
                <a:cs typeface="Georgia"/>
              </a:rPr>
              <a:t>a</a:t>
            </a:r>
            <a:r>
              <a:rPr sz="2400" b="1" dirty="0">
                <a:latin typeface="Georgia"/>
                <a:cs typeface="Georgia"/>
              </a:rPr>
              <a:t>tt</a:t>
            </a:r>
            <a:r>
              <a:rPr sz="2400" b="1" spc="-15" dirty="0">
                <a:latin typeface="Georgia"/>
                <a:cs typeface="Georgia"/>
              </a:rPr>
              <a:t>erp</a:t>
            </a:r>
            <a:r>
              <a:rPr sz="2400" b="1" dirty="0">
                <a:latin typeface="Georgia"/>
                <a:cs typeface="Georgia"/>
              </a:rPr>
              <a:t>l</a:t>
            </a:r>
            <a:r>
              <a:rPr sz="2400" b="1" spc="-25" dirty="0">
                <a:latin typeface="Georgia"/>
                <a:cs typeface="Georgia"/>
              </a:rPr>
              <a:t>o</a:t>
            </a:r>
            <a:r>
              <a:rPr sz="2400" b="1" dirty="0">
                <a:latin typeface="Georgia"/>
                <a:cs typeface="Georgia"/>
              </a:rPr>
              <a:t>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item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5" dirty="0" err="1">
                <a:latin typeface="Gill Sans MT"/>
                <a:cs typeface="Gill Sans MT"/>
              </a:rPr>
              <a:t>Bachthaler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280528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57902" y="3581210"/>
            <a:ext cx="11824459" cy="4008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2329" y="3271620"/>
            <a:ext cx="5165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15" dirty="0">
                <a:latin typeface="Georgia"/>
                <a:cs typeface="Georgia"/>
              </a:rPr>
              <a:t>hierarchical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spc="-15" dirty="0">
                <a:latin typeface="Georgia"/>
                <a:cs typeface="Georgia"/>
              </a:rPr>
              <a:t>para</a:t>
            </a:r>
            <a:r>
              <a:rPr sz="2400" b="1" dirty="0">
                <a:latin typeface="Georgia"/>
                <a:cs typeface="Georgia"/>
              </a:rPr>
              <a:t>ll</a:t>
            </a:r>
            <a:r>
              <a:rPr sz="2400" b="1" spc="-15" dirty="0">
                <a:latin typeface="Georgia"/>
                <a:cs typeface="Georgia"/>
              </a:rPr>
              <a:t>e</a:t>
            </a:r>
            <a:r>
              <a:rPr sz="2400" b="1" dirty="0">
                <a:latin typeface="Georgia"/>
                <a:cs typeface="Georgia"/>
              </a:rPr>
              <a:t>l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c</a:t>
            </a:r>
            <a:r>
              <a:rPr sz="2400" b="1" spc="-25" dirty="0">
                <a:latin typeface="Georgia"/>
                <a:cs typeface="Georgia"/>
              </a:rPr>
              <a:t>oo</a:t>
            </a:r>
            <a:r>
              <a:rPr sz="2400" b="1" dirty="0">
                <a:latin typeface="Georgia"/>
                <a:cs typeface="Georgia"/>
              </a:rPr>
              <a:t>rd</a:t>
            </a:r>
            <a:r>
              <a:rPr sz="2400" b="1" spc="-15" dirty="0">
                <a:latin typeface="Georgia"/>
                <a:cs typeface="Georgia"/>
              </a:rPr>
              <a:t>ina</a:t>
            </a:r>
            <a:r>
              <a:rPr sz="2400" b="1" dirty="0">
                <a:latin typeface="Georgia"/>
                <a:cs typeface="Georgia"/>
              </a:rPr>
              <a:t>t</a:t>
            </a:r>
            <a:r>
              <a:rPr sz="2400" b="1" spc="-15" dirty="0">
                <a:latin typeface="Georgia"/>
                <a:cs typeface="Georgia"/>
              </a:rPr>
              <a:t>es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item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tr-TR" dirty="0" err="1">
                <a:latin typeface="Gill Sans MT"/>
                <a:cs typeface="Gill Sans MT"/>
              </a:rPr>
              <a:t>F</a:t>
            </a:r>
            <a:r>
              <a:rPr lang="tr-TR" spc="-15" dirty="0" err="1">
                <a:latin typeface="Gill Sans MT"/>
                <a:cs typeface="Gill Sans MT"/>
              </a:rPr>
              <a:t>ua</a:t>
            </a:r>
            <a:r>
              <a:rPr lang="tr-TR" spc="-5" dirty="0">
                <a:latin typeface="Gill Sans MT"/>
                <a:cs typeface="Gill Sans MT"/>
              </a:rPr>
              <a:t> </a:t>
            </a:r>
            <a:r>
              <a:rPr lang="tr-TR" dirty="0">
                <a:latin typeface="Gill Sans MT"/>
                <a:cs typeface="Gill Sans MT"/>
              </a:rPr>
              <a:t>1999</a:t>
            </a:r>
          </a:p>
        </p:txBody>
      </p:sp>
    </p:spTree>
    <p:extLst>
      <p:ext uri="{BB962C8B-B14F-4D97-AF65-F5344CB8AC3E}">
        <p14:creationId xmlns:p14="http://schemas.microsoft.com/office/powerpoint/2010/main" val="207024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49031" y="3060700"/>
            <a:ext cx="5765800" cy="5948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6904" y="2824466"/>
            <a:ext cx="12928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15" dirty="0">
                <a:latin typeface="Georgia"/>
                <a:cs typeface="Georgia"/>
              </a:rPr>
              <a:t>box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p</a:t>
            </a:r>
            <a:r>
              <a:rPr sz="2400" b="1" spc="-10" dirty="0">
                <a:latin typeface="Georgia"/>
                <a:cs typeface="Georgia"/>
              </a:rPr>
              <a:t>l</a:t>
            </a:r>
            <a:r>
              <a:rPr sz="2400" b="1" spc="-5" dirty="0">
                <a:latin typeface="Georgia"/>
                <a:cs typeface="Georgia"/>
              </a:rPr>
              <a:t>ot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item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67731" y="2667000"/>
            <a:ext cx="4259399" cy="3334816"/>
          </a:xfrm>
          <a:prstGeom prst="rect">
            <a:avLst/>
          </a:prstGeom>
          <a:blipFill>
            <a:blip r:embed="rId3" cstate="print"/>
            <a:srcRect/>
            <a:stretch>
              <a:fillRect r="-20532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aggregation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modifiable areal unit problem</a:t>
            </a:r>
          </a:p>
          <a:p>
            <a:pPr lvl="1"/>
            <a:r>
              <a:rPr lang="en-US" dirty="0"/>
              <a:t>in cartography, changing the boundaries of the regions used to analyze data can yield dramatically diﬀerent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3"/>
          <p:cNvSpPr/>
          <p:nvPr/>
        </p:nvSpPr>
        <p:spPr>
          <a:xfrm>
            <a:off x="6465616" y="2667000"/>
            <a:ext cx="4387382" cy="3334816"/>
          </a:xfrm>
          <a:prstGeom prst="rect">
            <a:avLst/>
          </a:prstGeom>
          <a:blipFill>
            <a:blip r:embed="rId3" cstate="print"/>
            <a:srcRect/>
            <a:stretch>
              <a:fillRect l="-97960" r="-9845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10814511" y="2667000"/>
            <a:ext cx="4358019" cy="3334816"/>
          </a:xfrm>
          <a:prstGeom prst="rect">
            <a:avLst/>
          </a:prstGeom>
          <a:blipFill>
            <a:blip r:embed="rId3" cstate="print"/>
            <a:srcRect/>
            <a:stretch>
              <a:fillRect l="-19841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Congressional Districts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02" y="2743200"/>
            <a:ext cx="6762897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64" y="2743200"/>
            <a:ext cx="6234546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5520" y="8305800"/>
            <a:ext cx="8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43230" y="8305800"/>
            <a:ext cx="206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Proposed 2015</a:t>
            </a:r>
          </a:p>
        </p:txBody>
      </p:sp>
    </p:spTree>
    <p:extLst>
      <p:ext uri="{BB962C8B-B14F-4D97-AF65-F5344CB8AC3E}">
        <p14:creationId xmlns:p14="http://schemas.microsoft.com/office/powerpoint/2010/main" val="244168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 aggregation</a:t>
            </a:r>
          </a:p>
          <a:p>
            <a:pPr lvl="1"/>
            <a:r>
              <a:rPr lang="en-US" dirty="0"/>
              <a:t>group attributes and compute a similarity score across the set</a:t>
            </a:r>
          </a:p>
          <a:p>
            <a:pPr lvl="1"/>
            <a:r>
              <a:rPr lang="en-US" dirty="0"/>
              <a:t>dimensionality reduction to preserve meaningful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Similarity scores</a:t>
            </a:r>
          </a:p>
          <a:p>
            <a:pPr lvl="1"/>
            <a:r>
              <a:rPr lang="en-US" dirty="0"/>
              <a:t>correlation</a:t>
            </a:r>
          </a:p>
          <a:p>
            <a:pPr lvl="2"/>
            <a:r>
              <a:rPr lang="en-US" dirty="0"/>
              <a:t>measure of similarity between 2 or more attributes</a:t>
            </a:r>
          </a:p>
          <a:p>
            <a:pPr lvl="2"/>
            <a:r>
              <a:rPr lang="en-US" dirty="0"/>
              <a:t>many variants—</a:t>
            </a:r>
            <a:r>
              <a:rPr lang="en-US" dirty="0" err="1"/>
              <a:t>pearson</a:t>
            </a:r>
            <a:r>
              <a:rPr lang="en-US" dirty="0"/>
              <a:t>, rank, multi-way, etc.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fit a model to the data</a:t>
            </a:r>
          </a:p>
          <a:p>
            <a:pPr lvl="2"/>
            <a:r>
              <a:rPr lang="en-US" dirty="0"/>
              <a:t>measure the quality of fit (i.e. 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Where do we go from here?</a:t>
            </a:r>
          </a:p>
          <a:p>
            <a:pPr lvl="1"/>
            <a:r>
              <a:rPr lang="en-US" dirty="0"/>
              <a:t>Big Data 5 V’s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u="sng" dirty="0"/>
              <a:t>Variety</a:t>
            </a:r>
            <a:r>
              <a:rPr lang="en-US" dirty="0"/>
              <a:t>, Velocity, </a:t>
            </a:r>
            <a:r>
              <a:rPr lang="en-US" u="sng" dirty="0"/>
              <a:t>Volume</a:t>
            </a:r>
            <a:r>
              <a:rPr lang="en-US" dirty="0"/>
              <a:t>, Value, and </a:t>
            </a:r>
            <a:r>
              <a:rPr lang="en-US" dirty="0" err="1"/>
              <a:t>Verasity</a:t>
            </a:r>
            <a:endParaRPr lang="en-US" dirty="0"/>
          </a:p>
          <a:p>
            <a:pPr lvl="1"/>
            <a:r>
              <a:rPr lang="en-US" dirty="0"/>
              <a:t>Large &amp; high-dimensional (multi-attribute) data</a:t>
            </a:r>
          </a:p>
          <a:p>
            <a:pPr lvl="1"/>
            <a:r>
              <a:rPr lang="en-US" dirty="0"/>
              <a:t>Solutions: statistics and probability, data mining and machine learning, and computational topology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filtering &amp;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2"/>
          <p:cNvSpPr/>
          <p:nvPr/>
        </p:nvSpPr>
        <p:spPr>
          <a:xfrm>
            <a:off x="9203531" y="635000"/>
            <a:ext cx="5168900" cy="848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8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why reduce?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4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671166" y="3352800"/>
            <a:ext cx="4485365" cy="3377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</a:t>
            </a:r>
          </a:p>
          <a:p>
            <a:pPr lvl="1"/>
            <a:r>
              <a:rPr lang="en-US" dirty="0"/>
              <a:t>elements are eliminated</a:t>
            </a:r>
          </a:p>
          <a:p>
            <a:endParaRPr lang="en-US" dirty="0"/>
          </a:p>
          <a:p>
            <a:pPr lvl="1"/>
            <a:r>
              <a:rPr lang="en-US" dirty="0"/>
              <a:t>dynamic queries</a:t>
            </a:r>
          </a:p>
          <a:p>
            <a:pPr marL="0" lvl="2" indent="0"/>
            <a:r>
              <a:rPr lang="en-US" dirty="0"/>
              <a:t>coupling between encoding and interaction so that user can immediately see the results of an 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11563" y="3045567"/>
            <a:ext cx="15717137" cy="5486400"/>
            <a:chOff x="745331" y="3045567"/>
            <a:chExt cx="15717137" cy="5486400"/>
          </a:xfrm>
        </p:grpSpPr>
        <p:sp>
          <p:nvSpPr>
            <p:cNvPr id="2" name="object 2">
              <a:hlinkClick r:id="rId3"/>
            </p:cNvPr>
            <p:cNvSpPr>
              <a:spLocks noChangeAspect="1"/>
            </p:cNvSpPr>
            <p:nvPr/>
          </p:nvSpPr>
          <p:spPr>
            <a:xfrm>
              <a:off x="745331" y="3045567"/>
              <a:ext cx="7739710" cy="5486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>
              <a:hlinkClick r:id="rId3"/>
            </p:cNvPr>
            <p:cNvSpPr>
              <a:spLocks noChangeAspect="1"/>
            </p:cNvSpPr>
            <p:nvPr/>
          </p:nvSpPr>
          <p:spPr>
            <a:xfrm>
              <a:off x="8681425" y="3045567"/>
              <a:ext cx="7781043" cy="5486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ITEM FILTERING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/>
              <a:t>Ahlberg 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hlinkClick r:id="rId3"/>
          </p:cNvPr>
          <p:cNvSpPr/>
          <p:nvPr/>
        </p:nvSpPr>
        <p:spPr>
          <a:xfrm>
            <a:off x="3183731" y="990600"/>
            <a:ext cx="10972800" cy="7772400"/>
          </a:xfrm>
          <a:prstGeom prst="rect">
            <a:avLst/>
          </a:prstGeom>
          <a:blipFill>
            <a:blip r:embed="rId4" cstate="print"/>
            <a:srcRect/>
            <a:stretch>
              <a:fillRect l="-4108" t="-34310" r="-6208" b="-3221"/>
            </a:stretch>
          </a:blip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50331" y="5930042"/>
            <a:ext cx="12039600" cy="2680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scented widgets</a:t>
            </a:r>
          </a:p>
          <a:p>
            <a:pPr lvl="1"/>
            <a:r>
              <a:rPr lang="en-US" u="sng" dirty="0"/>
              <a:t>information scent</a:t>
            </a:r>
            <a:r>
              <a:rPr lang="en-US" dirty="0"/>
              <a:t>: user gets sense of data</a:t>
            </a:r>
          </a:p>
          <a:p>
            <a:pPr lvl="1"/>
            <a:r>
              <a:rPr lang="en-US" u="sng" dirty="0"/>
              <a:t>GOAL</a:t>
            </a:r>
            <a:r>
              <a:rPr lang="en-US" dirty="0"/>
              <a:t>: lower the cost of information forging through better cues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Willett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7156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interactive legends</a:t>
            </a:r>
          </a:p>
          <a:p>
            <a:pPr lvl="1"/>
            <a:r>
              <a:rPr lang="en-US" dirty="0"/>
              <a:t>controls combining the visual representation of static legends with interaction mechanisms of widgets</a:t>
            </a:r>
          </a:p>
          <a:p>
            <a:pPr lvl="1"/>
            <a:r>
              <a:rPr lang="en-US" b="1" dirty="0"/>
              <a:t>define and control visual display together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Ri</a:t>
            </a:r>
            <a:r>
              <a:rPr lang="en-US" spc="-15" dirty="0">
                <a:latin typeface="Gill Sans MT"/>
                <a:cs typeface="Gill Sans MT"/>
              </a:rPr>
              <a:t>che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2010</a:t>
            </a:r>
          </a:p>
        </p:txBody>
      </p:sp>
      <p:sp>
        <p:nvSpPr>
          <p:cNvPr id="4" name="object 4"/>
          <p:cNvSpPr/>
          <p:nvPr/>
        </p:nvSpPr>
        <p:spPr>
          <a:xfrm>
            <a:off x="4574381" y="5486400"/>
            <a:ext cx="8191500" cy="309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35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31281" y="2933297"/>
            <a:ext cx="12052300" cy="4661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 FILTERING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pc="-170" dirty="0">
                <a:latin typeface="Gill Sans MT"/>
                <a:cs typeface="Gill Sans MT"/>
              </a:rPr>
              <a:t>W</a:t>
            </a:r>
            <a:r>
              <a:rPr lang="de-DE" spc="-15" dirty="0">
                <a:latin typeface="Gill Sans MT"/>
                <a:cs typeface="Gill Sans MT"/>
              </a:rPr>
              <a:t>ang</a:t>
            </a:r>
            <a:r>
              <a:rPr lang="de-DE" spc="-5" dirty="0">
                <a:latin typeface="Gill Sans MT"/>
                <a:cs typeface="Gill Sans MT"/>
              </a:rPr>
              <a:t> </a:t>
            </a:r>
            <a:r>
              <a:rPr lang="de-DE" dirty="0">
                <a:latin typeface="Gill Sans MT"/>
                <a:cs typeface="Gill Sans MT"/>
              </a:rPr>
              <a:t>2003</a:t>
            </a:r>
          </a:p>
        </p:txBody>
      </p:sp>
    </p:spTree>
    <p:extLst>
      <p:ext uri="{BB962C8B-B14F-4D97-AF65-F5344CB8AC3E}">
        <p14:creationId xmlns:p14="http://schemas.microsoft.com/office/powerpoint/2010/main" val="2769847466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280</Words>
  <Application>Microsoft Macintosh PowerPoint</Application>
  <PresentationFormat>Custom</PresentationFormat>
  <Paragraphs>68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Gill Sans MT</vt:lpstr>
      <vt:lpstr>17/02/15</vt:lpstr>
      <vt:lpstr>CIS 4930/6930-002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niles.rosen@mail.correctcodingsolutions.com</cp:lastModifiedBy>
  <cp:revision>36</cp:revision>
  <dcterms:created xsi:type="dcterms:W3CDTF">2015-09-24T16:39:46Z</dcterms:created>
  <dcterms:modified xsi:type="dcterms:W3CDTF">2019-03-25T02:56:17Z</dcterms:modified>
</cp:coreProperties>
</file>