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7"/>
  </p:notesMasterIdLst>
  <p:sldIdLst>
    <p:sldId id="355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9" r:id="rId12"/>
    <p:sldId id="370" r:id="rId13"/>
    <p:sldId id="372" r:id="rId14"/>
    <p:sldId id="373" r:id="rId15"/>
    <p:sldId id="374" r:id="rId16"/>
    <p:sldId id="375" r:id="rId17"/>
    <p:sldId id="376" r:id="rId18"/>
    <p:sldId id="371" r:id="rId19"/>
    <p:sldId id="377" r:id="rId20"/>
    <p:sldId id="378" r:id="rId21"/>
    <p:sldId id="379" r:id="rId22"/>
    <p:sldId id="380" r:id="rId23"/>
    <p:sldId id="381" r:id="rId24"/>
    <p:sldId id="384" r:id="rId25"/>
    <p:sldId id="357" r:id="rId26"/>
  </p:sldIdLst>
  <p:sldSz cx="17340263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/>
    <p:restoredTop sz="94662"/>
  </p:normalViewPr>
  <p:slideViewPr>
    <p:cSldViewPr>
      <p:cViewPr varScale="1">
        <p:scale>
          <a:sx n="93" d="100"/>
          <a:sy n="93" d="100"/>
        </p:scale>
        <p:origin x="264" y="28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79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692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943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96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7340263" cy="162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280" y="1032246"/>
            <a:ext cx="2000250" cy="1620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704" y="686365"/>
            <a:ext cx="13506799" cy="23119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827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415675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065704" y="3287324"/>
            <a:ext cx="15208856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54677" tIns="77342" rIns="154677" bIns="77342" anchor="ctr"/>
          <a:lstStyle/>
          <a:p>
            <a:endParaRPr lang="en-US" sz="3413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8171349"/>
            <a:ext cx="17340264" cy="1582251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38" y="8171349"/>
            <a:ext cx="3001201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8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8171349"/>
            <a:ext cx="2963207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63857" y="8171349"/>
            <a:ext cx="260864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29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32" y="8171349"/>
            <a:ext cx="3142194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706" y="3576320"/>
            <a:ext cx="15612824" cy="422656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551" dirty="0" smtClean="0">
                <a:latin typeface="Gill Sans MT" panose="020B0502020104020203" pitchFamily="34" charset="0"/>
              </a:defRPr>
            </a:lvl1pPr>
            <a:lvl2pPr marL="773182" indent="0" algn="ctr">
              <a:buNone/>
              <a:defRPr/>
            </a:lvl2pPr>
            <a:lvl3pPr marL="1546368" indent="0" algn="ctr">
              <a:buNone/>
              <a:defRPr/>
            </a:lvl3pPr>
            <a:lvl4pPr marL="2319553" indent="0" algn="ctr">
              <a:buNone/>
              <a:defRPr/>
            </a:lvl4pPr>
            <a:lvl5pPr marL="3092733" indent="0" algn="ctr">
              <a:buNone/>
              <a:defRPr/>
            </a:lvl5pPr>
            <a:lvl6pPr marL="3865916" indent="0" algn="ctr">
              <a:buNone/>
              <a:defRPr/>
            </a:lvl6pPr>
            <a:lvl7pPr marL="4639103" indent="0" algn="ctr">
              <a:buNone/>
              <a:defRPr/>
            </a:lvl7pPr>
            <a:lvl8pPr marL="5412280" indent="0" algn="ctr">
              <a:buNone/>
              <a:defRPr/>
            </a:lvl8pPr>
            <a:lvl9pPr marL="6185465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381002"/>
            <a:ext cx="128016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5743787"/>
            <a:ext cx="7316665" cy="2832594"/>
          </a:xfrm>
        </p:spPr>
        <p:txBody>
          <a:bodyPr anchor="ctr"/>
          <a:lstStyle>
            <a:lvl1pPr marL="780276" indent="0" algn="r">
              <a:lnSpc>
                <a:spcPct val="100000"/>
              </a:lnSpc>
              <a:spcAft>
                <a:spcPts val="853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9" u="sng" cap="small" baseline="0"/>
            </a:lvl1pPr>
            <a:lvl2pPr marL="1271815" indent="-48767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54864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1177220"/>
            <a:ext cx="7316665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440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09728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28016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5831" y="1177220"/>
            <a:ext cx="154686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732" y="1177220"/>
            <a:ext cx="8117032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1050133" y="1177220"/>
            <a:ext cx="70866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513" y="8601786"/>
            <a:ext cx="142875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4930/6930-002</a:t>
            </a:r>
            <a:br>
              <a:rPr lang="en-US" dirty="0"/>
            </a:br>
            <a:r>
              <a:rPr lang="en-US" dirty="0"/>
              <a:t>Data Visualization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5700" u="sng" dirty="0"/>
              <a:t>Histograms &amp; Correlation</a:t>
            </a:r>
            <a:endParaRPr lang="en-US" sz="5700" u="sng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Paul Rosen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Assistant Professor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University of South Florida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26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5831" y="1177220"/>
            <a:ext cx="15468600" cy="5604580"/>
          </a:xfrm>
        </p:spPr>
        <p:txBody>
          <a:bodyPr/>
          <a:lstStyle/>
          <a:p>
            <a:pPr lvl="1"/>
            <a:r>
              <a:rPr lang="en-US" dirty="0"/>
              <a:t>X={1,2.5,3,4}</a:t>
            </a:r>
          </a:p>
          <a:p>
            <a:pPr lvl="1"/>
            <a:r>
              <a:rPr lang="en-US" dirty="0"/>
              <a:t>k = 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3 -&gt; floor( 3 * (3 – 1) / (4 – 1) ) = Bin 2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36131" y="6553200"/>
            <a:ext cx="1036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90158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244185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36131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698213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55131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98213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6158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17185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4021931" y="5791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845150" y="577557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281268" y="5791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9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5831" y="1177220"/>
            <a:ext cx="15468600" cy="5604580"/>
          </a:xfrm>
        </p:spPr>
        <p:txBody>
          <a:bodyPr/>
          <a:lstStyle/>
          <a:p>
            <a:pPr lvl="1"/>
            <a:r>
              <a:rPr lang="en-US" dirty="0"/>
              <a:t>X={1,2.5,3,4}</a:t>
            </a:r>
          </a:p>
          <a:p>
            <a:pPr lvl="1"/>
            <a:r>
              <a:rPr lang="en-US" dirty="0"/>
              <a:t>k = 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4 -&gt; floor( 3 * (4 – 1) / (4 – 1) ) = Bin 3?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36131" y="6553200"/>
            <a:ext cx="1036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90158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244185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36131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698213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55131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98213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6158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17185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4021931" y="5791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845150" y="577557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281268" y="5791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7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5831" y="1177220"/>
            <a:ext cx="15468600" cy="5604580"/>
          </a:xfrm>
        </p:spPr>
        <p:txBody>
          <a:bodyPr/>
          <a:lstStyle/>
          <a:p>
            <a:pPr lvl="1"/>
            <a:r>
              <a:rPr lang="en-US" dirty="0"/>
              <a:t>X={1,2.5,3,4}</a:t>
            </a:r>
          </a:p>
          <a:p>
            <a:pPr lvl="1"/>
            <a:r>
              <a:rPr lang="en-US" dirty="0"/>
              <a:t>k = 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4 -&gt; floor( 3 * (4 – 1) / (4 – 1) ) = Bin 2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36131" y="6553200"/>
            <a:ext cx="1036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90158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244185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36131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698213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55131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98213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6158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17185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4021931" y="5791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845150" y="577557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281268" y="5791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274028" y="57731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2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4445" y="51054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5831" y="1177220"/>
            <a:ext cx="15468600" cy="5604580"/>
          </a:xfrm>
        </p:spPr>
        <p:txBody>
          <a:bodyPr/>
          <a:lstStyle/>
          <a:p>
            <a:pPr lvl="1"/>
            <a:r>
              <a:rPr lang="en-US" dirty="0"/>
              <a:t>X={1,2.5,3,4}</a:t>
            </a:r>
          </a:p>
          <a:p>
            <a:pPr lvl="1"/>
            <a:r>
              <a:rPr lang="en-US" dirty="0"/>
              <a:t>k = 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36131" y="6553200"/>
            <a:ext cx="1036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90159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244187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36131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698213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55131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98213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6158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17185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88473" y="51054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942501" y="3733800"/>
            <a:ext cx="20574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7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  <a:p>
            <a:pPr lvl="1"/>
            <a:r>
              <a:rPr lang="en-US" dirty="0"/>
              <a:t>A measure of the linearity between 2 sets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2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upload.wikimedia.org/wikipedia/commons/thumb/d/d4/Correlation_examples2.svg/506px-Correlation_examples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31" y="1981200"/>
            <a:ext cx="13411200" cy="612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7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6931" y="2667000"/>
            <a:ext cx="1404042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9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6930" y="2209800"/>
            <a:ext cx="1342505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1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Given: X={x</a:t>
            </a:r>
            <a:r>
              <a:rPr lang="en-US" baseline="-25000" dirty="0"/>
              <a:t>0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}, Y={y</a:t>
            </a:r>
            <a:r>
              <a:rPr lang="en-US" baseline="-25000" dirty="0"/>
              <a:t>0</a:t>
            </a:r>
            <a:r>
              <a:rPr lang="en-US" dirty="0"/>
              <a:t>,…,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Calculate mean(X), mean(Y), </a:t>
            </a:r>
            <a:r>
              <a:rPr lang="en-US" dirty="0" err="1"/>
              <a:t>stdev</a:t>
            </a:r>
            <a:r>
              <a:rPr lang="en-US" dirty="0"/>
              <a:t>(X), </a:t>
            </a:r>
            <a:r>
              <a:rPr lang="en-US" dirty="0" err="1"/>
              <a:t>stdev</a:t>
            </a:r>
            <a:r>
              <a:rPr lang="en-US" dirty="0"/>
              <a:t>(Y)</a:t>
            </a:r>
          </a:p>
          <a:p>
            <a:pPr lvl="1"/>
            <a:endParaRPr lang="en-US" dirty="0"/>
          </a:p>
          <a:p>
            <a:pPr marL="4627563" lvl="1" algn="l"/>
            <a:r>
              <a:rPr lang="en-US" dirty="0"/>
              <a:t>mean(X) = </a:t>
            </a:r>
            <a:endParaRPr lang="en-US" baseline="-25000" dirty="0"/>
          </a:p>
          <a:p>
            <a:pPr marL="4627563" algn="l"/>
            <a:endParaRPr lang="en-US" baseline="-25000" dirty="0"/>
          </a:p>
          <a:p>
            <a:pPr marL="4627563" lvl="1" algn="l"/>
            <a:r>
              <a:rPr lang="en-US" dirty="0" err="1"/>
              <a:t>stdev</a:t>
            </a:r>
            <a:r>
              <a:rPr lang="en-US" dirty="0"/>
              <a:t>(X) =        =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9631" y="4220547"/>
            <a:ext cx="29718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531" y="5714220"/>
            <a:ext cx="1066800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2531" y="8305798"/>
            <a:ext cx="1828806" cy="6096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080" b="55170"/>
          <a:stretch/>
        </p:blipFill>
        <p:spPr>
          <a:xfrm>
            <a:off x="6003131" y="7319872"/>
            <a:ext cx="1128179" cy="10248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5" t="1" r="21655" b="62993"/>
          <a:stretch/>
        </p:blipFill>
        <p:spPr>
          <a:xfrm>
            <a:off x="7527131" y="7324537"/>
            <a:ext cx="4267200" cy="8459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93531" y="7106817"/>
            <a:ext cx="7086600" cy="19609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06860" y="7593076"/>
                <a:ext cx="520271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860" y="7593076"/>
                <a:ext cx="520271" cy="10175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261124" y="6070344"/>
                <a:ext cx="161178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124" y="6070344"/>
                <a:ext cx="1611788" cy="818366"/>
              </a:xfrm>
              <a:prstGeom prst="rect">
                <a:avLst/>
              </a:prstGeom>
              <a:blipFill rotWithShape="0">
                <a:blip r:embed="rId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97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5831" y="2504105"/>
            <a:ext cx="15468600" cy="474539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X={1,2.5,3,4.5}</a:t>
            </a:r>
          </a:p>
          <a:p>
            <a:pPr lvl="1"/>
            <a:r>
              <a:rPr lang="en-US" dirty="0"/>
              <a:t>Y={2,2.5,3.5,4}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mean(X) = 2.75, mean(Y) = 3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stdev</a:t>
            </a:r>
            <a:r>
              <a:rPr lang="en-US" dirty="0"/>
              <a:t>(X)= sqrt( (1-2.75)</a:t>
            </a:r>
            <a:r>
              <a:rPr lang="en-US" baseline="30000" dirty="0"/>
              <a:t>2</a:t>
            </a:r>
            <a:r>
              <a:rPr lang="en-US" dirty="0"/>
              <a:t> + (2.5-2.75)</a:t>
            </a:r>
            <a:r>
              <a:rPr lang="en-US" baseline="30000" dirty="0"/>
              <a:t>2</a:t>
            </a:r>
            <a:r>
              <a:rPr lang="en-US" dirty="0"/>
              <a:t> + (3-2.75)</a:t>
            </a:r>
            <a:r>
              <a:rPr lang="en-US" baseline="30000" dirty="0"/>
              <a:t>2</a:t>
            </a:r>
            <a:r>
              <a:rPr lang="en-US" dirty="0"/>
              <a:t> + (4.5-2.75)</a:t>
            </a:r>
            <a:r>
              <a:rPr lang="en-US" baseline="30000" dirty="0"/>
              <a:t>2</a:t>
            </a:r>
            <a:r>
              <a:rPr lang="en-US" dirty="0"/>
              <a:t> / 4 ) = 1.25</a:t>
            </a:r>
          </a:p>
          <a:p>
            <a:pPr lvl="1"/>
            <a:r>
              <a:rPr lang="en-US" dirty="0" err="1"/>
              <a:t>stdev</a:t>
            </a:r>
            <a:r>
              <a:rPr lang="en-US" dirty="0"/>
              <a:t>(Y)= sqrt( (2-3)</a:t>
            </a:r>
            <a:r>
              <a:rPr lang="en-US" baseline="30000" dirty="0"/>
              <a:t>2</a:t>
            </a:r>
            <a:r>
              <a:rPr lang="en-US" dirty="0"/>
              <a:t> + (2.5-3)</a:t>
            </a:r>
            <a:r>
              <a:rPr lang="en-US" baseline="30000" dirty="0"/>
              <a:t>2</a:t>
            </a:r>
            <a:r>
              <a:rPr lang="en-US" dirty="0"/>
              <a:t> + (3.5-3)</a:t>
            </a:r>
            <a:r>
              <a:rPr lang="en-US" baseline="30000" dirty="0"/>
              <a:t>2</a:t>
            </a:r>
            <a:r>
              <a:rPr lang="en-US" dirty="0"/>
              <a:t> + (4-3)</a:t>
            </a:r>
            <a:r>
              <a:rPr lang="en-US" baseline="30000" dirty="0"/>
              <a:t>2</a:t>
            </a:r>
            <a:r>
              <a:rPr lang="en-US" dirty="0"/>
              <a:t> / 4 ) = 0.79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  <a:p>
            <a:pPr lvl="1"/>
            <a:r>
              <a:rPr lang="en-US" dirty="0"/>
              <a:t>Bar chart-based visualization that allows evaluating distribution of values.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8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5831" y="2036410"/>
            <a:ext cx="15468600" cy="642179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X={1,2.5,3,4.5}</a:t>
            </a:r>
          </a:p>
          <a:p>
            <a:pPr lvl="1"/>
            <a:r>
              <a:rPr lang="en-US" dirty="0"/>
              <a:t>Y={2,2.5,3.5,4}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mean(X) = 2.75, mean(Y) = 3</a:t>
            </a:r>
          </a:p>
          <a:p>
            <a:pPr lvl="1"/>
            <a:r>
              <a:rPr lang="en-US" dirty="0" err="1"/>
              <a:t>stdev</a:t>
            </a:r>
            <a:r>
              <a:rPr lang="en-US" dirty="0"/>
              <a:t>(X)= 1.25, </a:t>
            </a:r>
            <a:r>
              <a:rPr lang="en-US" dirty="0" err="1"/>
              <a:t>stdev</a:t>
            </a:r>
            <a:r>
              <a:rPr lang="en-US" dirty="0"/>
              <a:t>(Y)= 0.79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Covariance(X,Y) =</a:t>
            </a:r>
          </a:p>
          <a:p>
            <a:pPr marL="5029200" lvl="1" indent="-1711325" algn="l"/>
            <a:r>
              <a:rPr lang="en-US" dirty="0"/>
              <a:t>= 1/4 * (1-2.75)(2-3) + (2.5-2.75)(2.5-3) +  </a:t>
            </a:r>
          </a:p>
          <a:p>
            <a:pPr marL="5029200" lvl="1" indent="-1711325" algn="l"/>
            <a:r>
              <a:rPr lang="en-US" dirty="0"/>
              <a:t>         (3-2.75)(3.5-3) + (4.5-2.75)(4-3)</a:t>
            </a:r>
          </a:p>
          <a:p>
            <a:pPr marL="5029200" lvl="1" indent="-1711325" algn="l"/>
            <a:r>
              <a:rPr lang="en-US" dirty="0"/>
              <a:t>= 3.75 / 4 = 0.94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5" t="2" r="21655" b="66367"/>
          <a:stretch/>
        </p:blipFill>
        <p:spPr>
          <a:xfrm>
            <a:off x="1659731" y="6096000"/>
            <a:ext cx="4267200" cy="768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8731" y="6019800"/>
                <a:ext cx="520271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31" y="6019800"/>
                <a:ext cx="520271" cy="10175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98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5831" y="2036410"/>
            <a:ext cx="15468600" cy="642179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X={1,2.5,3,4.5}</a:t>
            </a:r>
          </a:p>
          <a:p>
            <a:pPr lvl="1"/>
            <a:r>
              <a:rPr lang="en-US" dirty="0"/>
              <a:t>Y={2,2.5,3.5,4}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mean(X) = 2.75, mean(Y) = 3</a:t>
            </a:r>
          </a:p>
          <a:p>
            <a:pPr lvl="1"/>
            <a:r>
              <a:rPr lang="en-US" dirty="0" err="1"/>
              <a:t>stdev</a:t>
            </a:r>
            <a:r>
              <a:rPr lang="en-US" dirty="0"/>
              <a:t>(X)= 1.25, </a:t>
            </a:r>
            <a:r>
              <a:rPr lang="en-US" dirty="0" err="1"/>
              <a:t>stdev</a:t>
            </a:r>
            <a:r>
              <a:rPr lang="en-US" dirty="0"/>
              <a:t>(Y)= 0.79</a:t>
            </a:r>
          </a:p>
          <a:p>
            <a:pPr marL="17463" lvl="1">
              <a:buNone/>
            </a:pPr>
            <a:r>
              <a:rPr lang="en-US" dirty="0" err="1"/>
              <a:t>Cov</a:t>
            </a:r>
            <a:r>
              <a:rPr lang="en-US" dirty="0"/>
              <a:t>(X,Y)= 0.94</a:t>
            </a:r>
          </a:p>
          <a:p>
            <a:pPr marL="5029200" lvl="1" indent="-1711325" algn="l"/>
            <a:endParaRPr lang="en-US" dirty="0"/>
          </a:p>
          <a:p>
            <a:pPr marL="5029200" lvl="1" indent="-1711325" algn="l"/>
            <a:r>
              <a:rPr lang="en-US" dirty="0"/>
              <a:t>r = 0.94 / (1.25 * 0.79) = 0.95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64931" y="7239000"/>
            <a:ext cx="9525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5831" y="2036410"/>
            <a:ext cx="15468600" cy="642179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Spearman Rank Correlation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X={1, 2.5, 3, 4.5}</a:t>
            </a:r>
          </a:p>
          <a:p>
            <a:pPr lvl="1"/>
            <a:r>
              <a:rPr lang="en-US" dirty="0"/>
              <a:t>Y={2, 3.5, 2.5, 4}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X’ = rank(X)</a:t>
            </a:r>
          </a:p>
          <a:p>
            <a:pPr lvl="1"/>
            <a:r>
              <a:rPr lang="en-US" dirty="0"/>
              <a:t>Y’ = rank(Y)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SRC = PCC( X’,  Y’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84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5831" y="2036410"/>
            <a:ext cx="15468600" cy="642179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X={1, 2.5, 3, 4.5}</a:t>
            </a:r>
          </a:p>
          <a:p>
            <a:pPr lvl="1"/>
            <a:r>
              <a:rPr lang="en-US" dirty="0"/>
              <a:t>X Sorted {1, 2.5, 3, 4.5}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X’ = rank(X) </a:t>
            </a:r>
          </a:p>
          <a:p>
            <a:pPr lvl="1"/>
            <a:r>
              <a:rPr lang="en-US" dirty="0"/>
              <a:t>X’ = { rank(1), rank(2.5), rank(3), rank(4.5) }</a:t>
            </a:r>
          </a:p>
          <a:p>
            <a:pPr lvl="1"/>
            <a:r>
              <a:rPr lang="en-US" dirty="0"/>
              <a:t>X’ = { 1, 2, 3, 4 }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38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5831" y="2036410"/>
            <a:ext cx="15468600" cy="642179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Y={2, 3.5, 2.5, 4}</a:t>
            </a:r>
          </a:p>
          <a:p>
            <a:pPr lvl="1"/>
            <a:r>
              <a:rPr lang="en-US" dirty="0"/>
              <a:t>Y Sorted {2, 2.5, 3.5, 4}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Y’ = rank(Y) </a:t>
            </a:r>
          </a:p>
          <a:p>
            <a:pPr lvl="1"/>
            <a:r>
              <a:rPr lang="en-US" dirty="0"/>
              <a:t>Y’ = { rank(2), rank(3.5), rank(2.5), rank(4) }</a:t>
            </a:r>
          </a:p>
          <a:p>
            <a:pPr lvl="1"/>
            <a:r>
              <a:rPr lang="en-US" dirty="0"/>
              <a:t>Y’ = { 1, 3, 2, 4 }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74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Given: X={x</a:t>
            </a:r>
            <a:r>
              <a:rPr lang="en-US" baseline="-25000" dirty="0"/>
              <a:t>0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Select: k bins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bin</a:t>
            </a:r>
            <a:r>
              <a:rPr lang="en-US" baseline="-25000" dirty="0" err="1"/>
              <a:t>i</a:t>
            </a:r>
            <a:r>
              <a:rPr lang="en-US" dirty="0"/>
              <a:t>=k * (x</a:t>
            </a:r>
            <a:r>
              <a:rPr lang="en-US" baseline="-25000" dirty="0"/>
              <a:t>i</a:t>
            </a:r>
            <a:r>
              <a:rPr lang="en-US" dirty="0"/>
              <a:t> – min X) / (max X – min 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6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5831" y="1177220"/>
            <a:ext cx="15468600" cy="3318580"/>
          </a:xfrm>
        </p:spPr>
        <p:txBody>
          <a:bodyPr/>
          <a:lstStyle/>
          <a:p>
            <a:pPr lvl="1"/>
            <a:r>
              <a:rPr lang="en-US" dirty="0"/>
              <a:t>X={1,2.5,3,4}</a:t>
            </a:r>
          </a:p>
          <a:p>
            <a:pPr lvl="1"/>
            <a:r>
              <a:rPr lang="en-US" dirty="0"/>
              <a:t>k =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36131" y="6553200"/>
            <a:ext cx="1036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90158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244185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36131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698213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4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5831" y="1177220"/>
            <a:ext cx="15468600" cy="3318580"/>
          </a:xfrm>
        </p:spPr>
        <p:txBody>
          <a:bodyPr/>
          <a:lstStyle/>
          <a:p>
            <a:pPr lvl="1"/>
            <a:r>
              <a:rPr lang="en-US" dirty="0"/>
              <a:t>X={1, 2.5, 3, 4}</a:t>
            </a:r>
          </a:p>
          <a:p>
            <a:pPr lvl="1"/>
            <a:r>
              <a:rPr lang="en-US" dirty="0"/>
              <a:t>k =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36131" y="6553200"/>
            <a:ext cx="1036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90158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244185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36131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698213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55131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98213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6158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17185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965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5831" y="1177220"/>
            <a:ext cx="15468600" cy="5604580"/>
          </a:xfrm>
        </p:spPr>
        <p:txBody>
          <a:bodyPr/>
          <a:lstStyle/>
          <a:p>
            <a:pPr lvl="1"/>
            <a:r>
              <a:rPr lang="en-US" dirty="0"/>
              <a:t>X={1,2.5,3,4}</a:t>
            </a:r>
          </a:p>
          <a:p>
            <a:pPr lvl="1"/>
            <a:r>
              <a:rPr lang="en-US" dirty="0"/>
              <a:t>k = 3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bin</a:t>
            </a:r>
            <a:r>
              <a:rPr lang="en-US" baseline="-25000" dirty="0" err="1"/>
              <a:t>i</a:t>
            </a:r>
            <a:r>
              <a:rPr lang="en-US" dirty="0"/>
              <a:t> = floor( k * (x</a:t>
            </a:r>
            <a:r>
              <a:rPr lang="en-US" baseline="-25000" dirty="0"/>
              <a:t>i</a:t>
            </a:r>
            <a:r>
              <a:rPr lang="en-US" dirty="0"/>
              <a:t> – min X) / (max X – min X) )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36131" y="6553200"/>
            <a:ext cx="1036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90158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244185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36131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698213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55131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98213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6158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17185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850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5831" y="1177220"/>
            <a:ext cx="15468600" cy="5604580"/>
          </a:xfrm>
        </p:spPr>
        <p:txBody>
          <a:bodyPr/>
          <a:lstStyle/>
          <a:p>
            <a:pPr lvl="1"/>
            <a:r>
              <a:rPr lang="en-US" dirty="0"/>
              <a:t>X={1,2.5,3,4}</a:t>
            </a:r>
          </a:p>
          <a:p>
            <a:pPr lvl="1"/>
            <a:r>
              <a:rPr lang="en-US" dirty="0"/>
              <a:t>k = 3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bin</a:t>
            </a:r>
            <a:r>
              <a:rPr lang="en-US" baseline="-25000" dirty="0" err="1"/>
              <a:t>i</a:t>
            </a:r>
            <a:r>
              <a:rPr lang="en-US" dirty="0"/>
              <a:t> = floor( 3 * (x</a:t>
            </a:r>
            <a:r>
              <a:rPr lang="en-US" baseline="-25000" dirty="0"/>
              <a:t>i</a:t>
            </a:r>
            <a:r>
              <a:rPr lang="en-US" dirty="0"/>
              <a:t> – 1) / (4 – 1) )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36131" y="6553200"/>
            <a:ext cx="1036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90158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244185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36131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698213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55131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98213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6158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17185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415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5831" y="1177220"/>
            <a:ext cx="15468600" cy="5604580"/>
          </a:xfrm>
        </p:spPr>
        <p:txBody>
          <a:bodyPr/>
          <a:lstStyle/>
          <a:p>
            <a:pPr lvl="1"/>
            <a:r>
              <a:rPr lang="en-US" dirty="0"/>
              <a:t>X={1,2.5,3,4}</a:t>
            </a:r>
          </a:p>
          <a:p>
            <a:pPr lvl="1"/>
            <a:r>
              <a:rPr lang="en-US" dirty="0"/>
              <a:t>k = 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1 -&gt; floor( 3 * (1 – 1) / (4 – 1) ) = Bin 0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36131" y="6553200"/>
            <a:ext cx="1036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90158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244185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36131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698213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55131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98213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6158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17185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4021931" y="5791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3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5831" y="1177220"/>
            <a:ext cx="15468600" cy="5604580"/>
          </a:xfrm>
        </p:spPr>
        <p:txBody>
          <a:bodyPr/>
          <a:lstStyle/>
          <a:p>
            <a:pPr lvl="1"/>
            <a:r>
              <a:rPr lang="en-US" dirty="0"/>
              <a:t>X={1,2.5,3,4}</a:t>
            </a:r>
          </a:p>
          <a:p>
            <a:pPr lvl="1"/>
            <a:r>
              <a:rPr lang="en-US" dirty="0"/>
              <a:t>k = 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2.5 -&gt; floor( 3 * (2.5 – 1) / (4 – 1) ) = Bin 1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36131" y="6553200"/>
            <a:ext cx="1036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90158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244185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36131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698213" y="6096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55131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98213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6158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17185" y="563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4021931" y="5791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845150" y="577557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5643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723</Words>
  <Application>Microsoft Macintosh PowerPoint</Application>
  <PresentationFormat>Custom</PresentationFormat>
  <Paragraphs>142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17/02/15</vt:lpstr>
      <vt:lpstr>CIS 4930/6930-002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Rosen, Paul</cp:lastModifiedBy>
  <cp:revision>42</cp:revision>
  <cp:lastPrinted>2017-03-29T23:31:53Z</cp:lastPrinted>
  <dcterms:created xsi:type="dcterms:W3CDTF">2015-09-24T16:42:19Z</dcterms:created>
  <dcterms:modified xsi:type="dcterms:W3CDTF">2019-02-25T01:50:09Z</dcterms:modified>
</cp:coreProperties>
</file>