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330" r:id="rId2"/>
    <p:sldId id="374" r:id="rId3"/>
    <p:sldId id="460" r:id="rId4"/>
    <p:sldId id="461" r:id="rId5"/>
    <p:sldId id="462" r:id="rId6"/>
    <p:sldId id="463" r:id="rId7"/>
    <p:sldId id="464" r:id="rId8"/>
    <p:sldId id="453" r:id="rId9"/>
    <p:sldId id="470" r:id="rId10"/>
    <p:sldId id="465" r:id="rId11"/>
    <p:sldId id="455" r:id="rId12"/>
    <p:sldId id="468" r:id="rId13"/>
    <p:sldId id="469" r:id="rId14"/>
    <p:sldId id="456" r:id="rId15"/>
    <p:sldId id="376" r:id="rId16"/>
    <p:sldId id="377" r:id="rId17"/>
    <p:sldId id="457" r:id="rId18"/>
    <p:sldId id="458" r:id="rId19"/>
    <p:sldId id="467" r:id="rId20"/>
    <p:sldId id="495" r:id="rId21"/>
    <p:sldId id="409" r:id="rId22"/>
    <p:sldId id="410" r:id="rId23"/>
    <p:sldId id="425" r:id="rId24"/>
    <p:sldId id="404" r:id="rId25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1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/>
    <p:restoredTop sz="94606"/>
  </p:normalViewPr>
  <p:slideViewPr>
    <p:cSldViewPr>
      <p:cViewPr varScale="1">
        <p:scale>
          <a:sx n="94" d="100"/>
          <a:sy n="94" d="100"/>
        </p:scale>
        <p:origin x="248" y="30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23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800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13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075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078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31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97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40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333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8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512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8544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05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53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9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49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13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87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3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7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5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49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09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9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85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831" y="1177220"/>
            <a:ext cx="15468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9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19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mbostock/406204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mbostock/406204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mbostock/406204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dirty="0"/>
              <a:t>Force Directed Layouts</a:t>
            </a:r>
            <a:endParaRPr lang="en-US" sz="5700" u="sng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600" dirty="0"/>
              <a:t> </a:t>
            </a:r>
            <a:endParaRPr lang="en-US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634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 node feels repulsion to every other node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</a:t>
            </a:r>
            <a:r>
              <a:rPr lang="en-US" b="1" dirty="0"/>
              <a:t>connected</a:t>
            </a:r>
            <a:r>
              <a:rPr lang="en-US" dirty="0"/>
              <a:t> nodes feel attracted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values for</a:t>
                </a:r>
                <a:r>
                  <a:rPr lang="mr-IN" dirty="0"/>
                  <a:t>…</a:t>
                </a:r>
                <a:endParaRPr lang="en-US" dirty="0"/>
              </a:p>
              <a:p>
                <a:pPr lvl="1"/>
                <a:r>
                  <a:rPr lang="en-US" dirty="0"/>
                  <a:t>Repulsive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Attractive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Rest length of the spring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values for</a:t>
                </a:r>
                <a:r>
                  <a:rPr lang="mr-IN" dirty="0"/>
                  <a:t>…</a:t>
                </a:r>
                <a:endParaRPr lang="en-US" dirty="0"/>
              </a:p>
              <a:p>
                <a:pPr lvl="1"/>
                <a:r>
                  <a:rPr lang="en-US" dirty="0"/>
                  <a:t>Repulsive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2"/>
                <a:r>
                  <a:rPr lang="en-US" dirty="0"/>
                  <a:t>Start with something small (weaker force)</a:t>
                </a:r>
              </a:p>
              <a:p>
                <a:pPr lvl="1"/>
                <a:r>
                  <a:rPr lang="en-US" dirty="0"/>
                  <a:t>Attractive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2"/>
                <a:r>
                  <a:rPr lang="en-US" dirty="0"/>
                  <a:t>Start with something small (weaker force)</a:t>
                </a:r>
              </a:p>
              <a:p>
                <a:pPr lvl="1"/>
                <a:r>
                  <a:rPr lang="en-US" dirty="0"/>
                  <a:t>Rest length of the spring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/>
                <a:r>
                  <a:rPr lang="en-US" dirty="0"/>
                  <a:t>Closest you would </a:t>
                </a:r>
                <a:r>
                  <a:rPr lang="en-US" i="1" dirty="0"/>
                  <a:t>like</a:t>
                </a:r>
                <a:r>
                  <a:rPr lang="en-US" dirty="0"/>
                  <a:t> 2 nodes to be together (they will be closer) </a:t>
                </a:r>
                <a:r>
                  <a:rPr lang="mr-IN" dirty="0"/>
                  <a:t>–</a:t>
                </a:r>
                <a:r>
                  <a:rPr lang="en-US" dirty="0"/>
                  <a:t> 10-20 pixels is a good start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39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FORCE MODEL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Repulsive force: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𝑃</m:t>
                        </m:r>
                      </m:e>
                    </m:acc>
                    <m:r>
                      <a:rPr lang="en-US" i="1" dirty="0" smtClean="0">
                        <a:latin typeface="Cambria Math" charset="0"/>
                      </a:rPr>
                      <m:t>) 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𝑙𝑙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𝑛𝑜𝑑𝑒𝑠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 :</m:t>
                        </m:r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Attractive force: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charset="0"/>
                          </a:rPr>
                          <m:t>𝑃</m:t>
                        </m:r>
                      </m:e>
                    </m:acc>
                    <m:r>
                      <a:rPr lang="en-US" i="1" dirty="0" smtClean="0">
                        <a:latin typeface="Cambria Math" charset="0"/>
                      </a:rPr>
                      <m:t>) 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𝑜𝑛𝑛𝑒𝑐𝑡𝑒𝑑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𝑛𝑒𝑖𝑔h𝑏𝑜𝑟𝑠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 :</m:t>
                        </m:r>
                        <m:acc>
                          <m:accPr>
                            <m:chr m:val="̇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)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start from random layout</a:t>
            </a:r>
          </a:p>
          <a:p>
            <a:pPr lvl="1"/>
            <a:r>
              <a:rPr lang="en-US" dirty="0"/>
              <a:t>(draw) loop:</a:t>
            </a:r>
          </a:p>
          <a:p>
            <a:pPr lvl="2"/>
            <a:r>
              <a:rPr lang="en-US" dirty="0"/>
              <a:t>Calculate forces (you need to do this)</a:t>
            </a:r>
          </a:p>
          <a:p>
            <a:pPr lvl="2"/>
            <a:r>
              <a:rPr lang="en-US" dirty="0"/>
              <a:t>Update acceleration (done for you)</a:t>
            </a:r>
          </a:p>
          <a:p>
            <a:pPr lvl="2"/>
            <a:r>
              <a:rPr lang="en-US" dirty="0"/>
              <a:t>Update velocity (done for you)</a:t>
            </a:r>
          </a:p>
          <a:p>
            <a:pPr lvl="2"/>
            <a:r>
              <a:rPr lang="en-US" dirty="0"/>
              <a:t>Update position (done for you)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Draw the graph (you need to do this)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http</a:t>
            </a:r>
            <a:r>
              <a:rPr lang="en-US" u="heavy" spc="-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:</a:t>
            </a:r>
            <a:r>
              <a:rPr lang="en-US" u="heavy" spc="-10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//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bl.</a:t>
            </a:r>
            <a:r>
              <a:rPr lang="en-US" u="heavy" spc="-1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ocks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.</a:t>
            </a:r>
            <a:r>
              <a:rPr lang="en-US" u="heavy" spc="-1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org/mbostock/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4062045</a:t>
            </a:r>
            <a:endParaRPr lang="en-US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3133" t="30817" r="77770" b="43832"/>
          <a:stretch/>
        </p:blipFill>
        <p:spPr>
          <a:xfrm>
            <a:off x="4470665" y="1219201"/>
            <a:ext cx="8398932" cy="73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2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 DIRECTED</a:t>
            </a:r>
          </a:p>
          <a:p>
            <a:pPr lvl="1"/>
            <a:r>
              <a:rPr lang="en-US" dirty="0"/>
              <a:t>+ very flexible, aesthetic layouts on many types of graphs</a:t>
            </a:r>
          </a:p>
          <a:p>
            <a:pPr lvl="1"/>
            <a:r>
              <a:rPr lang="en-US" dirty="0"/>
              <a:t>+ can add custom forces</a:t>
            </a:r>
          </a:p>
          <a:p>
            <a:pPr lvl="1"/>
            <a:r>
              <a:rPr lang="en-US" dirty="0"/>
              <a:t>+ relatively easy to implement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http</a:t>
            </a:r>
            <a:r>
              <a:rPr lang="en-US" u="heavy" spc="-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:</a:t>
            </a:r>
            <a:r>
              <a:rPr lang="en-US" u="heavy" spc="-10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//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bl.</a:t>
            </a:r>
            <a:r>
              <a:rPr lang="en-US" u="heavy" spc="-1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ocks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.</a:t>
            </a:r>
            <a:r>
              <a:rPr lang="en-US" u="heavy" spc="-1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org/mbostock/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4062045</a:t>
            </a:r>
            <a:endParaRPr lang="en-US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3133" t="30817" r="77770" b="43832"/>
          <a:stretch/>
        </p:blipFill>
        <p:spPr>
          <a:xfrm>
            <a:off x="11489531" y="2428452"/>
            <a:ext cx="5622132" cy="48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 DIRECTED</a:t>
            </a:r>
          </a:p>
          <a:p>
            <a:pPr lvl="1"/>
            <a:r>
              <a:rPr lang="en-US" dirty="0"/>
              <a:t>- repulsion loop is O(n</a:t>
            </a:r>
            <a:r>
              <a:rPr lang="en-US" baseline="30000" dirty="0"/>
              <a:t>2</a:t>
            </a:r>
            <a:r>
              <a:rPr lang="en-US" dirty="0"/>
              <a:t>) per iteration</a:t>
            </a:r>
          </a:p>
          <a:p>
            <a:pPr lvl="2"/>
            <a:r>
              <a:rPr lang="en-US" dirty="0"/>
              <a:t>can speed up to O(n log n) using </a:t>
            </a:r>
            <a:r>
              <a:rPr lang="en-US" dirty="0" err="1"/>
              <a:t>quadtree</a:t>
            </a:r>
            <a:r>
              <a:rPr lang="en-US" dirty="0"/>
              <a:t> or k-d tree</a:t>
            </a:r>
          </a:p>
          <a:p>
            <a:pPr lvl="1"/>
            <a:r>
              <a:rPr lang="en-US" dirty="0"/>
              <a:t>- prone to local minima</a:t>
            </a:r>
          </a:p>
          <a:p>
            <a:pPr lvl="2"/>
            <a:r>
              <a:rPr lang="en-US" dirty="0"/>
              <a:t>can use simulated annealing</a:t>
            </a:r>
          </a:p>
          <a:p>
            <a:pPr lvl="1"/>
            <a:r>
              <a:rPr lang="en-US" dirty="0"/>
              <a:t>- doesn’t work well on highly connected (low diameter) graphs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http</a:t>
            </a:r>
            <a:r>
              <a:rPr lang="en-US" u="heavy" spc="-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:</a:t>
            </a:r>
            <a:r>
              <a:rPr lang="en-US" u="heavy" spc="-10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//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bl.</a:t>
            </a:r>
            <a:r>
              <a:rPr lang="en-US" u="heavy" spc="-1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ocks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.</a:t>
            </a:r>
            <a:r>
              <a:rPr lang="en-US" u="heavy" spc="-15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org/mbostock/</a:t>
            </a:r>
            <a:r>
              <a:rPr lang="en-US" u="heavy" dirty="0">
                <a:solidFill>
                  <a:srgbClr val="FF0000"/>
                </a:solidFill>
                <a:latin typeface="Gill Sans MT"/>
                <a:cs typeface="Gill Sans MT"/>
                <a:hlinkClick r:id="rId3"/>
              </a:rPr>
              <a:t>4062045</a:t>
            </a:r>
            <a:endParaRPr lang="en-US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3133" t="30817" r="77770" b="43832"/>
          <a:stretch/>
        </p:blipFill>
        <p:spPr>
          <a:xfrm>
            <a:off x="11489531" y="2428452"/>
            <a:ext cx="5622132" cy="48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4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Ideas to make it better</a:t>
            </a:r>
          </a:p>
          <a:p>
            <a:pPr lvl="1"/>
            <a:r>
              <a:rPr lang="en-US" dirty="0"/>
              <a:t>Add extra forces, such as repulsion from the boundary or attraction to the center of the screen.</a:t>
            </a:r>
          </a:p>
          <a:p>
            <a:pPr lvl="1"/>
            <a:r>
              <a:rPr lang="en-US" dirty="0"/>
              <a:t>Allow overriding node positions using the mouse (dragging vertices)</a:t>
            </a:r>
          </a:p>
          <a:p>
            <a:pPr lvl="1"/>
            <a:r>
              <a:rPr lang="en-US" dirty="0"/>
              <a:t>Allow fixing the position of certain nodes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 ideas?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813131" y="762000"/>
            <a:ext cx="4833614" cy="3563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Group 24"/>
          <p:cNvGrpSpPr/>
          <p:nvPr/>
        </p:nvGrpSpPr>
        <p:grpSpPr>
          <a:xfrm>
            <a:off x="13851731" y="4038600"/>
            <a:ext cx="3216509" cy="4356364"/>
            <a:chOff x="10943599" y="4584701"/>
            <a:chExt cx="3216509" cy="4356364"/>
          </a:xfrm>
        </p:grpSpPr>
        <p:sp>
          <p:nvSpPr>
            <p:cNvPr id="4" name="object 4"/>
            <p:cNvSpPr/>
            <p:nvPr/>
          </p:nvSpPr>
          <p:spPr>
            <a:xfrm>
              <a:off x="11286331" y="6527799"/>
              <a:ext cx="2527300" cy="0"/>
            </a:xfrm>
            <a:custGeom>
              <a:avLst/>
              <a:gdLst/>
              <a:ahLst/>
              <a:cxnLst/>
              <a:rect l="l" t="t" r="r" b="b"/>
              <a:pathLst>
                <a:path w="2527300">
                  <a:moveTo>
                    <a:pt x="0" y="0"/>
                  </a:moveTo>
                  <a:lnTo>
                    <a:pt x="25273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39863" y="4929055"/>
              <a:ext cx="1376045" cy="1601470"/>
            </a:xfrm>
            <a:custGeom>
              <a:avLst/>
              <a:gdLst/>
              <a:ahLst/>
              <a:cxnLst/>
              <a:rect l="l" t="t" r="r" b="b"/>
              <a:pathLst>
                <a:path w="1376045" h="1601470">
                  <a:moveTo>
                    <a:pt x="0" y="0"/>
                  </a:moveTo>
                  <a:lnTo>
                    <a:pt x="1375874" y="160125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13631" y="6527799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0" y="2070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86331" y="8597900"/>
              <a:ext cx="2527300" cy="0"/>
            </a:xfrm>
            <a:custGeom>
              <a:avLst/>
              <a:gdLst/>
              <a:ahLst/>
              <a:cxnLst/>
              <a:rect l="l" t="t" r="r" b="b"/>
              <a:pathLst>
                <a:path w="2527300">
                  <a:moveTo>
                    <a:pt x="25273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86331" y="6527799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20701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87569" y="4929055"/>
              <a:ext cx="1152525" cy="1601470"/>
            </a:xfrm>
            <a:custGeom>
              <a:avLst/>
              <a:gdLst/>
              <a:ahLst/>
              <a:cxnLst/>
              <a:rect l="l" t="t" r="r" b="b"/>
              <a:pathLst>
                <a:path w="1152525" h="1601470">
                  <a:moveTo>
                    <a:pt x="0" y="1601254"/>
                  </a:moveTo>
                  <a:lnTo>
                    <a:pt x="115229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3600" y="6185955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343968" y="0"/>
                  </a:moveTo>
                  <a:lnTo>
                    <a:pt x="291317" y="4034"/>
                  </a:lnTo>
                  <a:lnTo>
                    <a:pt x="239668" y="16137"/>
                  </a:lnTo>
                  <a:lnTo>
                    <a:pt x="190022" y="36309"/>
                  </a:lnTo>
                  <a:lnTo>
                    <a:pt x="143381" y="64549"/>
                  </a:lnTo>
                  <a:lnTo>
                    <a:pt x="100745" y="100859"/>
                  </a:lnTo>
                  <a:lnTo>
                    <a:pt x="64477" y="143542"/>
                  </a:lnTo>
                  <a:lnTo>
                    <a:pt x="36268" y="190236"/>
                  </a:lnTo>
                  <a:lnTo>
                    <a:pt x="16119" y="239938"/>
                  </a:lnTo>
                  <a:lnTo>
                    <a:pt x="4029" y="291645"/>
                  </a:lnTo>
                  <a:lnTo>
                    <a:pt x="0" y="344355"/>
                  </a:lnTo>
                  <a:lnTo>
                    <a:pt x="1007" y="370772"/>
                  </a:lnTo>
                  <a:lnTo>
                    <a:pt x="9067" y="423106"/>
                  </a:lnTo>
                  <a:lnTo>
                    <a:pt x="25186" y="473936"/>
                  </a:lnTo>
                  <a:lnTo>
                    <a:pt x="49365" y="522260"/>
                  </a:lnTo>
                  <a:lnTo>
                    <a:pt x="81604" y="567074"/>
                  </a:lnTo>
                  <a:lnTo>
                    <a:pt x="121500" y="607015"/>
                  </a:lnTo>
                  <a:lnTo>
                    <a:pt x="166263" y="639290"/>
                  </a:lnTo>
                  <a:lnTo>
                    <a:pt x="214532" y="663496"/>
                  </a:lnTo>
                  <a:lnTo>
                    <a:pt x="265305" y="679634"/>
                  </a:lnTo>
                  <a:lnTo>
                    <a:pt x="317580" y="687702"/>
                  </a:lnTo>
                  <a:lnTo>
                    <a:pt x="343968" y="688711"/>
                  </a:lnTo>
                  <a:lnTo>
                    <a:pt x="370355" y="687702"/>
                  </a:lnTo>
                  <a:lnTo>
                    <a:pt x="422630" y="679634"/>
                  </a:lnTo>
                  <a:lnTo>
                    <a:pt x="473403" y="663496"/>
                  </a:lnTo>
                  <a:lnTo>
                    <a:pt x="521672" y="639290"/>
                  </a:lnTo>
                  <a:lnTo>
                    <a:pt x="566435" y="607015"/>
                  </a:lnTo>
                  <a:lnTo>
                    <a:pt x="606332" y="567074"/>
                  </a:lnTo>
                  <a:lnTo>
                    <a:pt x="638571" y="522260"/>
                  </a:lnTo>
                  <a:lnTo>
                    <a:pt x="662750" y="473936"/>
                  </a:lnTo>
                  <a:lnTo>
                    <a:pt x="678869" y="423106"/>
                  </a:lnTo>
                  <a:lnTo>
                    <a:pt x="686929" y="370772"/>
                  </a:lnTo>
                  <a:lnTo>
                    <a:pt x="687937" y="344355"/>
                  </a:lnTo>
                  <a:lnTo>
                    <a:pt x="686929" y="317937"/>
                  </a:lnTo>
                  <a:lnTo>
                    <a:pt x="678869" y="265603"/>
                  </a:lnTo>
                  <a:lnTo>
                    <a:pt x="662750" y="214773"/>
                  </a:lnTo>
                  <a:lnTo>
                    <a:pt x="638571" y="166450"/>
                  </a:lnTo>
                  <a:lnTo>
                    <a:pt x="606332" y="121636"/>
                  </a:lnTo>
                  <a:lnTo>
                    <a:pt x="566435" y="81696"/>
                  </a:lnTo>
                  <a:lnTo>
                    <a:pt x="521672" y="49421"/>
                  </a:lnTo>
                  <a:lnTo>
                    <a:pt x="473403" y="25214"/>
                  </a:lnTo>
                  <a:lnTo>
                    <a:pt x="422630" y="9077"/>
                  </a:lnTo>
                  <a:lnTo>
                    <a:pt x="370355" y="1008"/>
                  </a:lnTo>
                  <a:lnTo>
                    <a:pt x="343968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3599" y="6185955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587191" y="100859"/>
                  </a:moveTo>
                  <a:lnTo>
                    <a:pt x="623459" y="143542"/>
                  </a:lnTo>
                  <a:lnTo>
                    <a:pt x="651668" y="190236"/>
                  </a:lnTo>
                  <a:lnTo>
                    <a:pt x="671818" y="239938"/>
                  </a:lnTo>
                  <a:lnTo>
                    <a:pt x="683907" y="291645"/>
                  </a:lnTo>
                  <a:lnTo>
                    <a:pt x="687937" y="344355"/>
                  </a:lnTo>
                  <a:lnTo>
                    <a:pt x="686929" y="370773"/>
                  </a:lnTo>
                  <a:lnTo>
                    <a:pt x="678870" y="423107"/>
                  </a:lnTo>
                  <a:lnTo>
                    <a:pt x="662750" y="473937"/>
                  </a:lnTo>
                  <a:lnTo>
                    <a:pt x="638571" y="522260"/>
                  </a:lnTo>
                  <a:lnTo>
                    <a:pt x="606333" y="567074"/>
                  </a:lnTo>
                  <a:lnTo>
                    <a:pt x="566436" y="607015"/>
                  </a:lnTo>
                  <a:lnTo>
                    <a:pt x="521673" y="639290"/>
                  </a:lnTo>
                  <a:lnTo>
                    <a:pt x="473404" y="663496"/>
                  </a:lnTo>
                  <a:lnTo>
                    <a:pt x="422631" y="679634"/>
                  </a:lnTo>
                  <a:lnTo>
                    <a:pt x="370356" y="687702"/>
                  </a:lnTo>
                  <a:lnTo>
                    <a:pt x="343968" y="688711"/>
                  </a:lnTo>
                  <a:lnTo>
                    <a:pt x="317580" y="687702"/>
                  </a:lnTo>
                  <a:lnTo>
                    <a:pt x="265305" y="679634"/>
                  </a:lnTo>
                  <a:lnTo>
                    <a:pt x="214532" y="663496"/>
                  </a:lnTo>
                  <a:lnTo>
                    <a:pt x="166263" y="639290"/>
                  </a:lnTo>
                  <a:lnTo>
                    <a:pt x="121500" y="607015"/>
                  </a:lnTo>
                  <a:lnTo>
                    <a:pt x="81604" y="567074"/>
                  </a:lnTo>
                  <a:lnTo>
                    <a:pt x="49365" y="522260"/>
                  </a:lnTo>
                  <a:lnTo>
                    <a:pt x="25186" y="473937"/>
                  </a:lnTo>
                  <a:lnTo>
                    <a:pt x="9067" y="423107"/>
                  </a:lnTo>
                  <a:lnTo>
                    <a:pt x="1007" y="370773"/>
                  </a:lnTo>
                  <a:lnTo>
                    <a:pt x="0" y="344355"/>
                  </a:lnTo>
                  <a:lnTo>
                    <a:pt x="1007" y="317938"/>
                  </a:lnTo>
                  <a:lnTo>
                    <a:pt x="9067" y="265604"/>
                  </a:lnTo>
                  <a:lnTo>
                    <a:pt x="25186" y="214774"/>
                  </a:lnTo>
                  <a:lnTo>
                    <a:pt x="49365" y="166451"/>
                  </a:lnTo>
                  <a:lnTo>
                    <a:pt x="81604" y="121637"/>
                  </a:lnTo>
                  <a:lnTo>
                    <a:pt x="121500" y="81696"/>
                  </a:lnTo>
                  <a:lnTo>
                    <a:pt x="166263" y="49421"/>
                  </a:lnTo>
                  <a:lnTo>
                    <a:pt x="214532" y="25214"/>
                  </a:lnTo>
                  <a:lnTo>
                    <a:pt x="265305" y="9077"/>
                  </a:lnTo>
                  <a:lnTo>
                    <a:pt x="317580" y="1008"/>
                  </a:lnTo>
                  <a:lnTo>
                    <a:pt x="343968" y="0"/>
                  </a:lnTo>
                  <a:lnTo>
                    <a:pt x="370356" y="1008"/>
                  </a:lnTo>
                  <a:lnTo>
                    <a:pt x="422631" y="9077"/>
                  </a:lnTo>
                  <a:lnTo>
                    <a:pt x="473404" y="25214"/>
                  </a:lnTo>
                  <a:lnTo>
                    <a:pt x="521673" y="49421"/>
                  </a:lnTo>
                  <a:lnTo>
                    <a:pt x="566436" y="81696"/>
                  </a:lnTo>
                  <a:lnTo>
                    <a:pt x="587191" y="100859"/>
                  </a:lnTo>
                </a:path>
              </a:pathLst>
            </a:custGeom>
            <a:ln w="127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71768" y="6185955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343968" y="0"/>
                  </a:moveTo>
                  <a:lnTo>
                    <a:pt x="291317" y="4034"/>
                  </a:lnTo>
                  <a:lnTo>
                    <a:pt x="239668" y="16137"/>
                  </a:lnTo>
                  <a:lnTo>
                    <a:pt x="190022" y="36309"/>
                  </a:lnTo>
                  <a:lnTo>
                    <a:pt x="143381" y="64549"/>
                  </a:lnTo>
                  <a:lnTo>
                    <a:pt x="100745" y="100859"/>
                  </a:lnTo>
                  <a:lnTo>
                    <a:pt x="64477" y="143542"/>
                  </a:lnTo>
                  <a:lnTo>
                    <a:pt x="36268" y="190236"/>
                  </a:lnTo>
                  <a:lnTo>
                    <a:pt x="16119" y="239938"/>
                  </a:lnTo>
                  <a:lnTo>
                    <a:pt x="4029" y="291645"/>
                  </a:lnTo>
                  <a:lnTo>
                    <a:pt x="0" y="344355"/>
                  </a:lnTo>
                  <a:lnTo>
                    <a:pt x="1007" y="370772"/>
                  </a:lnTo>
                  <a:lnTo>
                    <a:pt x="9067" y="423106"/>
                  </a:lnTo>
                  <a:lnTo>
                    <a:pt x="25186" y="473936"/>
                  </a:lnTo>
                  <a:lnTo>
                    <a:pt x="49365" y="522260"/>
                  </a:lnTo>
                  <a:lnTo>
                    <a:pt x="81604" y="567074"/>
                  </a:lnTo>
                  <a:lnTo>
                    <a:pt x="121500" y="607015"/>
                  </a:lnTo>
                  <a:lnTo>
                    <a:pt x="166263" y="639290"/>
                  </a:lnTo>
                  <a:lnTo>
                    <a:pt x="214532" y="663496"/>
                  </a:lnTo>
                  <a:lnTo>
                    <a:pt x="265305" y="679634"/>
                  </a:lnTo>
                  <a:lnTo>
                    <a:pt x="317580" y="687702"/>
                  </a:lnTo>
                  <a:lnTo>
                    <a:pt x="343968" y="688711"/>
                  </a:lnTo>
                  <a:lnTo>
                    <a:pt x="370356" y="687702"/>
                  </a:lnTo>
                  <a:lnTo>
                    <a:pt x="422631" y="679634"/>
                  </a:lnTo>
                  <a:lnTo>
                    <a:pt x="473404" y="663496"/>
                  </a:lnTo>
                  <a:lnTo>
                    <a:pt x="521673" y="639290"/>
                  </a:lnTo>
                  <a:lnTo>
                    <a:pt x="566437" y="607015"/>
                  </a:lnTo>
                  <a:lnTo>
                    <a:pt x="606333" y="567074"/>
                  </a:lnTo>
                  <a:lnTo>
                    <a:pt x="638571" y="522260"/>
                  </a:lnTo>
                  <a:lnTo>
                    <a:pt x="662750" y="473936"/>
                  </a:lnTo>
                  <a:lnTo>
                    <a:pt x="678870" y="423106"/>
                  </a:lnTo>
                  <a:lnTo>
                    <a:pt x="686929" y="370772"/>
                  </a:lnTo>
                  <a:lnTo>
                    <a:pt x="687937" y="344355"/>
                  </a:lnTo>
                  <a:lnTo>
                    <a:pt x="686929" y="317937"/>
                  </a:lnTo>
                  <a:lnTo>
                    <a:pt x="678870" y="265603"/>
                  </a:lnTo>
                  <a:lnTo>
                    <a:pt x="662750" y="214773"/>
                  </a:lnTo>
                  <a:lnTo>
                    <a:pt x="638571" y="166450"/>
                  </a:lnTo>
                  <a:lnTo>
                    <a:pt x="606333" y="121636"/>
                  </a:lnTo>
                  <a:lnTo>
                    <a:pt x="566437" y="81696"/>
                  </a:lnTo>
                  <a:lnTo>
                    <a:pt x="521673" y="49421"/>
                  </a:lnTo>
                  <a:lnTo>
                    <a:pt x="473404" y="25214"/>
                  </a:lnTo>
                  <a:lnTo>
                    <a:pt x="422631" y="9077"/>
                  </a:lnTo>
                  <a:lnTo>
                    <a:pt x="370356" y="1008"/>
                  </a:lnTo>
                  <a:lnTo>
                    <a:pt x="343968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71768" y="6185955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587191" y="100859"/>
                  </a:moveTo>
                  <a:lnTo>
                    <a:pt x="623459" y="143542"/>
                  </a:lnTo>
                  <a:lnTo>
                    <a:pt x="651668" y="190236"/>
                  </a:lnTo>
                  <a:lnTo>
                    <a:pt x="671818" y="239938"/>
                  </a:lnTo>
                  <a:lnTo>
                    <a:pt x="683907" y="291645"/>
                  </a:lnTo>
                  <a:lnTo>
                    <a:pt x="687937" y="344355"/>
                  </a:lnTo>
                  <a:lnTo>
                    <a:pt x="686929" y="370773"/>
                  </a:lnTo>
                  <a:lnTo>
                    <a:pt x="678870" y="423107"/>
                  </a:lnTo>
                  <a:lnTo>
                    <a:pt x="662750" y="473937"/>
                  </a:lnTo>
                  <a:lnTo>
                    <a:pt x="638571" y="522260"/>
                  </a:lnTo>
                  <a:lnTo>
                    <a:pt x="606333" y="567074"/>
                  </a:lnTo>
                  <a:lnTo>
                    <a:pt x="566436" y="607015"/>
                  </a:lnTo>
                  <a:lnTo>
                    <a:pt x="521673" y="639290"/>
                  </a:lnTo>
                  <a:lnTo>
                    <a:pt x="473404" y="663496"/>
                  </a:lnTo>
                  <a:lnTo>
                    <a:pt x="422631" y="679634"/>
                  </a:lnTo>
                  <a:lnTo>
                    <a:pt x="370356" y="687702"/>
                  </a:lnTo>
                  <a:lnTo>
                    <a:pt x="343968" y="688711"/>
                  </a:lnTo>
                  <a:lnTo>
                    <a:pt x="317580" y="687702"/>
                  </a:lnTo>
                  <a:lnTo>
                    <a:pt x="265305" y="679634"/>
                  </a:lnTo>
                  <a:lnTo>
                    <a:pt x="214532" y="663496"/>
                  </a:lnTo>
                  <a:lnTo>
                    <a:pt x="166263" y="639290"/>
                  </a:lnTo>
                  <a:lnTo>
                    <a:pt x="121500" y="607015"/>
                  </a:lnTo>
                  <a:lnTo>
                    <a:pt x="81604" y="567074"/>
                  </a:lnTo>
                  <a:lnTo>
                    <a:pt x="49365" y="522260"/>
                  </a:lnTo>
                  <a:lnTo>
                    <a:pt x="25186" y="473937"/>
                  </a:lnTo>
                  <a:lnTo>
                    <a:pt x="9067" y="423107"/>
                  </a:lnTo>
                  <a:lnTo>
                    <a:pt x="1007" y="370773"/>
                  </a:lnTo>
                  <a:lnTo>
                    <a:pt x="0" y="344355"/>
                  </a:lnTo>
                  <a:lnTo>
                    <a:pt x="1007" y="317938"/>
                  </a:lnTo>
                  <a:lnTo>
                    <a:pt x="9067" y="265604"/>
                  </a:lnTo>
                  <a:lnTo>
                    <a:pt x="25186" y="214774"/>
                  </a:lnTo>
                  <a:lnTo>
                    <a:pt x="49365" y="166451"/>
                  </a:lnTo>
                  <a:lnTo>
                    <a:pt x="81604" y="121637"/>
                  </a:lnTo>
                  <a:lnTo>
                    <a:pt x="121500" y="81696"/>
                  </a:lnTo>
                  <a:lnTo>
                    <a:pt x="166263" y="49421"/>
                  </a:lnTo>
                  <a:lnTo>
                    <a:pt x="214532" y="25214"/>
                  </a:lnTo>
                  <a:lnTo>
                    <a:pt x="265305" y="9077"/>
                  </a:lnTo>
                  <a:lnTo>
                    <a:pt x="317580" y="1008"/>
                  </a:lnTo>
                  <a:lnTo>
                    <a:pt x="343968" y="0"/>
                  </a:lnTo>
                  <a:lnTo>
                    <a:pt x="370356" y="1008"/>
                  </a:lnTo>
                  <a:lnTo>
                    <a:pt x="422631" y="9077"/>
                  </a:lnTo>
                  <a:lnTo>
                    <a:pt x="473404" y="25214"/>
                  </a:lnTo>
                  <a:lnTo>
                    <a:pt x="521673" y="49421"/>
                  </a:lnTo>
                  <a:lnTo>
                    <a:pt x="566436" y="81696"/>
                  </a:lnTo>
                  <a:lnTo>
                    <a:pt x="587191" y="100859"/>
                  </a:lnTo>
                </a:path>
              </a:pathLst>
            </a:custGeom>
            <a:ln w="127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43600" y="8252089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343968" y="0"/>
                  </a:moveTo>
                  <a:lnTo>
                    <a:pt x="291317" y="4034"/>
                  </a:lnTo>
                  <a:lnTo>
                    <a:pt x="239668" y="16137"/>
                  </a:lnTo>
                  <a:lnTo>
                    <a:pt x="190022" y="36309"/>
                  </a:lnTo>
                  <a:lnTo>
                    <a:pt x="143381" y="64549"/>
                  </a:lnTo>
                  <a:lnTo>
                    <a:pt x="100745" y="100859"/>
                  </a:lnTo>
                  <a:lnTo>
                    <a:pt x="64477" y="143542"/>
                  </a:lnTo>
                  <a:lnTo>
                    <a:pt x="36268" y="190236"/>
                  </a:lnTo>
                  <a:lnTo>
                    <a:pt x="16119" y="239938"/>
                  </a:lnTo>
                  <a:lnTo>
                    <a:pt x="4029" y="291645"/>
                  </a:lnTo>
                  <a:lnTo>
                    <a:pt x="0" y="344355"/>
                  </a:lnTo>
                  <a:lnTo>
                    <a:pt x="1007" y="370773"/>
                  </a:lnTo>
                  <a:lnTo>
                    <a:pt x="9067" y="423107"/>
                  </a:lnTo>
                  <a:lnTo>
                    <a:pt x="25186" y="473937"/>
                  </a:lnTo>
                  <a:lnTo>
                    <a:pt x="49365" y="522260"/>
                  </a:lnTo>
                  <a:lnTo>
                    <a:pt x="81604" y="567074"/>
                  </a:lnTo>
                  <a:lnTo>
                    <a:pt x="121500" y="607015"/>
                  </a:lnTo>
                  <a:lnTo>
                    <a:pt x="166263" y="639290"/>
                  </a:lnTo>
                  <a:lnTo>
                    <a:pt x="214532" y="663496"/>
                  </a:lnTo>
                  <a:lnTo>
                    <a:pt x="265305" y="679634"/>
                  </a:lnTo>
                  <a:lnTo>
                    <a:pt x="317580" y="687703"/>
                  </a:lnTo>
                  <a:lnTo>
                    <a:pt x="343968" y="688711"/>
                  </a:lnTo>
                  <a:lnTo>
                    <a:pt x="370355" y="687703"/>
                  </a:lnTo>
                  <a:lnTo>
                    <a:pt x="422630" y="679634"/>
                  </a:lnTo>
                  <a:lnTo>
                    <a:pt x="473403" y="663496"/>
                  </a:lnTo>
                  <a:lnTo>
                    <a:pt x="521672" y="639290"/>
                  </a:lnTo>
                  <a:lnTo>
                    <a:pt x="566435" y="607015"/>
                  </a:lnTo>
                  <a:lnTo>
                    <a:pt x="606332" y="567074"/>
                  </a:lnTo>
                  <a:lnTo>
                    <a:pt x="638571" y="522260"/>
                  </a:lnTo>
                  <a:lnTo>
                    <a:pt x="662750" y="473937"/>
                  </a:lnTo>
                  <a:lnTo>
                    <a:pt x="678869" y="423107"/>
                  </a:lnTo>
                  <a:lnTo>
                    <a:pt x="686929" y="370773"/>
                  </a:lnTo>
                  <a:lnTo>
                    <a:pt x="687937" y="344355"/>
                  </a:lnTo>
                  <a:lnTo>
                    <a:pt x="686929" y="317938"/>
                  </a:lnTo>
                  <a:lnTo>
                    <a:pt x="678869" y="265604"/>
                  </a:lnTo>
                  <a:lnTo>
                    <a:pt x="662750" y="214774"/>
                  </a:lnTo>
                  <a:lnTo>
                    <a:pt x="638571" y="166451"/>
                  </a:lnTo>
                  <a:lnTo>
                    <a:pt x="606332" y="121636"/>
                  </a:lnTo>
                  <a:lnTo>
                    <a:pt x="566435" y="81696"/>
                  </a:lnTo>
                  <a:lnTo>
                    <a:pt x="521672" y="49421"/>
                  </a:lnTo>
                  <a:lnTo>
                    <a:pt x="473403" y="25214"/>
                  </a:lnTo>
                  <a:lnTo>
                    <a:pt x="422630" y="9077"/>
                  </a:lnTo>
                  <a:lnTo>
                    <a:pt x="370355" y="1008"/>
                  </a:lnTo>
                  <a:lnTo>
                    <a:pt x="343968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43599" y="8252090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587191" y="100859"/>
                  </a:moveTo>
                  <a:lnTo>
                    <a:pt x="623459" y="143542"/>
                  </a:lnTo>
                  <a:lnTo>
                    <a:pt x="651668" y="190236"/>
                  </a:lnTo>
                  <a:lnTo>
                    <a:pt x="671818" y="239938"/>
                  </a:lnTo>
                  <a:lnTo>
                    <a:pt x="683907" y="291645"/>
                  </a:lnTo>
                  <a:lnTo>
                    <a:pt x="687937" y="344355"/>
                  </a:lnTo>
                  <a:lnTo>
                    <a:pt x="686929" y="370773"/>
                  </a:lnTo>
                  <a:lnTo>
                    <a:pt x="678870" y="423107"/>
                  </a:lnTo>
                  <a:lnTo>
                    <a:pt x="662750" y="473937"/>
                  </a:lnTo>
                  <a:lnTo>
                    <a:pt x="638571" y="522260"/>
                  </a:lnTo>
                  <a:lnTo>
                    <a:pt x="606333" y="567074"/>
                  </a:lnTo>
                  <a:lnTo>
                    <a:pt x="566436" y="607015"/>
                  </a:lnTo>
                  <a:lnTo>
                    <a:pt x="521673" y="639290"/>
                  </a:lnTo>
                  <a:lnTo>
                    <a:pt x="473404" y="663496"/>
                  </a:lnTo>
                  <a:lnTo>
                    <a:pt x="422631" y="679634"/>
                  </a:lnTo>
                  <a:lnTo>
                    <a:pt x="370356" y="687702"/>
                  </a:lnTo>
                  <a:lnTo>
                    <a:pt x="343968" y="688711"/>
                  </a:lnTo>
                  <a:lnTo>
                    <a:pt x="317580" y="687702"/>
                  </a:lnTo>
                  <a:lnTo>
                    <a:pt x="265305" y="679634"/>
                  </a:lnTo>
                  <a:lnTo>
                    <a:pt x="214532" y="663496"/>
                  </a:lnTo>
                  <a:lnTo>
                    <a:pt x="166263" y="639290"/>
                  </a:lnTo>
                  <a:lnTo>
                    <a:pt x="121500" y="607015"/>
                  </a:lnTo>
                  <a:lnTo>
                    <a:pt x="81604" y="567074"/>
                  </a:lnTo>
                  <a:lnTo>
                    <a:pt x="49365" y="522260"/>
                  </a:lnTo>
                  <a:lnTo>
                    <a:pt x="25186" y="473937"/>
                  </a:lnTo>
                  <a:lnTo>
                    <a:pt x="9067" y="423107"/>
                  </a:lnTo>
                  <a:lnTo>
                    <a:pt x="1007" y="370773"/>
                  </a:lnTo>
                  <a:lnTo>
                    <a:pt x="0" y="344355"/>
                  </a:lnTo>
                  <a:lnTo>
                    <a:pt x="1007" y="317938"/>
                  </a:lnTo>
                  <a:lnTo>
                    <a:pt x="9067" y="265604"/>
                  </a:lnTo>
                  <a:lnTo>
                    <a:pt x="25186" y="214774"/>
                  </a:lnTo>
                  <a:lnTo>
                    <a:pt x="49365" y="166451"/>
                  </a:lnTo>
                  <a:lnTo>
                    <a:pt x="81604" y="121637"/>
                  </a:lnTo>
                  <a:lnTo>
                    <a:pt x="121500" y="81696"/>
                  </a:lnTo>
                  <a:lnTo>
                    <a:pt x="166263" y="49421"/>
                  </a:lnTo>
                  <a:lnTo>
                    <a:pt x="214532" y="25214"/>
                  </a:lnTo>
                  <a:lnTo>
                    <a:pt x="265305" y="9077"/>
                  </a:lnTo>
                  <a:lnTo>
                    <a:pt x="317580" y="1008"/>
                  </a:lnTo>
                  <a:lnTo>
                    <a:pt x="343968" y="0"/>
                  </a:lnTo>
                  <a:lnTo>
                    <a:pt x="370356" y="1008"/>
                  </a:lnTo>
                  <a:lnTo>
                    <a:pt x="422631" y="9077"/>
                  </a:lnTo>
                  <a:lnTo>
                    <a:pt x="473404" y="25214"/>
                  </a:lnTo>
                  <a:lnTo>
                    <a:pt x="521673" y="49421"/>
                  </a:lnTo>
                  <a:lnTo>
                    <a:pt x="566436" y="81696"/>
                  </a:lnTo>
                  <a:lnTo>
                    <a:pt x="587191" y="100859"/>
                  </a:lnTo>
                </a:path>
              </a:pathLst>
            </a:custGeom>
            <a:ln w="127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71768" y="8252089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343968" y="0"/>
                  </a:moveTo>
                  <a:lnTo>
                    <a:pt x="291317" y="4034"/>
                  </a:lnTo>
                  <a:lnTo>
                    <a:pt x="239668" y="16137"/>
                  </a:lnTo>
                  <a:lnTo>
                    <a:pt x="190022" y="36309"/>
                  </a:lnTo>
                  <a:lnTo>
                    <a:pt x="143381" y="64549"/>
                  </a:lnTo>
                  <a:lnTo>
                    <a:pt x="100745" y="100859"/>
                  </a:lnTo>
                  <a:lnTo>
                    <a:pt x="64477" y="143542"/>
                  </a:lnTo>
                  <a:lnTo>
                    <a:pt x="36268" y="190236"/>
                  </a:lnTo>
                  <a:lnTo>
                    <a:pt x="16119" y="239938"/>
                  </a:lnTo>
                  <a:lnTo>
                    <a:pt x="4029" y="291645"/>
                  </a:lnTo>
                  <a:lnTo>
                    <a:pt x="0" y="344355"/>
                  </a:lnTo>
                  <a:lnTo>
                    <a:pt x="1007" y="370773"/>
                  </a:lnTo>
                  <a:lnTo>
                    <a:pt x="9067" y="423107"/>
                  </a:lnTo>
                  <a:lnTo>
                    <a:pt x="25186" y="473937"/>
                  </a:lnTo>
                  <a:lnTo>
                    <a:pt x="49365" y="522260"/>
                  </a:lnTo>
                  <a:lnTo>
                    <a:pt x="81604" y="567074"/>
                  </a:lnTo>
                  <a:lnTo>
                    <a:pt x="121500" y="607015"/>
                  </a:lnTo>
                  <a:lnTo>
                    <a:pt x="166263" y="639290"/>
                  </a:lnTo>
                  <a:lnTo>
                    <a:pt x="214532" y="663496"/>
                  </a:lnTo>
                  <a:lnTo>
                    <a:pt x="265305" y="679634"/>
                  </a:lnTo>
                  <a:lnTo>
                    <a:pt x="317580" y="687703"/>
                  </a:lnTo>
                  <a:lnTo>
                    <a:pt x="343968" y="688711"/>
                  </a:lnTo>
                  <a:lnTo>
                    <a:pt x="370356" y="687703"/>
                  </a:lnTo>
                  <a:lnTo>
                    <a:pt x="422631" y="679634"/>
                  </a:lnTo>
                  <a:lnTo>
                    <a:pt x="473404" y="663496"/>
                  </a:lnTo>
                  <a:lnTo>
                    <a:pt x="521673" y="639290"/>
                  </a:lnTo>
                  <a:lnTo>
                    <a:pt x="566437" y="607015"/>
                  </a:lnTo>
                  <a:lnTo>
                    <a:pt x="606333" y="567074"/>
                  </a:lnTo>
                  <a:lnTo>
                    <a:pt x="638571" y="522260"/>
                  </a:lnTo>
                  <a:lnTo>
                    <a:pt x="662750" y="473937"/>
                  </a:lnTo>
                  <a:lnTo>
                    <a:pt x="678870" y="423107"/>
                  </a:lnTo>
                  <a:lnTo>
                    <a:pt x="686929" y="370773"/>
                  </a:lnTo>
                  <a:lnTo>
                    <a:pt x="687937" y="344355"/>
                  </a:lnTo>
                  <a:lnTo>
                    <a:pt x="686929" y="317938"/>
                  </a:lnTo>
                  <a:lnTo>
                    <a:pt x="678870" y="265604"/>
                  </a:lnTo>
                  <a:lnTo>
                    <a:pt x="662750" y="214774"/>
                  </a:lnTo>
                  <a:lnTo>
                    <a:pt x="638571" y="166451"/>
                  </a:lnTo>
                  <a:lnTo>
                    <a:pt x="606333" y="121636"/>
                  </a:lnTo>
                  <a:lnTo>
                    <a:pt x="566437" y="81696"/>
                  </a:lnTo>
                  <a:lnTo>
                    <a:pt x="521673" y="49421"/>
                  </a:lnTo>
                  <a:lnTo>
                    <a:pt x="473404" y="25214"/>
                  </a:lnTo>
                  <a:lnTo>
                    <a:pt x="422631" y="9077"/>
                  </a:lnTo>
                  <a:lnTo>
                    <a:pt x="370356" y="1008"/>
                  </a:lnTo>
                  <a:lnTo>
                    <a:pt x="343968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471768" y="8252090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587191" y="100859"/>
                  </a:moveTo>
                  <a:lnTo>
                    <a:pt x="623459" y="143542"/>
                  </a:lnTo>
                  <a:lnTo>
                    <a:pt x="651668" y="190236"/>
                  </a:lnTo>
                  <a:lnTo>
                    <a:pt x="671818" y="239938"/>
                  </a:lnTo>
                  <a:lnTo>
                    <a:pt x="683907" y="291645"/>
                  </a:lnTo>
                  <a:lnTo>
                    <a:pt x="687937" y="344355"/>
                  </a:lnTo>
                  <a:lnTo>
                    <a:pt x="686929" y="370773"/>
                  </a:lnTo>
                  <a:lnTo>
                    <a:pt x="678870" y="423107"/>
                  </a:lnTo>
                  <a:lnTo>
                    <a:pt x="662750" y="473937"/>
                  </a:lnTo>
                  <a:lnTo>
                    <a:pt x="638571" y="522260"/>
                  </a:lnTo>
                  <a:lnTo>
                    <a:pt x="606333" y="567074"/>
                  </a:lnTo>
                  <a:lnTo>
                    <a:pt x="566436" y="607015"/>
                  </a:lnTo>
                  <a:lnTo>
                    <a:pt x="521673" y="639290"/>
                  </a:lnTo>
                  <a:lnTo>
                    <a:pt x="473404" y="663496"/>
                  </a:lnTo>
                  <a:lnTo>
                    <a:pt x="422631" y="679634"/>
                  </a:lnTo>
                  <a:lnTo>
                    <a:pt x="370356" y="687702"/>
                  </a:lnTo>
                  <a:lnTo>
                    <a:pt x="343968" y="688711"/>
                  </a:lnTo>
                  <a:lnTo>
                    <a:pt x="317580" y="687702"/>
                  </a:lnTo>
                  <a:lnTo>
                    <a:pt x="265305" y="679634"/>
                  </a:lnTo>
                  <a:lnTo>
                    <a:pt x="214532" y="663496"/>
                  </a:lnTo>
                  <a:lnTo>
                    <a:pt x="166263" y="639290"/>
                  </a:lnTo>
                  <a:lnTo>
                    <a:pt x="121500" y="607015"/>
                  </a:lnTo>
                  <a:lnTo>
                    <a:pt x="81604" y="567074"/>
                  </a:lnTo>
                  <a:lnTo>
                    <a:pt x="49365" y="522260"/>
                  </a:lnTo>
                  <a:lnTo>
                    <a:pt x="25186" y="473937"/>
                  </a:lnTo>
                  <a:lnTo>
                    <a:pt x="9067" y="423107"/>
                  </a:lnTo>
                  <a:lnTo>
                    <a:pt x="1007" y="370773"/>
                  </a:lnTo>
                  <a:lnTo>
                    <a:pt x="0" y="344355"/>
                  </a:lnTo>
                  <a:lnTo>
                    <a:pt x="1007" y="317938"/>
                  </a:lnTo>
                  <a:lnTo>
                    <a:pt x="9067" y="265604"/>
                  </a:lnTo>
                  <a:lnTo>
                    <a:pt x="25186" y="214774"/>
                  </a:lnTo>
                  <a:lnTo>
                    <a:pt x="49365" y="166451"/>
                  </a:lnTo>
                  <a:lnTo>
                    <a:pt x="81604" y="121637"/>
                  </a:lnTo>
                  <a:lnTo>
                    <a:pt x="121500" y="81696"/>
                  </a:lnTo>
                  <a:lnTo>
                    <a:pt x="166263" y="49421"/>
                  </a:lnTo>
                  <a:lnTo>
                    <a:pt x="214532" y="25214"/>
                  </a:lnTo>
                  <a:lnTo>
                    <a:pt x="265305" y="9077"/>
                  </a:lnTo>
                  <a:lnTo>
                    <a:pt x="317580" y="1008"/>
                  </a:lnTo>
                  <a:lnTo>
                    <a:pt x="343968" y="0"/>
                  </a:lnTo>
                  <a:lnTo>
                    <a:pt x="370356" y="1008"/>
                  </a:lnTo>
                  <a:lnTo>
                    <a:pt x="422631" y="9077"/>
                  </a:lnTo>
                  <a:lnTo>
                    <a:pt x="473404" y="25214"/>
                  </a:lnTo>
                  <a:lnTo>
                    <a:pt x="521673" y="49421"/>
                  </a:lnTo>
                  <a:lnTo>
                    <a:pt x="566436" y="81696"/>
                  </a:lnTo>
                  <a:lnTo>
                    <a:pt x="587191" y="100859"/>
                  </a:lnTo>
                </a:path>
              </a:pathLst>
            </a:custGeom>
            <a:ln w="127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95893" y="4584701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343968" y="0"/>
                  </a:moveTo>
                  <a:lnTo>
                    <a:pt x="291317" y="4034"/>
                  </a:lnTo>
                  <a:lnTo>
                    <a:pt x="239668" y="16137"/>
                  </a:lnTo>
                  <a:lnTo>
                    <a:pt x="190022" y="36309"/>
                  </a:lnTo>
                  <a:lnTo>
                    <a:pt x="143381" y="64549"/>
                  </a:lnTo>
                  <a:lnTo>
                    <a:pt x="100745" y="100859"/>
                  </a:lnTo>
                  <a:lnTo>
                    <a:pt x="64477" y="143542"/>
                  </a:lnTo>
                  <a:lnTo>
                    <a:pt x="36268" y="190236"/>
                  </a:lnTo>
                  <a:lnTo>
                    <a:pt x="16119" y="239938"/>
                  </a:lnTo>
                  <a:lnTo>
                    <a:pt x="4029" y="291645"/>
                  </a:lnTo>
                  <a:lnTo>
                    <a:pt x="0" y="344355"/>
                  </a:lnTo>
                  <a:lnTo>
                    <a:pt x="1007" y="370772"/>
                  </a:lnTo>
                  <a:lnTo>
                    <a:pt x="9067" y="423106"/>
                  </a:lnTo>
                  <a:lnTo>
                    <a:pt x="25186" y="473936"/>
                  </a:lnTo>
                  <a:lnTo>
                    <a:pt x="49365" y="522259"/>
                  </a:lnTo>
                  <a:lnTo>
                    <a:pt x="81604" y="567073"/>
                  </a:lnTo>
                  <a:lnTo>
                    <a:pt x="121500" y="607014"/>
                  </a:lnTo>
                  <a:lnTo>
                    <a:pt x="166263" y="639289"/>
                  </a:lnTo>
                  <a:lnTo>
                    <a:pt x="214532" y="663496"/>
                  </a:lnTo>
                  <a:lnTo>
                    <a:pt x="265305" y="679633"/>
                  </a:lnTo>
                  <a:lnTo>
                    <a:pt x="317580" y="687702"/>
                  </a:lnTo>
                  <a:lnTo>
                    <a:pt x="343968" y="688711"/>
                  </a:lnTo>
                  <a:lnTo>
                    <a:pt x="370356" y="687702"/>
                  </a:lnTo>
                  <a:lnTo>
                    <a:pt x="422631" y="679633"/>
                  </a:lnTo>
                  <a:lnTo>
                    <a:pt x="473404" y="663496"/>
                  </a:lnTo>
                  <a:lnTo>
                    <a:pt x="521673" y="639289"/>
                  </a:lnTo>
                  <a:lnTo>
                    <a:pt x="566437" y="607014"/>
                  </a:lnTo>
                  <a:lnTo>
                    <a:pt x="606333" y="567073"/>
                  </a:lnTo>
                  <a:lnTo>
                    <a:pt x="638571" y="522259"/>
                  </a:lnTo>
                  <a:lnTo>
                    <a:pt x="662750" y="473936"/>
                  </a:lnTo>
                  <a:lnTo>
                    <a:pt x="678870" y="423106"/>
                  </a:lnTo>
                  <a:lnTo>
                    <a:pt x="686929" y="370772"/>
                  </a:lnTo>
                  <a:lnTo>
                    <a:pt x="687937" y="344355"/>
                  </a:lnTo>
                  <a:lnTo>
                    <a:pt x="686929" y="317937"/>
                  </a:lnTo>
                  <a:lnTo>
                    <a:pt x="678870" y="265603"/>
                  </a:lnTo>
                  <a:lnTo>
                    <a:pt x="662750" y="214773"/>
                  </a:lnTo>
                  <a:lnTo>
                    <a:pt x="638571" y="166450"/>
                  </a:lnTo>
                  <a:lnTo>
                    <a:pt x="606333" y="121636"/>
                  </a:lnTo>
                  <a:lnTo>
                    <a:pt x="566437" y="81696"/>
                  </a:lnTo>
                  <a:lnTo>
                    <a:pt x="521673" y="49421"/>
                  </a:lnTo>
                  <a:lnTo>
                    <a:pt x="473404" y="25214"/>
                  </a:lnTo>
                  <a:lnTo>
                    <a:pt x="422631" y="9077"/>
                  </a:lnTo>
                  <a:lnTo>
                    <a:pt x="370356" y="1008"/>
                  </a:lnTo>
                  <a:lnTo>
                    <a:pt x="343968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095893" y="4584701"/>
              <a:ext cx="688340" cy="688975"/>
            </a:xfrm>
            <a:custGeom>
              <a:avLst/>
              <a:gdLst/>
              <a:ahLst/>
              <a:cxnLst/>
              <a:rect l="l" t="t" r="r" b="b"/>
              <a:pathLst>
                <a:path w="688340" h="688975">
                  <a:moveTo>
                    <a:pt x="587191" y="100859"/>
                  </a:moveTo>
                  <a:lnTo>
                    <a:pt x="623459" y="143542"/>
                  </a:lnTo>
                  <a:lnTo>
                    <a:pt x="651668" y="190236"/>
                  </a:lnTo>
                  <a:lnTo>
                    <a:pt x="671818" y="239938"/>
                  </a:lnTo>
                  <a:lnTo>
                    <a:pt x="683907" y="291645"/>
                  </a:lnTo>
                  <a:lnTo>
                    <a:pt x="687937" y="344355"/>
                  </a:lnTo>
                  <a:lnTo>
                    <a:pt x="686929" y="370773"/>
                  </a:lnTo>
                  <a:lnTo>
                    <a:pt x="678870" y="423107"/>
                  </a:lnTo>
                  <a:lnTo>
                    <a:pt x="662750" y="473937"/>
                  </a:lnTo>
                  <a:lnTo>
                    <a:pt x="638571" y="522260"/>
                  </a:lnTo>
                  <a:lnTo>
                    <a:pt x="606333" y="567074"/>
                  </a:lnTo>
                  <a:lnTo>
                    <a:pt x="566436" y="607015"/>
                  </a:lnTo>
                  <a:lnTo>
                    <a:pt x="521673" y="639290"/>
                  </a:lnTo>
                  <a:lnTo>
                    <a:pt x="473404" y="663496"/>
                  </a:lnTo>
                  <a:lnTo>
                    <a:pt x="422631" y="679634"/>
                  </a:lnTo>
                  <a:lnTo>
                    <a:pt x="370356" y="687702"/>
                  </a:lnTo>
                  <a:lnTo>
                    <a:pt x="343968" y="688711"/>
                  </a:lnTo>
                  <a:lnTo>
                    <a:pt x="317580" y="687702"/>
                  </a:lnTo>
                  <a:lnTo>
                    <a:pt x="265305" y="679634"/>
                  </a:lnTo>
                  <a:lnTo>
                    <a:pt x="214532" y="663496"/>
                  </a:lnTo>
                  <a:lnTo>
                    <a:pt x="166263" y="639290"/>
                  </a:lnTo>
                  <a:lnTo>
                    <a:pt x="121500" y="607015"/>
                  </a:lnTo>
                  <a:lnTo>
                    <a:pt x="81604" y="567074"/>
                  </a:lnTo>
                  <a:lnTo>
                    <a:pt x="49365" y="522260"/>
                  </a:lnTo>
                  <a:lnTo>
                    <a:pt x="25186" y="473937"/>
                  </a:lnTo>
                  <a:lnTo>
                    <a:pt x="9067" y="423107"/>
                  </a:lnTo>
                  <a:lnTo>
                    <a:pt x="1007" y="370773"/>
                  </a:lnTo>
                  <a:lnTo>
                    <a:pt x="0" y="344355"/>
                  </a:lnTo>
                  <a:lnTo>
                    <a:pt x="1007" y="317938"/>
                  </a:lnTo>
                  <a:lnTo>
                    <a:pt x="9067" y="265604"/>
                  </a:lnTo>
                  <a:lnTo>
                    <a:pt x="25186" y="214774"/>
                  </a:lnTo>
                  <a:lnTo>
                    <a:pt x="49365" y="166451"/>
                  </a:lnTo>
                  <a:lnTo>
                    <a:pt x="81604" y="121637"/>
                  </a:lnTo>
                  <a:lnTo>
                    <a:pt x="121500" y="81696"/>
                  </a:lnTo>
                  <a:lnTo>
                    <a:pt x="166263" y="49421"/>
                  </a:lnTo>
                  <a:lnTo>
                    <a:pt x="214532" y="25214"/>
                  </a:lnTo>
                  <a:lnTo>
                    <a:pt x="265305" y="9077"/>
                  </a:lnTo>
                  <a:lnTo>
                    <a:pt x="317580" y="1008"/>
                  </a:lnTo>
                  <a:lnTo>
                    <a:pt x="343968" y="0"/>
                  </a:lnTo>
                  <a:lnTo>
                    <a:pt x="370356" y="1008"/>
                  </a:lnTo>
                  <a:lnTo>
                    <a:pt x="422631" y="9077"/>
                  </a:lnTo>
                  <a:lnTo>
                    <a:pt x="473404" y="25214"/>
                  </a:lnTo>
                  <a:lnTo>
                    <a:pt x="521673" y="49421"/>
                  </a:lnTo>
                  <a:lnTo>
                    <a:pt x="566436" y="81696"/>
                  </a:lnTo>
                  <a:lnTo>
                    <a:pt x="587191" y="100859"/>
                  </a:lnTo>
                </a:path>
              </a:pathLst>
            </a:custGeom>
            <a:ln w="12700">
              <a:solidFill>
                <a:srgbClr val="797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 rot="2343112">
            <a:off x="12009580" y="4216767"/>
            <a:ext cx="1656080" cy="1028700"/>
          </a:xfrm>
          <a:custGeom>
            <a:avLst/>
            <a:gdLst/>
            <a:ahLst/>
            <a:cxnLst/>
            <a:rect l="l" t="t" r="r" b="b"/>
            <a:pathLst>
              <a:path w="1656079" h="1028700">
                <a:moveTo>
                  <a:pt x="1155700" y="0"/>
                </a:moveTo>
                <a:lnTo>
                  <a:pt x="1155700" y="295337"/>
                </a:lnTo>
                <a:lnTo>
                  <a:pt x="0" y="295337"/>
                </a:lnTo>
                <a:lnTo>
                  <a:pt x="0" y="727137"/>
                </a:lnTo>
                <a:lnTo>
                  <a:pt x="1155700" y="727137"/>
                </a:lnTo>
                <a:lnTo>
                  <a:pt x="1155700" y="1028700"/>
                </a:lnTo>
                <a:lnTo>
                  <a:pt x="1655640" y="514350"/>
                </a:lnTo>
                <a:lnTo>
                  <a:pt x="1155700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FORCE-DIRECTED</a:t>
            </a:r>
          </a:p>
          <a:p>
            <a:pPr lvl="1"/>
            <a:r>
              <a:rPr lang="en-US" dirty="0"/>
              <a:t>many variations, but usually physical analogy of repulsion and attraction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Generally</a:t>
            </a:r>
            <a:r>
              <a:rPr lang="mr-IN" dirty="0"/>
              <a:t>…</a:t>
            </a:r>
            <a:endParaRPr lang="en-US" dirty="0"/>
          </a:p>
          <a:p>
            <a:pPr lvl="2"/>
            <a:r>
              <a:rPr lang="en-US" dirty="0"/>
              <a:t>edges = springs</a:t>
            </a:r>
          </a:p>
          <a:p>
            <a:pPr lvl="2"/>
            <a:r>
              <a:rPr lang="en-US" dirty="0"/>
              <a:t>nodes = repulsive particles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Requires an iterative calculation, should be updated each time the draw loop is called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MDS for extra credit in project 8</a:t>
            </a:r>
          </a:p>
          <a:p>
            <a:pPr lvl="1"/>
            <a:r>
              <a:rPr lang="en-US" dirty="0"/>
              <a:t>Your input is a weighted graph</a:t>
            </a:r>
          </a:p>
          <a:p>
            <a:pPr lvl="1"/>
            <a:r>
              <a:rPr lang="en-US" dirty="0"/>
              <a:t>We would like to project node positions using MDS</a:t>
            </a:r>
          </a:p>
          <a:p>
            <a:pPr lvl="1"/>
            <a:r>
              <a:rPr lang="en-US" dirty="0"/>
              <a:t>What do we need?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91185" y="3276600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299224" y="6008076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896185" y="3086100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511455" y="5638799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566232" y="4724400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  <a:endCxn id="7" idx="2"/>
          </p:cNvCxnSpPr>
          <p:nvPr/>
        </p:nvCxnSpPr>
        <p:spPr>
          <a:xfrm flipV="1">
            <a:off x="13676985" y="3429000"/>
            <a:ext cx="1219200" cy="1905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7" idx="4"/>
          </p:cNvCxnSpPr>
          <p:nvPr/>
        </p:nvCxnSpPr>
        <p:spPr>
          <a:xfrm flipH="1" flipV="1">
            <a:off x="15239085" y="3771900"/>
            <a:ext cx="427580" cy="1052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6" idx="0"/>
          </p:cNvCxnSpPr>
          <p:nvPr/>
        </p:nvCxnSpPr>
        <p:spPr>
          <a:xfrm>
            <a:off x="13576552" y="3861967"/>
            <a:ext cx="1065572" cy="214610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6"/>
          </p:cNvCxnSpPr>
          <p:nvPr/>
        </p:nvCxnSpPr>
        <p:spPr>
          <a:xfrm flipH="1" flipV="1">
            <a:off x="13197255" y="5981699"/>
            <a:ext cx="1101969" cy="3692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  <a:endCxn id="9" idx="3"/>
          </p:cNvCxnSpPr>
          <p:nvPr/>
        </p:nvCxnSpPr>
        <p:spPr>
          <a:xfrm flipV="1">
            <a:off x="14884591" y="5309767"/>
            <a:ext cx="782074" cy="7987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57930" y="45652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565691" y="54355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64409" y="276638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51018" y="57545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95370" y="36721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438017" y="6287082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486712" y="2905725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508761" y="6647691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368597" y="46754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510594" y="2511856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596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Graph to Dissimilarity Matrix</a:t>
                </a:r>
              </a:p>
              <a:p>
                <a:pPr lvl="1"/>
                <a:r>
                  <a:rPr lang="en-US" dirty="0"/>
                  <a:t>Convert graph using Dykstra’s algorithm to find shortest path between nodes</a:t>
                </a:r>
              </a:p>
              <a:p>
                <a:pPr lvl="1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is-I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i="1" dirty="0" smtClean="0">
                        <a:latin typeface="Cambria Math" charset="0"/>
                      </a:rPr>
                      <m:t>𝐵</m:t>
                    </m:r>
                    <m:r>
                      <a:rPr lang="en-US" i="1" dirty="0" smtClean="0">
                        <a:latin typeface="Cambria Math" charset="0"/>
                      </a:rPr>
                      <m:t> =3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𝐴</m:t>
                    </m:r>
                    <m:r>
                      <a:rPr lang="is-I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 dirty="0">
                        <a:latin typeface="Cambria Math" charset="0"/>
                      </a:rPr>
                      <m:t> =</m:t>
                    </m:r>
                    <m:r>
                      <a:rPr lang="en-US" b="0" i="1" dirty="0" smtClean="0">
                        <a:latin typeface="Cambria Math" charset="0"/>
                      </a:rPr>
                      <m:t>7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𝐴</m:t>
                    </m:r>
                    <m:r>
                      <a:rPr lang="is-I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lang="en-US" i="1" dirty="0">
                        <a:latin typeface="Cambria Math" charset="0"/>
                      </a:rPr>
                      <m:t> =</m:t>
                    </m:r>
                    <m:r>
                      <a:rPr lang="en-US" b="0" i="1" dirty="0" smtClean="0">
                        <a:latin typeface="Cambria Math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𝐴</m:t>
                    </m:r>
                    <m:r>
                      <a:rPr lang="is-I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i="1" dirty="0">
                        <a:latin typeface="Cambria Math" charset="0"/>
                      </a:rPr>
                      <m:t> =</m:t>
                    </m:r>
                    <m:r>
                      <a:rPr lang="en-US" b="0" i="1" dirty="0" smtClean="0">
                        <a:latin typeface="Cambria Math" charset="0"/>
                      </a:rPr>
                      <m:t>9</m:t>
                    </m:r>
                  </m:oMath>
                </a14:m>
                <a:endParaRPr lang="en-US" dirty="0"/>
              </a:p>
              <a:p>
                <a:pPr lvl="2"/>
                <a:r>
                  <a:rPr lang="mr-IN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r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91185" y="3276600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299224" y="6008076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896185" y="3086100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511455" y="5638799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566232" y="4724400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  <a:endCxn id="7" idx="2"/>
          </p:cNvCxnSpPr>
          <p:nvPr/>
        </p:nvCxnSpPr>
        <p:spPr>
          <a:xfrm flipV="1">
            <a:off x="13676985" y="3429000"/>
            <a:ext cx="1219200" cy="1905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7" idx="4"/>
          </p:cNvCxnSpPr>
          <p:nvPr/>
        </p:nvCxnSpPr>
        <p:spPr>
          <a:xfrm flipH="1" flipV="1">
            <a:off x="15239085" y="3771900"/>
            <a:ext cx="427580" cy="1052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6" idx="0"/>
          </p:cNvCxnSpPr>
          <p:nvPr/>
        </p:nvCxnSpPr>
        <p:spPr>
          <a:xfrm>
            <a:off x="13576552" y="3861967"/>
            <a:ext cx="1065572" cy="214610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6"/>
          </p:cNvCxnSpPr>
          <p:nvPr/>
        </p:nvCxnSpPr>
        <p:spPr>
          <a:xfrm flipH="1" flipV="1">
            <a:off x="13197255" y="5981699"/>
            <a:ext cx="1101969" cy="3692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  <a:endCxn id="9" idx="3"/>
          </p:cNvCxnSpPr>
          <p:nvPr/>
        </p:nvCxnSpPr>
        <p:spPr>
          <a:xfrm flipV="1">
            <a:off x="14884591" y="5309767"/>
            <a:ext cx="782074" cy="7987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57930" y="45652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565691" y="543552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64409" y="276638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51018" y="57545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95370" y="367214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438017" y="6287082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86712" y="2905725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508761" y="6647691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68597" y="46754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510594" y="2511856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6744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to Dissimilarity Matrix</a:t>
            </a:r>
          </a:p>
          <a:p>
            <a:pPr lvl="1"/>
            <a:r>
              <a:rPr lang="en-US" dirty="0"/>
              <a:t>Dissimilarity matrix passed to MDSJ library’s classical MDS function</a:t>
            </a:r>
          </a:p>
          <a:p>
            <a:pPr lvl="1"/>
            <a:r>
              <a:rPr lang="en-US" dirty="0"/>
              <a:t>Returns a list of output positions</a:t>
            </a:r>
          </a:p>
          <a:p>
            <a:pPr lvl="1"/>
            <a:r>
              <a:rPr lang="en-US" dirty="0"/>
              <a:t>Output nodes positions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91185" y="1602944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299224" y="4334420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896185" y="1412444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511455" y="3965143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566232" y="3050744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  <a:endCxn id="7" idx="2"/>
          </p:cNvCxnSpPr>
          <p:nvPr/>
        </p:nvCxnSpPr>
        <p:spPr>
          <a:xfrm flipV="1">
            <a:off x="13676985" y="1755344"/>
            <a:ext cx="1219200" cy="1905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7" idx="4"/>
          </p:cNvCxnSpPr>
          <p:nvPr/>
        </p:nvCxnSpPr>
        <p:spPr>
          <a:xfrm flipH="1" flipV="1">
            <a:off x="15239085" y="2098244"/>
            <a:ext cx="427580" cy="1052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6" idx="0"/>
          </p:cNvCxnSpPr>
          <p:nvPr/>
        </p:nvCxnSpPr>
        <p:spPr>
          <a:xfrm>
            <a:off x="13576552" y="2188311"/>
            <a:ext cx="1065572" cy="214610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6"/>
          </p:cNvCxnSpPr>
          <p:nvPr/>
        </p:nvCxnSpPr>
        <p:spPr>
          <a:xfrm flipH="1" flipV="1">
            <a:off x="13197255" y="4308043"/>
            <a:ext cx="1101969" cy="3692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  <a:endCxn id="9" idx="3"/>
          </p:cNvCxnSpPr>
          <p:nvPr/>
        </p:nvCxnSpPr>
        <p:spPr>
          <a:xfrm flipV="1">
            <a:off x="14884591" y="3636111"/>
            <a:ext cx="782074" cy="7987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57930" y="289159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565691" y="376186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64409" y="109272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51018" y="408091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95370" y="199849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438017" y="461342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86712" y="1232069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508761" y="49740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68597" y="300175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510594" y="83820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669564" y="6025212"/>
                <a:ext cx="3945119" cy="2767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564" y="6025212"/>
                <a:ext cx="3945119" cy="27671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3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Drawing the Graph</a:t>
            </a:r>
          </a:p>
          <a:p>
            <a:pPr lvl="1"/>
            <a:r>
              <a:rPr lang="en-US" dirty="0"/>
              <a:t>Node positions can be centered and (uniformly) scaled to fit the output display</a:t>
            </a:r>
          </a:p>
          <a:p>
            <a:pPr lvl="1"/>
            <a:r>
              <a:rPr lang="en-US" dirty="0"/>
              <a:t>Then, draw a normal node-link diagram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291370" y="2083056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299224" y="4334420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539250" y="1465779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879891" y="5681921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510594" y="3815967"/>
            <a:ext cx="685800" cy="6858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  <a:endCxn id="7" idx="3"/>
          </p:cNvCxnSpPr>
          <p:nvPr/>
        </p:nvCxnSpPr>
        <p:spPr>
          <a:xfrm flipV="1">
            <a:off x="13977170" y="2051146"/>
            <a:ext cx="662513" cy="3748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7" idx="5"/>
          </p:cNvCxnSpPr>
          <p:nvPr/>
        </p:nvCxnSpPr>
        <p:spPr>
          <a:xfrm flipH="1" flipV="1">
            <a:off x="15124617" y="2051146"/>
            <a:ext cx="728877" cy="176482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6" idx="0"/>
          </p:cNvCxnSpPr>
          <p:nvPr/>
        </p:nvCxnSpPr>
        <p:spPr>
          <a:xfrm>
            <a:off x="13876737" y="2668423"/>
            <a:ext cx="765387" cy="16659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  <a:endCxn id="8" idx="6"/>
          </p:cNvCxnSpPr>
          <p:nvPr/>
        </p:nvCxnSpPr>
        <p:spPr>
          <a:xfrm flipH="1">
            <a:off x="13565691" y="4919787"/>
            <a:ext cx="833966" cy="11050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7"/>
            <a:endCxn id="9" idx="2"/>
          </p:cNvCxnSpPr>
          <p:nvPr/>
        </p:nvCxnSpPr>
        <p:spPr>
          <a:xfrm flipV="1">
            <a:off x="14884591" y="4158867"/>
            <a:ext cx="626003" cy="2759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57930" y="289159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565691" y="4245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04131" y="14257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70931" y="45499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95370" y="21877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806453" y="633020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83351" y="1578114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508761" y="49740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37731" y="33307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23331" y="83820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650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Physics Review</a:t>
                </a:r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(Force = mass * acceleration)</a:t>
                </a:r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i="1">
                        <a:latin typeface="Cambria Math" charset="0"/>
                      </a:rPr>
                      <m:t>𝑣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(change in velocity = acceleration * time step)</a:t>
                </a:r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(new position = old position + velocity * time step)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058" b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Physics Review</a:t>
                </a:r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(acceleration = Force / mass)</a:t>
                </a:r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(new velocity = old velocity + acceleration * time step)</a:t>
                </a:r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(new position = old position + new velocity * time step)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Given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4500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500" i="1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sz="45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5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5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45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4500" dirty="0"/>
              </a:p>
              <a:p>
                <a:pPr lvl="2"/>
                <a:r>
                  <a:rPr lang="en-US" dirty="0"/>
                  <a:t>(acceleration = Force / mass)</a:t>
                </a:r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(new velocity = old velocity + acceleration * time step)</a:t>
                </a:r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(new position = old position + new velocity * time step + ½ acceleration* time step</a:t>
                </a:r>
                <a:r>
                  <a:rPr lang="en-US" baseline="30000" dirty="0"/>
                  <a:t>2</a:t>
                </a:r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56" t="-1372" r="-820" b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values do we set for</a:t>
                </a:r>
                <a:r>
                  <a:rPr lang="mr-IN" dirty="0"/>
                  <a:t>…</a:t>
                </a:r>
                <a:endParaRPr lang="en-US" dirty="0"/>
              </a:p>
              <a:p>
                <a:pPr lvl="1"/>
                <a:r>
                  <a:rPr lang="en-US" dirty="0"/>
                  <a:t>time step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/>
                  <a:t> ?</a:t>
                </a:r>
                <a:endParaRPr lang="en-US" i="1" dirty="0">
                  <a:latin typeface="Cambria Math" charset="0"/>
                </a:endParaRPr>
              </a:p>
              <a:p>
                <a:pPr lvl="1"/>
                <a:r>
                  <a:rPr lang="en-US" dirty="0"/>
                  <a:t>initial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values do we set for</a:t>
                </a:r>
                <a:r>
                  <a:rPr lang="mr-IN" dirty="0"/>
                  <a:t>…</a:t>
                </a:r>
                <a:endParaRPr lang="en-US" dirty="0"/>
              </a:p>
              <a:p>
                <a:pPr lvl="1"/>
                <a:r>
                  <a:rPr lang="en-US" dirty="0"/>
                  <a:t>time step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2"/>
                <a:r>
                  <a:rPr lang="en-US" dirty="0"/>
                  <a:t>Fixed </a:t>
                </a:r>
                <a:r>
                  <a:rPr lang="en-US" dirty="0" err="1"/>
                  <a:t>timestep</a:t>
                </a:r>
                <a:r>
                  <a:rPr lang="en-US" dirty="0"/>
                  <a:t>, time since last frame was drawn, </a:t>
                </a:r>
                <a:r>
                  <a:rPr lang="mr-IN" dirty="0"/>
                  <a:t>…</a:t>
                </a:r>
                <a:endParaRPr lang="en-US" dirty="0"/>
              </a:p>
              <a:p>
                <a:pPr lvl="1"/>
                <a:r>
                  <a:rPr lang="en-US" dirty="0"/>
                  <a:t>initial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2"/>
                <a:r>
                  <a:rPr lang="en-US" dirty="0"/>
                  <a:t>Start with a random position</a:t>
                </a:r>
              </a:p>
              <a:p>
                <a:pPr lvl="1"/>
                <a:r>
                  <a:rPr lang="en-US" dirty="0"/>
                  <a:t>initial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2"/>
                <a:r>
                  <a:rPr lang="en-US" dirty="0"/>
                  <a:t>Zero</a:t>
                </a:r>
              </a:p>
              <a:p>
                <a:pPr lvl="1"/>
                <a:r>
                  <a:rPr lang="en-US" dirty="0"/>
                  <a:t>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2"/>
                <a:r>
                  <a:rPr lang="en-US" dirty="0"/>
                  <a:t>Depends, however, the heavier it is, the slower it moves</a:t>
                </a:r>
              </a:p>
              <a:p>
                <a:pPr lvl="1"/>
                <a:r>
                  <a:rPr lang="en-US" dirty="0"/>
                  <a:t>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2"/>
                <a:r>
                  <a:rPr lang="en-US" dirty="0"/>
                  <a:t>That is what we still need to calculate</a:t>
                </a:r>
                <a:r>
                  <a:rPr lang="mr-IN" dirty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FORCE MODEL: Repulsive Forces</a:t>
                </a:r>
              </a:p>
              <a:p>
                <a:pPr lvl="2"/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aseline="30000" dirty="0"/>
              </a:p>
              <a:p>
                <a:pPr lvl="2"/>
                <a:endParaRPr lang="en-US" baseline="30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a strength constant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 </m:t>
                        </m:r>
                        <m:r>
                          <a:rPr lang="en-US" i="1" dirty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node masses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is a distance between nodes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FORCE MODEL: Attractive Forces</a:t>
                </a:r>
              </a:p>
              <a:p>
                <a:pPr lvl="2"/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charset="0"/>
                          </a:rPr>
                          <m:t>A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charset="0"/>
                          </a:rPr>
                          <m:t>d</m:t>
                        </m:r>
                        <m:r>
                          <a:rPr lang="en-US" b="0" i="0" dirty="0" smtClean="0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charset="0"/>
                          </a:rPr>
                          <m:t>L</m:t>
                        </m:r>
                      </m:e>
                    </m:d>
                  </m:oMath>
                </a14:m>
                <a:endParaRPr lang="en-US" baseline="30000" dirty="0"/>
              </a:p>
              <a:p>
                <a:pPr lvl="2"/>
                <a:endParaRPr lang="en-US" baseline="30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is a strength constant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is a distance between nodes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dirty="0"/>
                  <a:t> is the rest length of the spring (i.e. Hooke’s Law)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2008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846</Words>
  <Application>Microsoft Macintosh PowerPoint</Application>
  <PresentationFormat>Custom</PresentationFormat>
  <Paragraphs>187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17/02/15</vt:lpstr>
      <vt:lpstr>CIS 4930/6930-002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Rosen</dc:creator>
  <cp:lastModifiedBy>niles.rosen@mail.correctcodingsolutions.com</cp:lastModifiedBy>
  <cp:revision>80</cp:revision>
  <cp:lastPrinted>2017-04-10T19:20:31Z</cp:lastPrinted>
  <dcterms:created xsi:type="dcterms:W3CDTF">2015-09-24T16:43:34Z</dcterms:created>
  <dcterms:modified xsi:type="dcterms:W3CDTF">2019-04-03T16:34:13Z</dcterms:modified>
</cp:coreProperties>
</file>