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321" r:id="rId2"/>
    <p:sldId id="352" r:id="rId3"/>
  </p:sldIdLst>
  <p:sldSz cx="17340263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/>
    <p:restoredTop sz="94662"/>
  </p:normalViewPr>
  <p:slideViewPr>
    <p:cSldViewPr>
      <p:cViewPr varScale="1">
        <p:scale>
          <a:sx n="86" d="100"/>
          <a:sy n="86" d="100"/>
        </p:scale>
        <p:origin x="240" y="49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6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2995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7340263" cy="162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78280" y="1032246"/>
            <a:ext cx="2000250" cy="1620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704" y="686365"/>
            <a:ext cx="13506799" cy="23119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827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415675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35" tIns="77322" rIns="154635" bIns="7732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36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065704" y="3287324"/>
            <a:ext cx="15208856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54677" tIns="77342" rIns="154677" bIns="77342" anchor="ctr"/>
          <a:lstStyle/>
          <a:p>
            <a:endParaRPr lang="en-US" sz="3413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8171349"/>
            <a:ext cx="17340264" cy="1582251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38" y="8171349"/>
            <a:ext cx="3001201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8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8171349"/>
            <a:ext cx="2963207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11963857" y="8171349"/>
            <a:ext cx="260864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29" y="8171349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32" y="8171349"/>
            <a:ext cx="3142194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706" y="3576320"/>
            <a:ext cx="15612824" cy="422656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551" dirty="0" smtClean="0">
                <a:latin typeface="Gill Sans MT" panose="020B0502020104020203" pitchFamily="34" charset="0"/>
              </a:defRPr>
            </a:lvl1pPr>
            <a:lvl2pPr marL="773182" indent="0" algn="ctr">
              <a:buNone/>
              <a:defRPr/>
            </a:lvl2pPr>
            <a:lvl3pPr marL="1546368" indent="0" algn="ctr">
              <a:buNone/>
              <a:defRPr/>
            </a:lvl3pPr>
            <a:lvl4pPr marL="2319553" indent="0" algn="ctr">
              <a:buNone/>
              <a:defRPr/>
            </a:lvl4pPr>
            <a:lvl5pPr marL="3092733" indent="0" algn="ctr">
              <a:buNone/>
              <a:defRPr/>
            </a:lvl5pPr>
            <a:lvl6pPr marL="3865916" indent="0" algn="ctr">
              <a:buNone/>
              <a:defRPr/>
            </a:lvl6pPr>
            <a:lvl7pPr marL="4639103" indent="0" algn="ctr">
              <a:buNone/>
              <a:defRPr/>
            </a:lvl7pPr>
            <a:lvl8pPr marL="5412280" indent="0" algn="ctr">
              <a:buNone/>
              <a:defRPr/>
            </a:lvl8pPr>
            <a:lvl9pPr marL="6185465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54864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1177220"/>
            <a:ext cx="7316665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20"/>
            <a:ext cx="91440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09728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177220"/>
            <a:ext cx="12801600" cy="7399162"/>
          </a:xfrm>
        </p:spPr>
        <p:txBody>
          <a:bodyPr anchor="ctr"/>
          <a:lstStyle>
            <a:lvl1pPr marL="463520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>
                <a:latin typeface="Gill Sans MT" panose="020B0502020104020203" pitchFamily="34" charset="0"/>
              </a:defRPr>
            </a:lvl1pPr>
            <a:lvl2pPr marL="463520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4549">
                <a:latin typeface="Gill Sans MT" panose="020B0502020104020203" pitchFamily="34" charset="0"/>
              </a:defRPr>
            </a:lvl2pPr>
            <a:lvl3pPr marL="463520" indent="0" algn="r">
              <a:buClr>
                <a:schemeClr val="bg1"/>
              </a:buClr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u="none" kern="0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14287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7399162"/>
          </a:xfrm>
        </p:spPr>
        <p:txBody>
          <a:bodyPr anchor="ctr"/>
          <a:lstStyle>
            <a:lvl1pPr marL="0" indent="0" algn="ctr" defTabSz="45717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14287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2532" y="1177220"/>
            <a:ext cx="7315199" cy="7399162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ct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26932" y="1177220"/>
            <a:ext cx="54864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marL="0" indent="0"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19"/>
            <a:ext cx="7316665" cy="739916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spcAft>
                <a:spcPts val="853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9" u="sng" cap="small" baseline="0">
                <a:latin typeface="Gill Sans MT" panose="020B0502020104020203" pitchFamily="34" charset="0"/>
              </a:defRPr>
            </a:lvl1pPr>
            <a:lvl2pPr marL="0" indent="0" algn="r" defTabSz="817303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defRPr sz="3413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52757" y="1177219"/>
            <a:ext cx="8567546" cy="7399162"/>
          </a:xfrm>
        </p:spPr>
        <p:txBody>
          <a:bodyPr anchor="ctr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6732" y="1177220"/>
            <a:ext cx="8117032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1050133" y="1177220"/>
            <a:ext cx="7086600" cy="7399162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1177220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1177220"/>
            <a:ext cx="109728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1177220"/>
            <a:ext cx="128016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8132" y="381002"/>
            <a:ext cx="91440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3732" y="381002"/>
            <a:ext cx="109728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9332" y="381002"/>
            <a:ext cx="12801600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8" u="sng" cap="small" baseline="0">
                <a:latin typeface="Gill Sans MT" panose="020B0502020104020203" pitchFamily="34" charset="0"/>
              </a:defRPr>
            </a:lvl1pPr>
            <a:lvl2pPr marL="0" indent="0" algn="r" defTabSz="167062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0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2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5"/>
            <a:ext cx="17340263" cy="72249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5743787"/>
            <a:ext cx="7316665" cy="2832594"/>
          </a:xfrm>
        </p:spPr>
        <p:txBody>
          <a:bodyPr anchor="ctr"/>
          <a:lstStyle>
            <a:lvl1pPr marL="780227" indent="0" algn="r">
              <a:lnSpc>
                <a:spcPct val="100000"/>
              </a:lnSpc>
              <a:spcAft>
                <a:spcPts val="852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8" u="sng" cap="small" baseline="0"/>
            </a:lvl1pPr>
            <a:lvl2pPr marL="1271734" indent="-48764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6765132" y="9296399"/>
            <a:ext cx="9144000" cy="457201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999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800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400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rgbClr val="595959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rgbClr val="595959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Gill Sans MT"/>
                <a:cs typeface="Gill Sans MT"/>
              </a:defRPr>
            </a:lvl1pPr>
          </a:lstStyle>
          <a:p>
            <a:pPr marL="82550"/>
            <a:fld id="{81D60167-4931-47E6-BA6A-407CBD079E47}" type="slidenum">
              <a:rPr lang="en-US" smtClean="0"/>
              <a:pPr marL="8255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1177219"/>
            <a:ext cx="7316665" cy="7399162"/>
          </a:xfrm>
        </p:spPr>
        <p:txBody>
          <a:bodyPr anchor="ctr"/>
          <a:lstStyle>
            <a:lvl1pPr marL="780276" indent="0" algn="r">
              <a:lnSpc>
                <a:spcPct val="100000"/>
              </a:lnSpc>
              <a:spcAft>
                <a:spcPts val="853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9" u="sng" cap="small" baseline="0">
                <a:latin typeface="Gill Sans MT" panose="020B0502020104020203" pitchFamily="34" charset="0"/>
              </a:defRPr>
            </a:lvl1pPr>
            <a:lvl2pPr marL="1271815" indent="-48767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defRPr sz="3413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7215" y="1177219"/>
            <a:ext cx="9945833" cy="7399162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9" u="sng" cap="small" baseline="0">
                <a:latin typeface="Gill Sans MT" panose="020B0502020104020203" pitchFamily="34" charset="0"/>
              </a:defRPr>
            </a:lvl1pPr>
            <a:lvl2pPr marL="0" indent="0" algn="r" defTabSz="167073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1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3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7215" y="1177219"/>
            <a:ext cx="9945833" cy="1108781"/>
          </a:xfrm>
        </p:spPr>
        <p:txBody>
          <a:bodyPr anchor="ctr"/>
          <a:lstStyle>
            <a:lvl1pPr marL="0" indent="0" algn="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5689" u="sng" cap="small" baseline="0">
                <a:latin typeface="Gill Sans MT" panose="020B0502020104020203" pitchFamily="34" charset="0"/>
              </a:defRPr>
            </a:lvl1pPr>
            <a:lvl2pPr marL="0" indent="0" algn="r" defTabSz="167073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4551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3413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686364"/>
            <a:ext cx="17340263" cy="7224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97" tIns="86699" rIns="173397" bIns="86699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9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1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5743787"/>
            <a:ext cx="7316665" cy="2832594"/>
          </a:xfrm>
        </p:spPr>
        <p:txBody>
          <a:bodyPr anchor="ctr"/>
          <a:lstStyle>
            <a:lvl1pPr marL="780276" indent="0" algn="r">
              <a:lnSpc>
                <a:spcPct val="100000"/>
              </a:lnSpc>
              <a:spcAft>
                <a:spcPts val="853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5689" u="sng" cap="small" baseline="0"/>
            </a:lvl1pPr>
            <a:lvl2pPr marL="1271815" indent="-48767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982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pPr marL="184150"/>
            <a:fld id="{81D60167-4931-47E6-BA6A-407CBD079E47}" type="slidenum">
              <a:rPr lang="en-US" smtClean="0"/>
              <a:pPr marL="18415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7340263" cy="1625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24" tIns="77317" rIns="154624" bIns="7731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6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280" y="1032246"/>
            <a:ext cx="2000251" cy="16202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705" y="686366"/>
            <a:ext cx="13506800" cy="23119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826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11415676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24" tIns="77317" rIns="154624" bIns="7731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6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3" y="7802880"/>
            <a:ext cx="5924591" cy="195072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54624" tIns="77317" rIns="154624" bIns="7731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54626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982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065704" y="3287324"/>
            <a:ext cx="15208856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54666" tIns="77336" rIns="154666" bIns="77336" anchor="ctr"/>
          <a:lstStyle/>
          <a:p>
            <a:endParaRPr lang="en-US" sz="3412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8171350"/>
            <a:ext cx="17340264" cy="1582252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73385" tIns="86693" rIns="173385" bIns="8669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73379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5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039" y="8171348"/>
            <a:ext cx="3001201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69" y="8171348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8171348"/>
            <a:ext cx="296320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63858" y="8171348"/>
            <a:ext cx="2608646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330" y="8171348"/>
            <a:ext cx="2737935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32" y="8171348"/>
            <a:ext cx="3142194" cy="1560576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706" y="3576320"/>
            <a:ext cx="15612824" cy="422656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550" dirty="0" smtClean="0">
                <a:latin typeface="Gill Sans MT" panose="020B0502020104020203" pitchFamily="34" charset="0"/>
              </a:defRPr>
            </a:lvl1pPr>
            <a:lvl2pPr marL="773133" indent="0" algn="ctr">
              <a:buNone/>
              <a:defRPr/>
            </a:lvl2pPr>
            <a:lvl3pPr marL="1546269" indent="0" algn="ctr">
              <a:buNone/>
              <a:defRPr/>
            </a:lvl3pPr>
            <a:lvl4pPr marL="2319405" indent="0" algn="ctr">
              <a:buNone/>
              <a:defRPr/>
            </a:lvl4pPr>
            <a:lvl5pPr marL="3092535" indent="0" algn="ctr">
              <a:buNone/>
              <a:defRPr/>
            </a:lvl5pPr>
            <a:lvl6pPr marL="3865669" indent="0" algn="ctr">
              <a:buNone/>
              <a:defRPr/>
            </a:lvl6pPr>
            <a:lvl7pPr marL="4638806" indent="0" algn="ctr">
              <a:buNone/>
              <a:defRPr/>
            </a:lvl7pPr>
            <a:lvl8pPr marL="5411933" indent="0" algn="ctr">
              <a:buNone/>
              <a:defRPr/>
            </a:lvl8pPr>
            <a:lvl9pPr marL="618506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5911513" y="8601786"/>
            <a:ext cx="1428750" cy="1143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143" y="519290"/>
            <a:ext cx="14955977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143" y="2596444"/>
            <a:ext cx="14955977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143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3962" y="9040143"/>
            <a:ext cx="585233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6561" y="9040143"/>
            <a:ext cx="3901559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2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</p:sldLayoutIdLst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sz="6258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325115" indent="-325115" algn="l" defTabSz="1300460" rtl="0" eaLnBrk="1" latinLnBrk="0" hangingPunct="1">
        <a:lnSpc>
          <a:spcPct val="90000"/>
        </a:lnSpc>
        <a:spcBef>
          <a:spcPts val="1422"/>
        </a:spcBef>
        <a:buFont typeface="Arial" panose="020B0604020202020204" pitchFamily="34" charset="0"/>
        <a:buChar char="•"/>
        <a:defRPr sz="3982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97534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3413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625575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844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227580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92603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357626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4930/6930-002</a:t>
            </a:r>
            <a:br>
              <a:rPr lang="en-US" dirty="0"/>
            </a:br>
            <a:r>
              <a:rPr lang="en-US" dirty="0"/>
              <a:t>Data Visualization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sz="5700" u="sng" cap="small" dirty="0"/>
              <a:t>Activity: Coffee Abstraction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Paul Rosen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Assistant Professor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University of South Florida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2600" dirty="0"/>
              <a:t>activity credits Miriah Meyer (U of Utah)</a:t>
            </a:r>
          </a:p>
        </p:txBody>
      </p:sp>
    </p:spTree>
    <p:extLst>
      <p:ext uri="{BB962C8B-B14F-4D97-AF65-F5344CB8AC3E}">
        <p14:creationId xmlns:p14="http://schemas.microsoft.com/office/powerpoint/2010/main" val="44746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dirty="0"/>
              <a:t>Instructions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2C1C6-F2E1-6541-AAD0-DE92FC1EE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" y="1469796"/>
            <a:ext cx="8032750" cy="8226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77110D-049D-F14E-A21E-1168FAC553E8}"/>
              </a:ext>
            </a:extLst>
          </p:cNvPr>
          <p:cNvSpPr txBox="1"/>
          <p:nvPr/>
        </p:nvSpPr>
        <p:spPr>
          <a:xfrm>
            <a:off x="8974931" y="1783646"/>
            <a:ext cx="7620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With 1 or 2 partners: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Determine all of the data attributes included on the menu. For each attribute, determine the type (categorical, ordinal, </a:t>
            </a:r>
            <a:r>
              <a:rPr lang="en-US" sz="3600"/>
              <a:t>or quantitative</a:t>
            </a:r>
            <a:r>
              <a:rPr lang="en-US" sz="3600" dirty="0"/>
              <a:t>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Develop some possible derived quantities, along with their type.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/>
              <a:t>Select some attributes of interest and start to build a table/spreadsheet to hold them.</a:t>
            </a:r>
          </a:p>
        </p:txBody>
      </p:sp>
    </p:spTree>
    <p:extLst>
      <p:ext uri="{BB962C8B-B14F-4D97-AF65-F5344CB8AC3E}">
        <p14:creationId xmlns:p14="http://schemas.microsoft.com/office/powerpoint/2010/main" val="256868227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84</Words>
  <Application>Microsoft Macintosh PowerPoint</Application>
  <PresentationFormat>Custom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1_Custom Design</vt:lpstr>
      <vt:lpstr>CIS 4930/6930-002 Data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4930/6930-902 Scientific Visualization</dc:title>
  <cp:lastModifiedBy>Rosen, Paul</cp:lastModifiedBy>
  <cp:revision>60</cp:revision>
  <dcterms:created xsi:type="dcterms:W3CDTF">2015-08-26T14:48:13Z</dcterms:created>
  <dcterms:modified xsi:type="dcterms:W3CDTF">2019-01-23T21:09:43Z</dcterms:modified>
</cp:coreProperties>
</file>