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12D0-CD39-D24F-82F6-AE7F2B231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36E415-5861-CC46-9EFD-5E289D943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2EE451-F1DA-E846-9FF7-CCE6B364D22E}"/>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5" name="Footer Placeholder 4">
            <a:extLst>
              <a:ext uri="{FF2B5EF4-FFF2-40B4-BE49-F238E27FC236}">
                <a16:creationId xmlns:a16="http://schemas.microsoft.com/office/drawing/2014/main" id="{8BFEF8E4-9516-5044-A540-872CCCE8D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D1582-8384-304D-9DE6-5E58E3410E7B}"/>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121608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5753-94F8-CB43-A3D2-888270EC0A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33E3A-2A54-9D4E-B341-435B239BC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2616D-CBCA-3D4A-80D9-7FB83DA463F1}"/>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5" name="Footer Placeholder 4">
            <a:extLst>
              <a:ext uri="{FF2B5EF4-FFF2-40B4-BE49-F238E27FC236}">
                <a16:creationId xmlns:a16="http://schemas.microsoft.com/office/drawing/2014/main" id="{9712C253-831E-5949-9329-7BB82C2C7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4F4EA-941E-B143-A6E0-154EA7423A4D}"/>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264193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E681F-68EB-114C-AB27-0BBD987797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75A2C7-D5CA-5544-8562-A72DDD125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B3232-191E-6448-8747-1BAD17F63D9F}"/>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5" name="Footer Placeholder 4">
            <a:extLst>
              <a:ext uri="{FF2B5EF4-FFF2-40B4-BE49-F238E27FC236}">
                <a16:creationId xmlns:a16="http://schemas.microsoft.com/office/drawing/2014/main" id="{DFDEE66D-CB31-B546-8D2C-1242A0958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0BC31-4856-7642-A679-F873FDB0AD96}"/>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391101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7EAB-A68A-0540-9889-F0C18B6727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8979-DD6C-B949-A768-629E36301A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6716F-F821-5248-998A-65C821CE45B3}"/>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5" name="Footer Placeholder 4">
            <a:extLst>
              <a:ext uri="{FF2B5EF4-FFF2-40B4-BE49-F238E27FC236}">
                <a16:creationId xmlns:a16="http://schemas.microsoft.com/office/drawing/2014/main" id="{9DED072D-C93F-524E-9E45-C98997655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7D2BF-5C7D-8D48-B718-E125E68A0EB4}"/>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369432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2187-FA78-DD48-9A78-678D05ED0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C3872B-3854-B94A-B301-2AD606D26B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3DCFE0-5D69-3343-BA31-8E21B9858F55}"/>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5" name="Footer Placeholder 4">
            <a:extLst>
              <a:ext uri="{FF2B5EF4-FFF2-40B4-BE49-F238E27FC236}">
                <a16:creationId xmlns:a16="http://schemas.microsoft.com/office/drawing/2014/main" id="{5CE910E8-A447-B747-AC49-0EC7D06A9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D5F5F-E813-414C-A0BF-107FBA137FC1}"/>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37828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DCD2-87F9-A243-89AB-37F4E78BB9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6F04D-2618-394E-A979-C421C7C2DF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DB7C7B-0504-B142-8C33-B82FBDE69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CDC77F-B658-AD48-9EDA-4B4CCF93ED53}"/>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6" name="Footer Placeholder 5">
            <a:extLst>
              <a:ext uri="{FF2B5EF4-FFF2-40B4-BE49-F238E27FC236}">
                <a16:creationId xmlns:a16="http://schemas.microsoft.com/office/drawing/2014/main" id="{ACE2E40D-A444-054E-91B6-C43E4C66B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2E90A-57D3-854C-AFF4-E2C953FBEB62}"/>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242238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9B90-040D-4F49-8E74-285EC7605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0CC80-C872-B949-8065-D69377BA37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9C4848-C0CF-E341-82FF-4326DB7936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9EDE10-3A53-964A-A604-A0B80D6AF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ED143-23D5-934A-A10A-CA15504885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370D6-0D14-8F44-AF21-6F64072F79A9}"/>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8" name="Footer Placeholder 7">
            <a:extLst>
              <a:ext uri="{FF2B5EF4-FFF2-40B4-BE49-F238E27FC236}">
                <a16:creationId xmlns:a16="http://schemas.microsoft.com/office/drawing/2014/main" id="{B462333F-71CB-864F-9D71-8780577D1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F38B27-1CF9-2F49-8F1D-E653514CF375}"/>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379178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64F9-6565-804E-AA8B-599879642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6BCA6E-4A29-5C43-B67F-B70B261D92E0}"/>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4" name="Footer Placeholder 3">
            <a:extLst>
              <a:ext uri="{FF2B5EF4-FFF2-40B4-BE49-F238E27FC236}">
                <a16:creationId xmlns:a16="http://schemas.microsoft.com/office/drawing/2014/main" id="{CAA4BBCD-6B4C-AD48-BEB2-B4FD35BAC5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E2B7FF-8331-134D-97C3-57DE063C3A1D}"/>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221573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E17AB-6656-5F47-8E14-2A94790D84A9}"/>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3" name="Footer Placeholder 2">
            <a:extLst>
              <a:ext uri="{FF2B5EF4-FFF2-40B4-BE49-F238E27FC236}">
                <a16:creationId xmlns:a16="http://schemas.microsoft.com/office/drawing/2014/main" id="{4BCE0A2F-C623-0F4C-A753-02C5937813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F7CC54-1EBF-8B4F-8480-1396C07A9EAF}"/>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363904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3D5D-BB9F-6846-ACDF-03FCA3964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C18C27-A87F-B943-A819-A1E277F2C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0BC499-C4B1-6744-809A-606FB855C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1EA08-72F3-B549-B8FB-56E1A537BBBC}"/>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6" name="Footer Placeholder 5">
            <a:extLst>
              <a:ext uri="{FF2B5EF4-FFF2-40B4-BE49-F238E27FC236}">
                <a16:creationId xmlns:a16="http://schemas.microsoft.com/office/drawing/2014/main" id="{4E3A427F-D04A-4047-AC4A-4863C67CA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76C58-107A-2A4A-A787-70258744A176}"/>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370963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DE6E-74A0-8445-A0EB-7E0FF6BB3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158E64-338C-6B4D-9F73-BF839A7BE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D904E0-4D24-8A47-9723-45988AD50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C11A4-AEB8-0846-AA59-6D0F046433EB}"/>
              </a:ext>
            </a:extLst>
          </p:cNvPr>
          <p:cNvSpPr>
            <a:spLocks noGrp="1"/>
          </p:cNvSpPr>
          <p:nvPr>
            <p:ph type="dt" sz="half" idx="10"/>
          </p:nvPr>
        </p:nvSpPr>
        <p:spPr/>
        <p:txBody>
          <a:bodyPr/>
          <a:lstStyle/>
          <a:p>
            <a:fld id="{D8731BBE-7483-9E48-BE40-11066DDEF0F6}" type="datetimeFigureOut">
              <a:rPr lang="en-US" smtClean="0"/>
              <a:t>2/26/20</a:t>
            </a:fld>
            <a:endParaRPr lang="en-US"/>
          </a:p>
        </p:txBody>
      </p:sp>
      <p:sp>
        <p:nvSpPr>
          <p:cNvPr id="6" name="Footer Placeholder 5">
            <a:extLst>
              <a:ext uri="{FF2B5EF4-FFF2-40B4-BE49-F238E27FC236}">
                <a16:creationId xmlns:a16="http://schemas.microsoft.com/office/drawing/2014/main" id="{0ABA0951-77BF-E945-9747-35769247F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E53BD-8197-7A4D-A8DB-2D44321CB09A}"/>
              </a:ext>
            </a:extLst>
          </p:cNvPr>
          <p:cNvSpPr>
            <a:spLocks noGrp="1"/>
          </p:cNvSpPr>
          <p:nvPr>
            <p:ph type="sldNum" sz="quarter" idx="12"/>
          </p:nvPr>
        </p:nvSpPr>
        <p:spPr/>
        <p:txBody>
          <a:bodyPr/>
          <a:lstStyle/>
          <a:p>
            <a:fld id="{CC07B008-C65B-2F4D-85E6-C641162076CE}" type="slidenum">
              <a:rPr lang="en-US" smtClean="0"/>
              <a:t>‹#›</a:t>
            </a:fld>
            <a:endParaRPr lang="en-US"/>
          </a:p>
        </p:txBody>
      </p:sp>
    </p:spTree>
    <p:extLst>
      <p:ext uri="{BB962C8B-B14F-4D97-AF65-F5344CB8AC3E}">
        <p14:creationId xmlns:p14="http://schemas.microsoft.com/office/powerpoint/2010/main" val="412905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1DE55A-73E0-6F48-A6D2-2741EC729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4C851-C268-9642-8A1B-7AEC9BB049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FC843-B0A4-DD48-BA13-38E2059F21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31BBE-7483-9E48-BE40-11066DDEF0F6}" type="datetimeFigureOut">
              <a:rPr lang="en-US" smtClean="0"/>
              <a:t>2/26/20</a:t>
            </a:fld>
            <a:endParaRPr lang="en-US"/>
          </a:p>
        </p:txBody>
      </p:sp>
      <p:sp>
        <p:nvSpPr>
          <p:cNvPr id="5" name="Footer Placeholder 4">
            <a:extLst>
              <a:ext uri="{FF2B5EF4-FFF2-40B4-BE49-F238E27FC236}">
                <a16:creationId xmlns:a16="http://schemas.microsoft.com/office/drawing/2014/main" id="{D5152B5D-7675-C744-978B-A050A852C2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71B2E7-81F3-0449-B974-A8883A4FE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B008-C65B-2F4D-85E6-C641162076CE}" type="slidenum">
              <a:rPr lang="en-US" smtClean="0"/>
              <a:t>‹#›</a:t>
            </a:fld>
            <a:endParaRPr lang="en-US"/>
          </a:p>
        </p:txBody>
      </p:sp>
    </p:spTree>
    <p:extLst>
      <p:ext uri="{BB962C8B-B14F-4D97-AF65-F5344CB8AC3E}">
        <p14:creationId xmlns:p14="http://schemas.microsoft.com/office/powerpoint/2010/main" val="1439818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epplerj/superfund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9A75-0AE6-C141-8E36-765E3340BB8B}"/>
              </a:ext>
            </a:extLst>
          </p:cNvPr>
          <p:cNvSpPr>
            <a:spLocks noGrp="1"/>
          </p:cNvSpPr>
          <p:nvPr>
            <p:ph type="title"/>
          </p:nvPr>
        </p:nvSpPr>
        <p:spPr/>
        <p:txBody>
          <a:bodyPr>
            <a:normAutofit/>
          </a:bodyPr>
          <a:lstStyle/>
          <a:p>
            <a:r>
              <a:rPr lang="en-US" dirty="0"/>
              <a:t>Socio-economic &amp; Environmental Stimuli Effects on Human Microbiome </a:t>
            </a:r>
          </a:p>
        </p:txBody>
      </p:sp>
      <p:sp>
        <p:nvSpPr>
          <p:cNvPr id="3" name="Content Placeholder 2">
            <a:extLst>
              <a:ext uri="{FF2B5EF4-FFF2-40B4-BE49-F238E27FC236}">
                <a16:creationId xmlns:a16="http://schemas.microsoft.com/office/drawing/2014/main" id="{F8768791-019F-8048-8607-9429B44AB1FE}"/>
              </a:ext>
            </a:extLst>
          </p:cNvPr>
          <p:cNvSpPr>
            <a:spLocks noGrp="1"/>
          </p:cNvSpPr>
          <p:nvPr>
            <p:ph idx="1"/>
          </p:nvPr>
        </p:nvSpPr>
        <p:spPr/>
        <p:txBody>
          <a:bodyPr>
            <a:normAutofit fontScale="77500" lnSpcReduction="20000"/>
          </a:bodyPr>
          <a:lstStyle/>
          <a:p>
            <a:pPr marL="0" indent="0">
              <a:buNone/>
            </a:pPr>
            <a:r>
              <a:rPr lang="en-US" dirty="0"/>
              <a:t>It may be interesting to try to understand the potential relationship between social forces and variation among individual microbiomes.</a:t>
            </a:r>
          </a:p>
          <a:p>
            <a:pPr marL="0" indent="0">
              <a:buNone/>
            </a:pPr>
            <a:r>
              <a:rPr lang="en-US" dirty="0"/>
              <a:t>How those living in, for example, poorer areas, in close proximity to chemical plants or polluted areas, or those exposed to unsafe drinking water may have different microbiomes than those living in cleaner, more affluent areas. </a:t>
            </a:r>
          </a:p>
          <a:p>
            <a:pPr marL="0" indent="0">
              <a:buNone/>
            </a:pPr>
            <a:endParaRPr lang="en-US" dirty="0"/>
          </a:p>
          <a:p>
            <a:pPr marL="0" indent="0">
              <a:buNone/>
            </a:pPr>
            <a:r>
              <a:rPr lang="en-US" dirty="0"/>
              <a:t>Team: Bio-scientists, Data analysts, Epidemiologists, Geo-spatial </a:t>
            </a:r>
          </a:p>
          <a:p>
            <a:pPr marL="0" indent="0">
              <a:buNone/>
            </a:pPr>
            <a:endParaRPr lang="en-US" dirty="0"/>
          </a:p>
          <a:p>
            <a:r>
              <a:rPr lang="en-US" dirty="0"/>
              <a:t>Data Sources: </a:t>
            </a:r>
          </a:p>
          <a:p>
            <a:pPr lvl="1"/>
            <a:r>
              <a:rPr lang="en-US" dirty="0"/>
              <a:t>Microbiome data from </a:t>
            </a:r>
            <a:r>
              <a:rPr lang="en-US" dirty="0" err="1"/>
              <a:t>Qiita</a:t>
            </a:r>
            <a:r>
              <a:rPr lang="en-US" dirty="0"/>
              <a:t> Studies</a:t>
            </a:r>
          </a:p>
          <a:p>
            <a:pPr marL="0" indent="0">
              <a:buNone/>
            </a:pPr>
            <a:r>
              <a:rPr lang="en-US" dirty="0"/>
              <a:t>	AGM</a:t>
            </a:r>
          </a:p>
          <a:p>
            <a:pPr lvl="1"/>
            <a:r>
              <a:rPr lang="en-US" dirty="0"/>
              <a:t>Super Fund sites</a:t>
            </a:r>
          </a:p>
          <a:p>
            <a:pPr lvl="1"/>
            <a:r>
              <a:rPr lang="en-US" dirty="0" err="1"/>
              <a:t>OpenAQ</a:t>
            </a:r>
            <a:r>
              <a:rPr lang="en-US" dirty="0"/>
              <a:t> – Air quality data</a:t>
            </a:r>
          </a:p>
          <a:p>
            <a:pPr lvl="1"/>
            <a:r>
              <a:rPr lang="en-US" dirty="0"/>
              <a:t>US Census Data</a:t>
            </a:r>
          </a:p>
          <a:p>
            <a:pPr lvl="1"/>
            <a:endParaRPr lang="en-US" dirty="0"/>
          </a:p>
        </p:txBody>
      </p:sp>
    </p:spTree>
    <p:extLst>
      <p:ext uri="{BB962C8B-B14F-4D97-AF65-F5344CB8AC3E}">
        <p14:creationId xmlns:p14="http://schemas.microsoft.com/office/powerpoint/2010/main" val="356246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31BB-3913-0844-BCE4-14BB156069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5AC244-FF2F-7F4D-B787-41953E4BA4F7}"/>
              </a:ext>
            </a:extLst>
          </p:cNvPr>
          <p:cNvSpPr>
            <a:spLocks noGrp="1"/>
          </p:cNvSpPr>
          <p:nvPr>
            <p:ph idx="1"/>
          </p:nvPr>
        </p:nvSpPr>
        <p:spPr/>
        <p:txBody>
          <a:bodyPr/>
          <a:lstStyle/>
          <a:p>
            <a:r>
              <a:rPr lang="en-US" dirty="0"/>
              <a:t>Packages:</a:t>
            </a:r>
          </a:p>
          <a:p>
            <a:pPr lvl="1"/>
            <a:r>
              <a:rPr lang="en-US" dirty="0" err="1"/>
              <a:t>phylogenize</a:t>
            </a:r>
            <a:r>
              <a:rPr lang="en-US" dirty="0"/>
              <a:t>  - a web app to associate microbial genes with microbial prevalence in, and/or specificity to, a given environment.</a:t>
            </a:r>
          </a:p>
          <a:p>
            <a:pPr lvl="1"/>
            <a:r>
              <a:rPr lang="en-US" dirty="0"/>
              <a:t>Leaflet - Leaflet is one of the most popular open-source JavaScript libraries for interactive maps.</a:t>
            </a:r>
          </a:p>
          <a:p>
            <a:pPr lvl="1"/>
            <a:r>
              <a:rPr lang="en-US" dirty="0" err="1"/>
              <a:t>Ropenaq</a:t>
            </a:r>
            <a:r>
              <a:rPr lang="en-US" dirty="0"/>
              <a:t> - accessing the </a:t>
            </a:r>
            <a:r>
              <a:rPr lang="en-US" dirty="0" err="1"/>
              <a:t>openaq</a:t>
            </a:r>
            <a:r>
              <a:rPr lang="en-US" dirty="0"/>
              <a:t> API</a:t>
            </a:r>
          </a:p>
          <a:p>
            <a:pPr lvl="1"/>
            <a:r>
              <a:rPr lang="en-US" dirty="0">
                <a:hlinkClick r:id="rId2">
                  <a:extLst>
                    <a:ext uri="{A12FA001-AC4F-418D-AE19-62706E023703}">
                      <ahyp:hlinkClr xmlns:ahyp="http://schemas.microsoft.com/office/drawing/2018/hyperlinkcolor" val="tx"/>
                    </a:ext>
                  </a:extLst>
                </a:hlinkClick>
              </a:rPr>
              <a:t>Superfundr</a:t>
            </a:r>
            <a:r>
              <a:rPr lang="en-US" dirty="0"/>
              <a:t> – Super </a:t>
            </a:r>
            <a:r>
              <a:rPr lang="en-US"/>
              <a:t>fund sites.</a:t>
            </a:r>
            <a:endParaRPr lang="en-US" dirty="0"/>
          </a:p>
          <a:p>
            <a:pPr marL="457200" lvl="1" indent="0">
              <a:buNone/>
            </a:pPr>
            <a:endParaRPr lang="en-US" dirty="0"/>
          </a:p>
        </p:txBody>
      </p:sp>
    </p:spTree>
    <p:extLst>
      <p:ext uri="{BB962C8B-B14F-4D97-AF65-F5344CB8AC3E}">
        <p14:creationId xmlns:p14="http://schemas.microsoft.com/office/powerpoint/2010/main" val="78872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155</Words>
  <Application>Microsoft Macintosh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Socio-economic &amp; Environmental Stimuli Effects on Human Microbiome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Stimuli &amp;  Human Microbiome  </dc:title>
  <dc:creator>Adapa, Swamy Rakesh</dc:creator>
  <cp:lastModifiedBy>Adapa, Swamy Rakesh</cp:lastModifiedBy>
  <cp:revision>3</cp:revision>
  <dcterms:created xsi:type="dcterms:W3CDTF">2020-02-26T15:57:54Z</dcterms:created>
  <dcterms:modified xsi:type="dcterms:W3CDTF">2020-02-26T16:23:12Z</dcterms:modified>
</cp:coreProperties>
</file>