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0044a99f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0044a99f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0044a99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0044a99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0044a99f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0044a99f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0044a99f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0044a99f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earthmicrobiome.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Relationship between Microbial Diversity and Body Size</a:t>
            </a:r>
            <a:endParaRPr sz="3600"/>
          </a:p>
        </p:txBody>
      </p:sp>
      <p:sp>
        <p:nvSpPr>
          <p:cNvPr id="55" name="Google Shape;55;p13"/>
          <p:cNvSpPr txBox="1"/>
          <p:nvPr>
            <p:ph idx="1" type="subTitle"/>
          </p:nvPr>
        </p:nvSpPr>
        <p:spPr>
          <a:xfrm>
            <a:off x="311700" y="29865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leaders: Ravi Sharma, Shen Jean Lim </a:t>
            </a:r>
            <a:endParaRPr/>
          </a:p>
          <a:p>
            <a:pPr indent="0" lvl="0" marL="0" rtl="0" algn="ctr">
              <a:spcBef>
                <a:spcPts val="0"/>
              </a:spcBef>
              <a:spcAft>
                <a:spcPts val="0"/>
              </a:spcAft>
              <a:buNone/>
            </a:pPr>
            <a:r>
              <a:rPr lang="en"/>
              <a:t>Members: Martin Lynn, Madeline Barrow, Matthew Sumpter, Khandaker Tasnim Huq, Youngchul Kim, Ojas Natarajan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227025" y="89400"/>
            <a:ext cx="8520600" cy="48165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980000"/>
                </a:solidFill>
                <a:highlight>
                  <a:srgbClr val="FFFFFF"/>
                </a:highlight>
              </a:rPr>
              <a:t>Aim</a:t>
            </a:r>
            <a:endParaRPr b="1" sz="1600">
              <a:solidFill>
                <a:srgbClr val="980000"/>
              </a:solidFill>
              <a:highlight>
                <a:srgbClr val="FFFFFF"/>
              </a:highlight>
            </a:endParaRPr>
          </a:p>
          <a:p>
            <a:pPr indent="0" lvl="0" marL="0" rtl="0" algn="l">
              <a:spcBef>
                <a:spcPts val="1600"/>
              </a:spcBef>
              <a:spcAft>
                <a:spcPts val="0"/>
              </a:spcAft>
              <a:buClr>
                <a:schemeClr val="dk1"/>
              </a:buClr>
              <a:buSzPts val="1100"/>
              <a:buFont typeface="Arial"/>
              <a:buNone/>
            </a:pPr>
            <a:r>
              <a:rPr lang="en" sz="1600">
                <a:solidFill>
                  <a:srgbClr val="000000"/>
                </a:solidFill>
                <a:highlight>
                  <a:srgbClr val="FFFFFF"/>
                </a:highlight>
              </a:rPr>
              <a:t>We will apply unsupervised learning techniques to metazoan data from the Earth Microbiome Project (</a:t>
            </a:r>
            <a:r>
              <a:rPr lang="en" sz="1600" u="sng">
                <a:solidFill>
                  <a:srgbClr val="000000"/>
                </a:solidFill>
                <a:highlight>
                  <a:srgbClr val="FFFFFF"/>
                </a:highlight>
                <a:hlinkClick r:id="rId3"/>
              </a:rPr>
              <a:t>http://www.earthmicrobiome.org</a:t>
            </a:r>
            <a:r>
              <a:rPr lang="en" sz="1600">
                <a:solidFill>
                  <a:srgbClr val="000000"/>
                </a:solidFill>
                <a:highlight>
                  <a:srgbClr val="FFFFFF"/>
                </a:highlight>
              </a:rPr>
              <a:t>) to discover unexpected clusters of microbial community similarity among metazoans.  If time allows, we’ll use other databases to find correlations with other host traits and thus start to explain the existence of these patterns.​</a:t>
            </a:r>
            <a:endParaRPr sz="1600">
              <a:solidFill>
                <a:srgbClr val="000000"/>
              </a:solidFill>
              <a:highlight>
                <a:srgbClr val="FFFFFF"/>
              </a:highlight>
            </a:endParaRPr>
          </a:p>
          <a:p>
            <a:pPr indent="0" lvl="0" marL="0" rtl="0" algn="l">
              <a:spcBef>
                <a:spcPts val="1600"/>
              </a:spcBef>
              <a:spcAft>
                <a:spcPts val="0"/>
              </a:spcAft>
              <a:buClr>
                <a:schemeClr val="dk1"/>
              </a:buClr>
              <a:buSzPts val="1100"/>
              <a:buFont typeface="Arial"/>
              <a:buNone/>
            </a:pPr>
            <a:r>
              <a:rPr b="1" lang="en" sz="1600">
                <a:solidFill>
                  <a:srgbClr val="980000"/>
                </a:solidFill>
                <a:highlight>
                  <a:srgbClr val="FFFFFF"/>
                </a:highlight>
              </a:rPr>
              <a:t>​What is the problem you want to solve?​</a:t>
            </a:r>
            <a:endParaRPr b="1" sz="1600">
              <a:solidFill>
                <a:srgbClr val="980000"/>
              </a:solidFill>
              <a:highlight>
                <a:srgbClr val="FFFFFF"/>
              </a:highlight>
            </a:endParaRPr>
          </a:p>
          <a:p>
            <a:pPr indent="0" lvl="0" marL="0" rtl="0" algn="l">
              <a:spcBef>
                <a:spcPts val="1600"/>
              </a:spcBef>
              <a:spcAft>
                <a:spcPts val="0"/>
              </a:spcAft>
              <a:buClr>
                <a:schemeClr val="dk1"/>
              </a:buClr>
              <a:buSzPts val="1100"/>
              <a:buFont typeface="Arial"/>
              <a:buNone/>
            </a:pPr>
            <a:r>
              <a:rPr lang="en" sz="1600">
                <a:solidFill>
                  <a:srgbClr val="000000"/>
                </a:solidFill>
                <a:highlight>
                  <a:srgbClr val="FFFFFF"/>
                </a:highlight>
              </a:rPr>
              <a:t>Are there generalities about microbial communities across multicellular forms of life? Do particular host traits (e.g., size, diet, life history, and evolutionary history) drive them?​</a:t>
            </a:r>
            <a:endParaRPr sz="1600">
              <a:solidFill>
                <a:srgbClr val="000000"/>
              </a:solidFill>
              <a:highlight>
                <a:srgbClr val="FFFFFF"/>
              </a:highlight>
            </a:endParaRPr>
          </a:p>
          <a:p>
            <a:pPr indent="0" lvl="0" marL="0" rtl="0" algn="l">
              <a:spcBef>
                <a:spcPts val="1600"/>
              </a:spcBef>
              <a:spcAft>
                <a:spcPts val="0"/>
              </a:spcAft>
              <a:buClr>
                <a:schemeClr val="dk1"/>
              </a:buClr>
              <a:buSzPts val="1100"/>
              <a:buFont typeface="Arial"/>
              <a:buNone/>
            </a:pPr>
            <a:r>
              <a:rPr b="1" lang="en" sz="1600">
                <a:solidFill>
                  <a:srgbClr val="980000"/>
                </a:solidFill>
                <a:highlight>
                  <a:srgbClr val="FFFFFF"/>
                </a:highlight>
              </a:rPr>
              <a:t>Why does it matter?</a:t>
            </a:r>
            <a:r>
              <a:rPr lang="en" sz="1600">
                <a:solidFill>
                  <a:srgbClr val="980000"/>
                </a:solidFill>
                <a:highlight>
                  <a:srgbClr val="FFFFFF"/>
                </a:highlight>
              </a:rPr>
              <a:t>​</a:t>
            </a:r>
            <a:endParaRPr sz="1600">
              <a:solidFill>
                <a:srgbClr val="980000"/>
              </a:solidFill>
              <a:highlight>
                <a:srgbClr val="FFFFFF"/>
              </a:highlight>
            </a:endParaRPr>
          </a:p>
          <a:p>
            <a:pPr indent="0" lvl="0" marL="0" rtl="0" algn="l">
              <a:spcBef>
                <a:spcPts val="1600"/>
              </a:spcBef>
              <a:spcAft>
                <a:spcPts val="1600"/>
              </a:spcAft>
              <a:buClr>
                <a:schemeClr val="dk1"/>
              </a:buClr>
              <a:buSzPts val="1100"/>
              <a:buFont typeface="Arial"/>
              <a:buNone/>
            </a:pPr>
            <a:r>
              <a:rPr lang="en" sz="1600">
                <a:solidFill>
                  <a:srgbClr val="000000"/>
                </a:solidFill>
                <a:highlight>
                  <a:srgbClr val="FFFFFF"/>
                </a:highlight>
              </a:rPr>
              <a:t>The scale and dynamic nature of microbial diversity is staggering. Our hope is to reveal general patterns of organization that could serve as a baseline for deeper investigation, as well as a more holistic and ecologically-informed framework for basic rules of organization of symbioses.​</a:t>
            </a:r>
            <a:endParaRPr sz="1600">
              <a:solidFill>
                <a:srgbClr val="000000"/>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269350" y="57600"/>
            <a:ext cx="8520600" cy="50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980000"/>
                </a:solidFill>
                <a:highlight>
                  <a:schemeClr val="lt1"/>
                </a:highlight>
              </a:rPr>
              <a:t>​</a:t>
            </a:r>
            <a:r>
              <a:rPr b="1" lang="en" sz="1600">
                <a:solidFill>
                  <a:srgbClr val="980000"/>
                </a:solidFill>
                <a:highlight>
                  <a:schemeClr val="lt1"/>
                </a:highlight>
              </a:rPr>
              <a:t>Why is it challenging?​</a:t>
            </a:r>
            <a:endParaRPr b="1" sz="1600">
              <a:solidFill>
                <a:srgbClr val="980000"/>
              </a:solidFill>
              <a:highlight>
                <a:schemeClr val="lt1"/>
              </a:highlight>
            </a:endParaRPr>
          </a:p>
          <a:p>
            <a:pPr indent="0" lvl="0" marL="0" rtl="0" algn="l">
              <a:spcBef>
                <a:spcPts val="1600"/>
              </a:spcBef>
              <a:spcAft>
                <a:spcPts val="0"/>
              </a:spcAft>
              <a:buClr>
                <a:schemeClr val="dk1"/>
              </a:buClr>
              <a:buSzPts val="1100"/>
              <a:buFont typeface="Arial"/>
              <a:buNone/>
            </a:pPr>
            <a:r>
              <a:rPr lang="en" sz="1600">
                <a:solidFill>
                  <a:schemeClr val="dk1"/>
                </a:solidFill>
                <a:highlight>
                  <a:schemeClr val="lt1"/>
                </a:highlight>
              </a:rPr>
              <a:t>The field is fairly new, so sampling of host microbiota diversity is at present fairly sparse. It is currently known that diet, host phylogeny, and few other environmental factors shapes host-microbiome assemblies. However, other potential effects on host-associated microbiomes across species, including size and life history, have been understudied. A comprehensive analysis on drivers of metazoan microbiomes is challenging but can yield new insights on host-microbiome associations.​</a:t>
            </a:r>
            <a:endParaRPr sz="1600">
              <a:solidFill>
                <a:schemeClr val="dk1"/>
              </a:solidFill>
              <a:highlight>
                <a:schemeClr val="lt1"/>
              </a:highlight>
            </a:endParaRPr>
          </a:p>
          <a:p>
            <a:pPr indent="0" lvl="0" marL="0" rtl="0" algn="l">
              <a:spcBef>
                <a:spcPts val="1600"/>
              </a:spcBef>
              <a:spcAft>
                <a:spcPts val="0"/>
              </a:spcAft>
              <a:buClr>
                <a:schemeClr val="dk1"/>
              </a:buClr>
              <a:buSzPts val="1100"/>
              <a:buFont typeface="Arial"/>
              <a:buNone/>
            </a:pPr>
            <a:r>
              <a:rPr b="1" lang="en" sz="1600">
                <a:solidFill>
                  <a:srgbClr val="980000"/>
                </a:solidFill>
                <a:highlight>
                  <a:schemeClr val="lt1"/>
                </a:highlight>
              </a:rPr>
              <a:t>Why are you excited about it?​</a:t>
            </a:r>
            <a:endParaRPr b="1" sz="1600">
              <a:solidFill>
                <a:srgbClr val="980000"/>
              </a:solidFill>
              <a:highlight>
                <a:schemeClr val="lt1"/>
              </a:highlight>
            </a:endParaRPr>
          </a:p>
          <a:p>
            <a:pPr indent="0" lvl="0" marL="0" rtl="0" algn="l">
              <a:spcBef>
                <a:spcPts val="1600"/>
              </a:spcBef>
              <a:spcAft>
                <a:spcPts val="0"/>
              </a:spcAft>
              <a:buClr>
                <a:schemeClr val="dk1"/>
              </a:buClr>
              <a:buSzPts val="1100"/>
              <a:buFont typeface="Arial"/>
              <a:buNone/>
            </a:pPr>
            <a:r>
              <a:rPr lang="en" sz="1600">
                <a:solidFill>
                  <a:schemeClr val="dk1"/>
                </a:solidFill>
                <a:highlight>
                  <a:schemeClr val="lt1"/>
                </a:highlight>
              </a:rPr>
              <a:t>A broader perspective such as this one can serve as a solid foundation from which more targeted studies can start.  The opportunity to gain insight into host-microbe associations across the scope of body size and evolutionary history is also compelling.​</a:t>
            </a:r>
            <a:endParaRPr sz="1600">
              <a:solidFill>
                <a:schemeClr val="dk1"/>
              </a:solidFill>
              <a:highlight>
                <a:schemeClr val="lt1"/>
              </a:highlight>
            </a:endParaRPr>
          </a:p>
          <a:p>
            <a:pPr indent="0" lvl="0" marL="0" rtl="0" algn="l">
              <a:spcBef>
                <a:spcPts val="1600"/>
              </a:spcBef>
              <a:spcAft>
                <a:spcPts val="0"/>
              </a:spcAft>
              <a:buClr>
                <a:schemeClr val="dk1"/>
              </a:buClr>
              <a:buSzPts val="1100"/>
              <a:buFont typeface="Arial"/>
              <a:buNone/>
            </a:pPr>
            <a:r>
              <a:rPr lang="en" sz="1600">
                <a:solidFill>
                  <a:srgbClr val="980000"/>
                </a:solidFill>
                <a:highlight>
                  <a:schemeClr val="lt1"/>
                </a:highlight>
              </a:rPr>
              <a:t>​</a:t>
            </a:r>
            <a:r>
              <a:rPr b="1" lang="en" sz="1600">
                <a:solidFill>
                  <a:srgbClr val="980000"/>
                </a:solidFill>
                <a:highlight>
                  <a:schemeClr val="lt1"/>
                </a:highlight>
              </a:rPr>
              <a:t>What do you need to make it happen?​</a:t>
            </a:r>
            <a:endParaRPr b="1" sz="1600">
              <a:solidFill>
                <a:srgbClr val="980000"/>
              </a:solidFill>
              <a:highlight>
                <a:schemeClr val="lt1"/>
              </a:highlight>
            </a:endParaRPr>
          </a:p>
          <a:p>
            <a:pPr indent="0" lvl="0" marL="0" rtl="0" algn="l">
              <a:spcBef>
                <a:spcPts val="1600"/>
              </a:spcBef>
              <a:spcAft>
                <a:spcPts val="1600"/>
              </a:spcAft>
              <a:buClr>
                <a:schemeClr val="dk1"/>
              </a:buClr>
              <a:buSzPts val="1100"/>
              <a:buFont typeface="Arial"/>
              <a:buNone/>
            </a:pPr>
            <a:r>
              <a:rPr lang="en" sz="1600">
                <a:solidFill>
                  <a:schemeClr val="dk1"/>
                </a:solidFill>
                <a:highlight>
                  <a:schemeClr val="lt1"/>
                </a:highlight>
              </a:rPr>
              <a:t>Appropriate data and expertise in microbiomes, evolutionary biology, machine learning, statistical analysis and computer programming…and luck and $$ wouldn’t hurt.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152400" y="152400"/>
            <a:ext cx="8580252"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Workflow</a:t>
            </a:r>
            <a:endParaRPr/>
          </a:p>
        </p:txBody>
      </p:sp>
      <p:sp>
        <p:nvSpPr>
          <p:cNvPr id="76" name="Google Shape;76;p17"/>
          <p:cNvSpPr txBox="1"/>
          <p:nvPr/>
        </p:nvSpPr>
        <p:spPr>
          <a:xfrm>
            <a:off x="355525" y="1883450"/>
            <a:ext cx="2594400" cy="1316100"/>
          </a:xfrm>
          <a:prstGeom prst="rect">
            <a:avLst/>
          </a:prstGeom>
          <a:solidFill>
            <a:srgbClr val="6D9EEB"/>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rgbClr val="FFFFFF"/>
                </a:solidFill>
              </a:rPr>
              <a:t>Download and process data from Earth Microbiome Project</a:t>
            </a:r>
            <a:endParaRPr sz="1800">
              <a:solidFill>
                <a:srgbClr val="FFFFFF"/>
              </a:solidFill>
            </a:endParaRPr>
          </a:p>
        </p:txBody>
      </p:sp>
      <p:sp>
        <p:nvSpPr>
          <p:cNvPr id="77" name="Google Shape;77;p17"/>
          <p:cNvSpPr/>
          <p:nvPr/>
        </p:nvSpPr>
        <p:spPr>
          <a:xfrm>
            <a:off x="3120550" y="2336625"/>
            <a:ext cx="449700" cy="25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7"/>
          <p:cNvSpPr txBox="1"/>
          <p:nvPr/>
        </p:nvSpPr>
        <p:spPr>
          <a:xfrm>
            <a:off x="3740875" y="1932600"/>
            <a:ext cx="1671600" cy="1278300"/>
          </a:xfrm>
          <a:prstGeom prst="rect">
            <a:avLst/>
          </a:prstGeom>
          <a:solidFill>
            <a:srgbClr val="6FA8D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rgbClr val="FFFFFF"/>
                </a:solidFill>
              </a:rPr>
              <a:t>Unsupervised clustering</a:t>
            </a:r>
            <a:endParaRPr sz="1800">
              <a:solidFill>
                <a:srgbClr val="FFFFFF"/>
              </a:solidFill>
            </a:endParaRPr>
          </a:p>
        </p:txBody>
      </p:sp>
      <p:sp>
        <p:nvSpPr>
          <p:cNvPr id="79" name="Google Shape;79;p17"/>
          <p:cNvSpPr/>
          <p:nvPr/>
        </p:nvSpPr>
        <p:spPr>
          <a:xfrm>
            <a:off x="5583100" y="2308425"/>
            <a:ext cx="384900" cy="25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txBox="1"/>
          <p:nvPr/>
        </p:nvSpPr>
        <p:spPr>
          <a:xfrm>
            <a:off x="6281250" y="1932600"/>
            <a:ext cx="2432400" cy="1407300"/>
          </a:xfrm>
          <a:prstGeom prst="rect">
            <a:avLst/>
          </a:prstGeom>
          <a:solidFill>
            <a:srgbClr val="3C78D8"/>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rgbClr val="FFFFFF"/>
                </a:solidFill>
              </a:rPr>
              <a:t>Correlate with metadata (e.g. body size, life history, geographical range)</a:t>
            </a:r>
            <a:endParaRPr sz="18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