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18d9de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18d9de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18d9de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18d9de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18d9dece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18d9dece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18d9de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18d9de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18d9de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18d9de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Second Day Progress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400" y="258775"/>
            <a:ext cx="4937650" cy="49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67250" y="1689050"/>
            <a:ext cx="40485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filtering OTU &gt;= 10 total counts across samples, the number of OTUs reduced from 17,544 to </a:t>
            </a:r>
            <a:r>
              <a:rPr b="1" lang="en"/>
              <a:t>6,258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7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Clustering with </a:t>
            </a:r>
            <a:r>
              <a:rPr lang="en" sz="1200">
                <a:solidFill>
                  <a:srgbClr val="141414"/>
                </a:solidFill>
                <a:highlight>
                  <a:srgbClr val="FFFFFF"/>
                </a:highlight>
              </a:rPr>
              <a:t>based on relative genus abundances using </a:t>
            </a:r>
            <a:r>
              <a:rPr i="1" lang="en" sz="1200">
                <a:solidFill>
                  <a:srgbClr val="141414"/>
                </a:solidFill>
              </a:rPr>
              <a:t>JSD distance</a:t>
            </a:r>
            <a:r>
              <a:rPr lang="en" sz="1200">
                <a:solidFill>
                  <a:srgbClr val="141414"/>
                </a:solidFill>
                <a:highlight>
                  <a:srgbClr val="FFFFFF"/>
                </a:highlight>
              </a:rPr>
              <a:t> and the </a:t>
            </a:r>
            <a:r>
              <a:rPr i="1" lang="en" sz="1200">
                <a:solidFill>
                  <a:srgbClr val="141414"/>
                </a:solidFill>
              </a:rPr>
              <a:t>Partitioning Around Medoids (</a:t>
            </a:r>
            <a:r>
              <a:rPr b="1" i="1" lang="en" sz="1200">
                <a:solidFill>
                  <a:srgbClr val="141414"/>
                </a:solidFill>
              </a:rPr>
              <a:t>PAM</a:t>
            </a:r>
            <a:r>
              <a:rPr i="1" lang="en" sz="1200">
                <a:solidFill>
                  <a:srgbClr val="141414"/>
                </a:solidFill>
              </a:rPr>
              <a:t>)</a:t>
            </a:r>
            <a:r>
              <a:rPr lang="en" sz="1200">
                <a:solidFill>
                  <a:srgbClr val="141414"/>
                </a:solidFill>
                <a:highlight>
                  <a:srgbClr val="FFFFFF"/>
                </a:highlight>
              </a:rPr>
              <a:t> clustering algorithm</a:t>
            </a:r>
            <a:endParaRPr sz="12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25" y="880149"/>
            <a:ext cx="4559301" cy="379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475" y="958663"/>
            <a:ext cx="4179026" cy="36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858000" y="1297300"/>
            <a:ext cx="10794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Butterflies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618825" y="4085025"/>
            <a:ext cx="10794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Bats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756600"/>
            <a:ext cx="1540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#2 - Bats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#5 - </a:t>
            </a:r>
            <a:r>
              <a:rPr b="1" lang="en">
                <a:solidFill>
                  <a:srgbClr val="A61C00"/>
                </a:solidFill>
              </a:rPr>
              <a:t>Butterflies</a:t>
            </a:r>
            <a:endParaRPr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113" y="765600"/>
            <a:ext cx="6677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75" y="290000"/>
            <a:ext cx="40576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4413250" y="106892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50"/>
            <a:ext cx="4969926" cy="496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325" y="695900"/>
            <a:ext cx="3716875" cy="33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