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026bb0812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26bb0812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026bb081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026bb081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026bb081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026bb081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026bb081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026bb081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026bb0812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026bb0812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026bb0812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026bb0812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026bb0812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026bb0812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026bb0812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26bb0812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026bb081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026bb081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earthmicrobiome.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Animal</a:t>
            </a:r>
            <a:endParaRPr/>
          </a:p>
        </p:txBody>
      </p:sp>
      <p:sp>
        <p:nvSpPr>
          <p:cNvPr id="55" name="Google Shape;55;p13"/>
          <p:cNvSpPr txBox="1"/>
          <p:nvPr/>
        </p:nvSpPr>
        <p:spPr>
          <a:xfrm>
            <a:off x="311700" y="29865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595959"/>
                </a:solidFill>
              </a:rPr>
              <a:t>Team leaders: Ravi Sharma, Shen Jean Lim </a:t>
            </a:r>
            <a:endParaRPr sz="2800">
              <a:solidFill>
                <a:srgbClr val="595959"/>
              </a:solidFill>
            </a:endParaRPr>
          </a:p>
          <a:p>
            <a:pPr indent="0" lvl="0" marL="0" rtl="0" algn="ctr">
              <a:spcBef>
                <a:spcPts val="0"/>
              </a:spcBef>
              <a:spcAft>
                <a:spcPts val="0"/>
              </a:spcAft>
              <a:buNone/>
            </a:pPr>
            <a:r>
              <a:rPr lang="en" sz="2800">
                <a:solidFill>
                  <a:srgbClr val="595959"/>
                </a:solidFill>
              </a:rPr>
              <a:t>Members: Martin Lynn, Madeleine Barrow, Matthew Sumpter, Khandaker Tasnim Huq, Youngchul Kim, Ojas Natarajan</a:t>
            </a:r>
            <a:endParaRPr sz="2800">
              <a:solidFill>
                <a:srgbClr val="595959"/>
              </a:solidFill>
            </a:endParaRPr>
          </a:p>
        </p:txBody>
      </p:sp>
      <p:pic>
        <p:nvPicPr>
          <p:cNvPr id="56" name="Google Shape;56;p13"/>
          <p:cNvPicPr preferRelativeResize="0"/>
          <p:nvPr/>
        </p:nvPicPr>
        <p:blipFill>
          <a:blip r:embed="rId3">
            <a:alphaModFix/>
          </a:blip>
          <a:stretch>
            <a:fillRect/>
          </a:stretch>
        </p:blipFill>
        <p:spPr>
          <a:xfrm>
            <a:off x="3117275" y="145350"/>
            <a:ext cx="2421876" cy="1588199"/>
          </a:xfrm>
          <a:prstGeom prst="rect">
            <a:avLst/>
          </a:prstGeom>
          <a:noFill/>
          <a:ln>
            <a:noFill/>
          </a:ln>
        </p:spPr>
      </p:pic>
      <p:pic>
        <p:nvPicPr>
          <p:cNvPr id="57" name="Google Shape;57;p13"/>
          <p:cNvPicPr preferRelativeResize="0"/>
          <p:nvPr/>
        </p:nvPicPr>
        <p:blipFill>
          <a:blip r:embed="rId4">
            <a:alphaModFix/>
          </a:blip>
          <a:stretch>
            <a:fillRect/>
          </a:stretch>
        </p:blipFill>
        <p:spPr>
          <a:xfrm>
            <a:off x="5770475" y="41925"/>
            <a:ext cx="3208001" cy="1784150"/>
          </a:xfrm>
          <a:prstGeom prst="rect">
            <a:avLst/>
          </a:prstGeom>
          <a:noFill/>
          <a:ln>
            <a:noFill/>
          </a:ln>
        </p:spPr>
      </p:pic>
      <p:pic>
        <p:nvPicPr>
          <p:cNvPr id="58" name="Google Shape;58;p13"/>
          <p:cNvPicPr preferRelativeResize="0"/>
          <p:nvPr/>
        </p:nvPicPr>
        <p:blipFill>
          <a:blip r:embed="rId5">
            <a:alphaModFix/>
          </a:blip>
          <a:stretch>
            <a:fillRect/>
          </a:stretch>
        </p:blipFill>
        <p:spPr>
          <a:xfrm>
            <a:off x="628650" y="60182"/>
            <a:ext cx="2257301" cy="17239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idx="1" type="body"/>
          </p:nvPr>
        </p:nvSpPr>
        <p:spPr>
          <a:xfrm>
            <a:off x="269350" y="57600"/>
            <a:ext cx="8520600" cy="50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980000"/>
                </a:solidFill>
                <a:highlight>
                  <a:schemeClr val="lt1"/>
                </a:highlight>
              </a:rPr>
              <a:t>​</a:t>
            </a:r>
            <a:r>
              <a:rPr b="1" lang="en" sz="1600">
                <a:solidFill>
                  <a:srgbClr val="980000"/>
                </a:solidFill>
                <a:highlight>
                  <a:schemeClr val="lt1"/>
                </a:highlight>
              </a:rPr>
              <a:t>Why is it challenging?​</a:t>
            </a:r>
            <a:endParaRPr b="1" sz="1600">
              <a:solidFill>
                <a:srgbClr val="980000"/>
              </a:solidFill>
              <a:highlight>
                <a:schemeClr val="lt1"/>
              </a:highlight>
            </a:endParaRPr>
          </a:p>
          <a:p>
            <a:pPr indent="0" lvl="0" marL="0" rtl="0" algn="l">
              <a:spcBef>
                <a:spcPts val="1600"/>
              </a:spcBef>
              <a:spcAft>
                <a:spcPts val="0"/>
              </a:spcAft>
              <a:buClr>
                <a:schemeClr val="dk1"/>
              </a:buClr>
              <a:buSzPts val="1100"/>
              <a:buFont typeface="Arial"/>
              <a:buNone/>
            </a:pPr>
            <a:r>
              <a:rPr lang="en" sz="1600">
                <a:solidFill>
                  <a:schemeClr val="dk1"/>
                </a:solidFill>
                <a:highlight>
                  <a:schemeClr val="lt1"/>
                </a:highlight>
              </a:rPr>
              <a:t>The field is fairly new, so sampling of host microbiota diversity is at present fairly sparse. It is currently known that diet, host phylogeny, and few other environmental factors shape host-microbiome assemblies. However, other potential effects on host-associated microbiomes across species, including size and host life history, have been understudied. A comprehensive analysis on drivers of animal microbiomes is challenging but can yield new insights on host-microbiome associations.​</a:t>
            </a:r>
            <a:endParaRPr sz="16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b="1" lang="en" sz="1600">
                <a:solidFill>
                  <a:srgbClr val="980000"/>
                </a:solidFill>
                <a:highlight>
                  <a:schemeClr val="lt1"/>
                </a:highlight>
              </a:rPr>
              <a:t>Why are you excited about it?​</a:t>
            </a:r>
            <a:endParaRPr b="1" sz="1600">
              <a:solidFill>
                <a:srgbClr val="980000"/>
              </a:solidFill>
              <a:highlight>
                <a:schemeClr val="lt1"/>
              </a:highlight>
            </a:endParaRPr>
          </a:p>
          <a:p>
            <a:pPr indent="0" lvl="0" marL="0" rtl="0" algn="l">
              <a:spcBef>
                <a:spcPts val="1600"/>
              </a:spcBef>
              <a:spcAft>
                <a:spcPts val="0"/>
              </a:spcAft>
              <a:buClr>
                <a:schemeClr val="dk1"/>
              </a:buClr>
              <a:buSzPts val="1100"/>
              <a:buFont typeface="Arial"/>
              <a:buNone/>
            </a:pPr>
            <a:r>
              <a:rPr lang="en" sz="1600">
                <a:solidFill>
                  <a:schemeClr val="dk1"/>
                </a:solidFill>
                <a:highlight>
                  <a:schemeClr val="lt1"/>
                </a:highlight>
              </a:rPr>
              <a:t>A broader perspective such as this one can serve as a solid foundation from which more targeted studies can start.  The opportunity to gain insight into host-microbe associations across the scope of animal life is also compelling.​</a:t>
            </a:r>
            <a:endParaRPr sz="16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lang="en" sz="1600">
                <a:solidFill>
                  <a:srgbClr val="980000"/>
                </a:solidFill>
                <a:highlight>
                  <a:schemeClr val="lt1"/>
                </a:highlight>
              </a:rPr>
              <a:t>​</a:t>
            </a:r>
            <a:r>
              <a:rPr b="1" lang="en" sz="1600">
                <a:solidFill>
                  <a:srgbClr val="980000"/>
                </a:solidFill>
                <a:highlight>
                  <a:schemeClr val="lt1"/>
                </a:highlight>
              </a:rPr>
              <a:t>What do you need to make it happen?​</a:t>
            </a:r>
            <a:endParaRPr b="1" sz="1600">
              <a:solidFill>
                <a:srgbClr val="980000"/>
              </a:solidFill>
              <a:highlight>
                <a:schemeClr val="lt1"/>
              </a:highlight>
            </a:endParaRPr>
          </a:p>
          <a:p>
            <a:pPr indent="0" lvl="0" marL="0" rtl="0" algn="l">
              <a:spcBef>
                <a:spcPts val="1600"/>
              </a:spcBef>
              <a:spcAft>
                <a:spcPts val="1600"/>
              </a:spcAft>
              <a:buClr>
                <a:schemeClr val="dk1"/>
              </a:buClr>
              <a:buSzPts val="1100"/>
              <a:buFont typeface="Arial"/>
              <a:buNone/>
            </a:pPr>
            <a:r>
              <a:rPr lang="en" sz="1600">
                <a:solidFill>
                  <a:schemeClr val="dk1"/>
                </a:solidFill>
                <a:highlight>
                  <a:schemeClr val="lt1"/>
                </a:highlight>
              </a:rPr>
              <a:t>Appropriate data and expertise in microbiomes, evolutionary biology, machine learning, statistical analysis and computer programming…and luck and $$ wouldn’t hurt.</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1003050" y="152400"/>
            <a:ext cx="6995194"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52400" y="152400"/>
            <a:ext cx="8532199"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533400" y="152400"/>
            <a:ext cx="8334375"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52400" y="152400"/>
            <a:ext cx="8839201" cy="4434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grpSp>
        <p:nvGrpSpPr>
          <p:cNvPr id="83" name="Google Shape;83;p18"/>
          <p:cNvGrpSpPr/>
          <p:nvPr/>
        </p:nvGrpSpPr>
        <p:grpSpPr>
          <a:xfrm>
            <a:off x="0" y="1189989"/>
            <a:ext cx="2214600" cy="3217636"/>
            <a:chOff x="0" y="1189989"/>
            <a:chExt cx="2214600" cy="3217636"/>
          </a:xfrm>
        </p:grpSpPr>
        <p:sp>
          <p:nvSpPr>
            <p:cNvPr id="84" name="Google Shape;84;p18"/>
            <p:cNvSpPr/>
            <p:nvPr/>
          </p:nvSpPr>
          <p:spPr>
            <a:xfrm>
              <a:off x="0" y="1189989"/>
              <a:ext cx="22146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Download OTUs</a:t>
              </a:r>
              <a:endParaRPr>
                <a:solidFill>
                  <a:srgbClr val="FFFFFF"/>
                </a:solidFill>
                <a:latin typeface="Roboto"/>
                <a:ea typeface="Roboto"/>
                <a:cs typeface="Roboto"/>
                <a:sym typeface="Roboto"/>
              </a:endParaRPr>
            </a:p>
          </p:txBody>
        </p:sp>
        <p:sp>
          <p:nvSpPr>
            <p:cNvPr id="85" name="Google Shape;85;p18"/>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Microbiome OTUs for animals was obtained from earthmicrobiome.org.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Animals with less than 10 OTUs were excluded.</a:t>
              </a:r>
              <a:endParaRPr sz="1100">
                <a:latin typeface="Roboto"/>
                <a:ea typeface="Roboto"/>
                <a:cs typeface="Roboto"/>
                <a:sym typeface="Roboto"/>
              </a:endParaRPr>
            </a:p>
          </p:txBody>
        </p:sp>
      </p:grpSp>
      <p:grpSp>
        <p:nvGrpSpPr>
          <p:cNvPr id="86" name="Google Shape;86;p18"/>
          <p:cNvGrpSpPr/>
          <p:nvPr/>
        </p:nvGrpSpPr>
        <p:grpSpPr>
          <a:xfrm>
            <a:off x="1838325" y="1189775"/>
            <a:ext cx="2064000" cy="3217850"/>
            <a:chOff x="1838325" y="1189775"/>
            <a:chExt cx="2064000" cy="3217850"/>
          </a:xfrm>
        </p:grpSpPr>
        <p:sp>
          <p:nvSpPr>
            <p:cNvPr id="87" name="Google Shape;87;p18"/>
            <p:cNvSpPr/>
            <p:nvPr/>
          </p:nvSpPr>
          <p:spPr>
            <a:xfrm>
              <a:off x="1838325" y="1189775"/>
              <a:ext cx="2064000" cy="669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Unsupervised clustering</a:t>
              </a:r>
              <a:endParaRPr>
                <a:solidFill>
                  <a:srgbClr val="FFFFFF"/>
                </a:solidFill>
                <a:latin typeface="Roboto"/>
                <a:ea typeface="Roboto"/>
                <a:cs typeface="Roboto"/>
                <a:sym typeface="Roboto"/>
              </a:endParaRPr>
            </a:p>
          </p:txBody>
        </p:sp>
        <p:sp>
          <p:nvSpPr>
            <p:cNvPr id="88" name="Google Shape;88;p18"/>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1D1C1D"/>
                  </a:solidFill>
                  <a:highlight>
                    <a:srgbClr val="FFFFFF"/>
                  </a:highlight>
                </a:rPr>
                <a:t>To identify clusters of host species with similar microbial composition.</a:t>
              </a:r>
              <a:endParaRPr sz="1150">
                <a:solidFill>
                  <a:srgbClr val="1D1C1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rgbClr val="1D1C1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50">
                  <a:solidFill>
                    <a:srgbClr val="1D1C1D"/>
                  </a:solidFill>
                  <a:highlight>
                    <a:srgbClr val="FFFFFF"/>
                  </a:highlight>
                </a:rPr>
                <a:t>Clusters determined using Jensen-Shannon Distances</a:t>
              </a:r>
              <a:endParaRPr sz="1150">
                <a:solidFill>
                  <a:srgbClr val="1D1C1D"/>
                </a:solidFill>
                <a:highlight>
                  <a:srgbClr val="FFFFFF"/>
                </a:highlight>
              </a:endParaRPr>
            </a:p>
            <a:p>
              <a:pPr indent="0" lvl="0" marL="0" rtl="0" algn="l">
                <a:lnSpc>
                  <a:spcPct val="115000"/>
                </a:lnSpc>
                <a:spcBef>
                  <a:spcPts val="0"/>
                </a:spcBef>
                <a:spcAft>
                  <a:spcPts val="0"/>
                </a:spcAft>
                <a:buNone/>
              </a:pPr>
              <a:r>
                <a:rPr lang="en" sz="1150">
                  <a:solidFill>
                    <a:srgbClr val="1D1C1D"/>
                  </a:solidFill>
                  <a:highlight>
                    <a:srgbClr val="FFFFFF"/>
                  </a:highlight>
                </a:rPr>
                <a:t>PAM (partition around medoids)</a:t>
              </a:r>
              <a:endParaRPr sz="1150">
                <a:solidFill>
                  <a:srgbClr val="1D1C1D"/>
                </a:solidFill>
                <a:highlight>
                  <a:srgbClr val="FFFFFF"/>
                </a:highlight>
              </a:endParaRPr>
            </a:p>
          </p:txBody>
        </p:sp>
      </p:grpSp>
      <p:grpSp>
        <p:nvGrpSpPr>
          <p:cNvPr id="89" name="Google Shape;89;p18"/>
          <p:cNvGrpSpPr/>
          <p:nvPr/>
        </p:nvGrpSpPr>
        <p:grpSpPr>
          <a:xfrm>
            <a:off x="3516750" y="1189775"/>
            <a:ext cx="2064000" cy="3217850"/>
            <a:chOff x="3516750" y="1189775"/>
            <a:chExt cx="2064000" cy="3217850"/>
          </a:xfrm>
        </p:grpSpPr>
        <p:sp>
          <p:nvSpPr>
            <p:cNvPr id="90" name="Google Shape;90;p18"/>
            <p:cNvSpPr/>
            <p:nvPr/>
          </p:nvSpPr>
          <p:spPr>
            <a:xfrm>
              <a:off x="3516750" y="1189775"/>
              <a:ext cx="20640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Metadata addition</a:t>
              </a:r>
              <a:endParaRPr>
                <a:solidFill>
                  <a:srgbClr val="FFFFFF"/>
                </a:solidFill>
                <a:latin typeface="Roboto"/>
                <a:ea typeface="Roboto"/>
                <a:cs typeface="Roboto"/>
                <a:sym typeface="Roboto"/>
              </a:endParaRPr>
            </a:p>
          </p:txBody>
        </p:sp>
        <p:sp>
          <p:nvSpPr>
            <p:cNvPr id="91" name="Google Shape;91;p18"/>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Metadata for lifespan, body mass, diet, environmental factors, technical factors (e.g., extraction methods)  were downloaded from databases (e.g., Anage, Encyclopedia of Life and peer-reviewed papers).</a:t>
              </a:r>
              <a:endParaRPr sz="1100">
                <a:latin typeface="Roboto"/>
                <a:ea typeface="Roboto"/>
                <a:cs typeface="Roboto"/>
                <a:sym typeface="Roboto"/>
              </a:endParaRPr>
            </a:p>
          </p:txBody>
        </p:sp>
      </p:grpSp>
      <p:grpSp>
        <p:nvGrpSpPr>
          <p:cNvPr id="92" name="Google Shape;92;p18"/>
          <p:cNvGrpSpPr/>
          <p:nvPr/>
        </p:nvGrpSpPr>
        <p:grpSpPr>
          <a:xfrm>
            <a:off x="6874025" y="1189775"/>
            <a:ext cx="2064000" cy="3217850"/>
            <a:chOff x="6874025" y="1189775"/>
            <a:chExt cx="2064000" cy="3217850"/>
          </a:xfrm>
        </p:grpSpPr>
        <p:sp>
          <p:nvSpPr>
            <p:cNvPr id="93" name="Google Shape;93;p18"/>
            <p:cNvSpPr/>
            <p:nvPr/>
          </p:nvSpPr>
          <p:spPr>
            <a:xfrm>
              <a:off x="6874025" y="1189775"/>
              <a:ext cx="2064000" cy="669000"/>
            </a:xfrm>
            <a:prstGeom prst="chevron">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Mining for </a:t>
              </a:r>
              <a:r>
                <a:rPr lang="en">
                  <a:solidFill>
                    <a:srgbClr val="FFFFFF"/>
                  </a:solidFill>
                  <a:latin typeface="Roboto"/>
                  <a:ea typeface="Roboto"/>
                  <a:cs typeface="Roboto"/>
                  <a:sym typeface="Roboto"/>
                </a:rPr>
                <a:t>hypothesis</a:t>
              </a:r>
              <a:endParaRPr>
                <a:solidFill>
                  <a:srgbClr val="FFFFFF"/>
                </a:solidFill>
                <a:latin typeface="Roboto"/>
                <a:ea typeface="Roboto"/>
                <a:cs typeface="Roboto"/>
                <a:sym typeface="Roboto"/>
              </a:endParaRPr>
            </a:p>
          </p:txBody>
        </p:sp>
        <p:sp>
          <p:nvSpPr>
            <p:cNvPr id="94" name="Google Shape;94;p18"/>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Identify </a:t>
              </a:r>
              <a:r>
                <a:rPr lang="en" sz="1100">
                  <a:latin typeface="Roboto"/>
                  <a:ea typeface="Roboto"/>
                  <a:cs typeface="Roboto"/>
                  <a:sym typeface="Roboto"/>
                </a:rPr>
                <a:t>interesting</a:t>
              </a:r>
              <a:r>
                <a:rPr lang="en" sz="1100">
                  <a:latin typeface="Roboto"/>
                  <a:ea typeface="Roboto"/>
                  <a:cs typeface="Roboto"/>
                  <a:sym typeface="Roboto"/>
                </a:rPr>
                <a:t> patterns and formulate further hypothesis</a:t>
              </a:r>
              <a:endParaRPr sz="1100">
                <a:latin typeface="Roboto"/>
                <a:ea typeface="Roboto"/>
                <a:cs typeface="Roboto"/>
                <a:sym typeface="Roboto"/>
              </a:endParaRPr>
            </a:p>
          </p:txBody>
        </p:sp>
      </p:grpSp>
      <p:grpSp>
        <p:nvGrpSpPr>
          <p:cNvPr id="95" name="Google Shape;95;p18"/>
          <p:cNvGrpSpPr/>
          <p:nvPr/>
        </p:nvGrpSpPr>
        <p:grpSpPr>
          <a:xfrm>
            <a:off x="5195350" y="1189775"/>
            <a:ext cx="2064000" cy="3217850"/>
            <a:chOff x="5195350" y="1189775"/>
            <a:chExt cx="2064000" cy="3217850"/>
          </a:xfrm>
        </p:grpSpPr>
        <p:sp>
          <p:nvSpPr>
            <p:cNvPr id="96" name="Google Shape;96;p18"/>
            <p:cNvSpPr/>
            <p:nvPr/>
          </p:nvSpPr>
          <p:spPr>
            <a:xfrm>
              <a:off x="5195350" y="1189775"/>
              <a:ext cx="2064000" cy="669000"/>
            </a:xfrm>
            <a:prstGeom prst="chevron">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Pattern recognition</a:t>
              </a:r>
              <a:endParaRPr>
                <a:solidFill>
                  <a:srgbClr val="FFFFFF"/>
                </a:solidFill>
                <a:latin typeface="Roboto"/>
                <a:ea typeface="Roboto"/>
                <a:cs typeface="Roboto"/>
                <a:sym typeface="Roboto"/>
              </a:endParaRPr>
            </a:p>
          </p:txBody>
        </p:sp>
        <p:sp>
          <p:nvSpPr>
            <p:cNvPr id="97" name="Google Shape;97;p18"/>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Inter and intra-cluster pattern recognition was performed through Pearson </a:t>
              </a:r>
              <a:r>
                <a:rPr lang="en" sz="1100">
                  <a:latin typeface="Roboto"/>
                  <a:ea typeface="Roboto"/>
                  <a:cs typeface="Roboto"/>
                  <a:sym typeface="Roboto"/>
                </a:rPr>
                <a:t>coefficient</a:t>
              </a:r>
              <a:r>
                <a:rPr lang="en" sz="1100">
                  <a:latin typeface="Roboto"/>
                  <a:ea typeface="Roboto"/>
                  <a:cs typeface="Roboto"/>
                  <a:sym typeface="Roboto"/>
                </a:rPr>
                <a:t>, permanova analysis</a:t>
              </a:r>
              <a:endParaRPr sz="1100">
                <a:latin typeface="Roboto"/>
                <a:ea typeface="Roboto"/>
                <a:cs typeface="Roboto"/>
                <a:sym typeface="Roboto"/>
              </a:endParaRPr>
            </a:p>
          </p:txBody>
        </p:sp>
      </p:grpSp>
      <p:sp>
        <p:nvSpPr>
          <p:cNvPr id="98" name="Google Shape;98;p18"/>
          <p:cNvSpPr txBox="1"/>
          <p:nvPr/>
        </p:nvSpPr>
        <p:spPr>
          <a:xfrm>
            <a:off x="1434250" y="187950"/>
            <a:ext cx="5697300" cy="6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Methods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Clusters</a:t>
            </a:r>
            <a:endParaRPr/>
          </a:p>
        </p:txBody>
      </p:sp>
      <p:pic>
        <p:nvPicPr>
          <p:cNvPr id="104" name="Google Shape;104;p19"/>
          <p:cNvPicPr preferRelativeResize="0"/>
          <p:nvPr/>
        </p:nvPicPr>
        <p:blipFill>
          <a:blip r:embed="rId3">
            <a:alphaModFix/>
          </a:blip>
          <a:stretch>
            <a:fillRect/>
          </a:stretch>
        </p:blipFill>
        <p:spPr>
          <a:xfrm>
            <a:off x="2097600" y="445025"/>
            <a:ext cx="4720731" cy="4393675"/>
          </a:xfrm>
          <a:prstGeom prst="rect">
            <a:avLst/>
          </a:prstGeom>
          <a:noFill/>
          <a:ln>
            <a:noFill/>
          </a:ln>
        </p:spPr>
      </p:pic>
      <p:sp>
        <p:nvSpPr>
          <p:cNvPr id="105" name="Google Shape;105;p19"/>
          <p:cNvSpPr txBox="1"/>
          <p:nvPr/>
        </p:nvSpPr>
        <p:spPr>
          <a:xfrm>
            <a:off x="4456300" y="1017725"/>
            <a:ext cx="1656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Most species ( n= 667)</a:t>
            </a:r>
            <a:endParaRPr/>
          </a:p>
        </p:txBody>
      </p:sp>
      <p:cxnSp>
        <p:nvCxnSpPr>
          <p:cNvPr id="106" name="Google Shape;106;p19"/>
          <p:cNvCxnSpPr>
            <a:stCxn id="105" idx="1"/>
          </p:cNvCxnSpPr>
          <p:nvPr/>
        </p:nvCxnSpPr>
        <p:spPr>
          <a:xfrm flipH="1">
            <a:off x="4255600" y="1304075"/>
            <a:ext cx="200700" cy="593400"/>
          </a:xfrm>
          <a:prstGeom prst="straightConnector1">
            <a:avLst/>
          </a:prstGeom>
          <a:noFill/>
          <a:ln cap="flat" cmpd="sng" w="9525">
            <a:solidFill>
              <a:srgbClr val="FF0000"/>
            </a:solidFill>
            <a:prstDash val="solid"/>
            <a:round/>
            <a:headEnd len="med" w="med" type="none"/>
            <a:tailEnd len="med" w="med" type="triangle"/>
          </a:ln>
        </p:spPr>
      </p:cxnSp>
      <p:sp>
        <p:nvSpPr>
          <p:cNvPr id="107" name="Google Shape;107;p19"/>
          <p:cNvSpPr txBox="1"/>
          <p:nvPr/>
        </p:nvSpPr>
        <p:spPr>
          <a:xfrm>
            <a:off x="3183725" y="3302825"/>
            <a:ext cx="3172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Ants, birds, butterflies, other reptiles</a:t>
            </a:r>
            <a:endParaRPr/>
          </a:p>
          <a:p>
            <a:pPr indent="0" lvl="0" marL="0" rtl="0" algn="l">
              <a:spcBef>
                <a:spcPts val="0"/>
              </a:spcBef>
              <a:spcAft>
                <a:spcPts val="0"/>
              </a:spcAft>
              <a:buNone/>
            </a:pPr>
            <a:r>
              <a:rPr lang="en"/>
              <a:t>(n = 34)</a:t>
            </a:r>
            <a:endParaRPr/>
          </a:p>
        </p:txBody>
      </p:sp>
      <p:cxnSp>
        <p:nvCxnSpPr>
          <p:cNvPr id="108" name="Google Shape;108;p19"/>
          <p:cNvCxnSpPr>
            <a:stCxn id="109" idx="2"/>
          </p:cNvCxnSpPr>
          <p:nvPr/>
        </p:nvCxnSpPr>
        <p:spPr>
          <a:xfrm flipH="1">
            <a:off x="3403800" y="949000"/>
            <a:ext cx="271500" cy="491100"/>
          </a:xfrm>
          <a:prstGeom prst="straightConnector1">
            <a:avLst/>
          </a:prstGeom>
          <a:noFill/>
          <a:ln cap="flat" cmpd="sng" w="9525">
            <a:solidFill>
              <a:srgbClr val="FF0000"/>
            </a:solidFill>
            <a:prstDash val="solid"/>
            <a:round/>
            <a:headEnd len="med" w="med" type="none"/>
            <a:tailEnd len="med" w="med" type="triangle"/>
          </a:ln>
        </p:spPr>
      </p:cxnSp>
      <p:cxnSp>
        <p:nvCxnSpPr>
          <p:cNvPr id="110" name="Google Shape;110;p19"/>
          <p:cNvCxnSpPr/>
          <p:nvPr/>
        </p:nvCxnSpPr>
        <p:spPr>
          <a:xfrm rot="10800000">
            <a:off x="3552275" y="2828675"/>
            <a:ext cx="474000" cy="6435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19"/>
          <p:cNvSpPr txBox="1"/>
          <p:nvPr/>
        </p:nvSpPr>
        <p:spPr>
          <a:xfrm>
            <a:off x="3094950" y="593500"/>
            <a:ext cx="11607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Butterflies</a:t>
            </a:r>
            <a:endParaRPr/>
          </a:p>
          <a:p>
            <a:pPr indent="0" lvl="0" marL="0" rtl="0" algn="l">
              <a:spcBef>
                <a:spcPts val="0"/>
              </a:spcBef>
              <a:spcAft>
                <a:spcPts val="0"/>
              </a:spcAft>
              <a:buNone/>
            </a:pPr>
            <a:r>
              <a:rPr lang="en"/>
              <a:t>( n = 25)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6" name="Google Shape;116;p20"/>
          <p:cNvSpPr txBox="1"/>
          <p:nvPr>
            <p:ph idx="1" type="body"/>
          </p:nvPr>
        </p:nvSpPr>
        <p:spPr>
          <a:xfrm>
            <a:off x="311700" y="1152475"/>
            <a:ext cx="2766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Feature analysis</a:t>
            </a:r>
            <a:endParaRPr/>
          </a:p>
        </p:txBody>
      </p:sp>
      <p:pic>
        <p:nvPicPr>
          <p:cNvPr id="117" name="Google Shape;117;p20"/>
          <p:cNvPicPr preferRelativeResize="0"/>
          <p:nvPr/>
        </p:nvPicPr>
        <p:blipFill>
          <a:blip r:embed="rId3">
            <a:alphaModFix/>
          </a:blip>
          <a:stretch>
            <a:fillRect/>
          </a:stretch>
        </p:blipFill>
        <p:spPr>
          <a:xfrm>
            <a:off x="2214475" y="237900"/>
            <a:ext cx="6286326" cy="4755575"/>
          </a:xfrm>
          <a:prstGeom prst="rect">
            <a:avLst/>
          </a:prstGeom>
          <a:noFill/>
          <a:ln>
            <a:noFill/>
          </a:ln>
        </p:spPr>
      </p:pic>
      <p:cxnSp>
        <p:nvCxnSpPr>
          <p:cNvPr id="118" name="Google Shape;118;p20"/>
          <p:cNvCxnSpPr/>
          <p:nvPr/>
        </p:nvCxnSpPr>
        <p:spPr>
          <a:xfrm>
            <a:off x="6508500" y="4227900"/>
            <a:ext cx="0" cy="7578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20"/>
          <p:cNvSpPr txBox="1"/>
          <p:nvPr/>
        </p:nvSpPr>
        <p:spPr>
          <a:xfrm>
            <a:off x="5577150" y="3817250"/>
            <a:ext cx="19440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Significant</a:t>
            </a:r>
            <a:endParaRPr/>
          </a:p>
        </p:txBody>
      </p:sp>
      <p:cxnSp>
        <p:nvCxnSpPr>
          <p:cNvPr id="120" name="Google Shape;120;p20"/>
          <p:cNvCxnSpPr/>
          <p:nvPr/>
        </p:nvCxnSpPr>
        <p:spPr>
          <a:xfrm rot="10800000">
            <a:off x="4847975" y="4018175"/>
            <a:ext cx="660300" cy="4200"/>
          </a:xfrm>
          <a:prstGeom prst="straightConnector1">
            <a:avLst/>
          </a:prstGeom>
          <a:noFill/>
          <a:ln cap="flat" cmpd="sng" w="38100">
            <a:solidFill>
              <a:schemeClr val="dk2"/>
            </a:solidFill>
            <a:prstDash val="solid"/>
            <a:round/>
            <a:headEnd len="med" w="med" type="none"/>
            <a:tailEnd len="med" w="med" type="triangle"/>
          </a:ln>
        </p:spPr>
      </p:cxnSp>
      <p:cxnSp>
        <p:nvCxnSpPr>
          <p:cNvPr id="121" name="Google Shape;121;p20"/>
          <p:cNvCxnSpPr/>
          <p:nvPr/>
        </p:nvCxnSpPr>
        <p:spPr>
          <a:xfrm>
            <a:off x="4727150" y="3672050"/>
            <a:ext cx="8400" cy="4614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20"/>
          <p:cNvSpPr txBox="1"/>
          <p:nvPr/>
        </p:nvSpPr>
        <p:spPr>
          <a:xfrm>
            <a:off x="4320750" y="3424225"/>
            <a:ext cx="11100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Body mass</a:t>
            </a:r>
            <a:endParaRPr/>
          </a:p>
        </p:txBody>
      </p:sp>
      <p:cxnSp>
        <p:nvCxnSpPr>
          <p:cNvPr id="123" name="Google Shape;123;p20"/>
          <p:cNvCxnSpPr/>
          <p:nvPr/>
        </p:nvCxnSpPr>
        <p:spPr>
          <a:xfrm>
            <a:off x="4027375" y="3515025"/>
            <a:ext cx="0" cy="2751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20"/>
          <p:cNvSpPr txBox="1"/>
          <p:nvPr/>
        </p:nvSpPr>
        <p:spPr>
          <a:xfrm>
            <a:off x="3798775" y="3215600"/>
            <a:ext cx="9369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Lifestage</a:t>
            </a:r>
            <a:endParaRPr/>
          </a:p>
        </p:txBody>
      </p:sp>
      <p:cxnSp>
        <p:nvCxnSpPr>
          <p:cNvPr id="125" name="Google Shape;125;p20"/>
          <p:cNvCxnSpPr/>
          <p:nvPr/>
        </p:nvCxnSpPr>
        <p:spPr>
          <a:xfrm>
            <a:off x="5577150" y="3837150"/>
            <a:ext cx="8400" cy="4614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20"/>
          <p:cNvSpPr txBox="1"/>
          <p:nvPr/>
        </p:nvSpPr>
        <p:spPr>
          <a:xfrm>
            <a:off x="5036700" y="3563325"/>
            <a:ext cx="9891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Longevity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idx="1" type="body"/>
          </p:nvPr>
        </p:nvSpPr>
        <p:spPr>
          <a:xfrm>
            <a:off x="227025" y="89400"/>
            <a:ext cx="8520600" cy="48165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980000"/>
                </a:solidFill>
                <a:highlight>
                  <a:srgbClr val="FFFFFF"/>
                </a:highlight>
              </a:rPr>
              <a:t>Project</a:t>
            </a:r>
            <a:endParaRPr b="1" sz="1600">
              <a:solidFill>
                <a:srgbClr val="980000"/>
              </a:solidFill>
              <a:highlight>
                <a:srgbClr val="FFFFFF"/>
              </a:highlight>
            </a:endParaRPr>
          </a:p>
          <a:p>
            <a:pPr indent="0" lvl="0" marL="0" rtl="0" algn="l">
              <a:spcBef>
                <a:spcPts val="1600"/>
              </a:spcBef>
              <a:spcAft>
                <a:spcPts val="0"/>
              </a:spcAft>
              <a:buClr>
                <a:schemeClr val="dk1"/>
              </a:buClr>
              <a:buSzPts val="1100"/>
              <a:buFont typeface="Arial"/>
              <a:buNone/>
            </a:pPr>
            <a:r>
              <a:rPr lang="en" sz="1600">
                <a:solidFill>
                  <a:srgbClr val="000000"/>
                </a:solidFill>
                <a:highlight>
                  <a:srgbClr val="FFFFFF"/>
                </a:highlight>
              </a:rPr>
              <a:t>We applied unsupervised learning to animal microbiome data from the Earth Microbiome Project (</a:t>
            </a:r>
            <a:r>
              <a:rPr lang="en" sz="1600" u="sng">
                <a:solidFill>
                  <a:srgbClr val="000000"/>
                </a:solidFill>
                <a:highlight>
                  <a:srgbClr val="FFFFFF"/>
                </a:highlight>
                <a:hlinkClick r:id="rId3"/>
              </a:rPr>
              <a:t>http://www.earthmicrobiome.org</a:t>
            </a:r>
            <a:r>
              <a:rPr lang="en" sz="1600">
                <a:solidFill>
                  <a:srgbClr val="000000"/>
                </a:solidFill>
                <a:highlight>
                  <a:srgbClr val="FFFFFF"/>
                </a:highlight>
              </a:rPr>
              <a:t>) to determine how microbial communities cluster among host species.  We then used other databases to find correlations with various host traits to start to explain the existence of these patterns.​</a:t>
            </a:r>
            <a:endParaRPr sz="1600">
              <a:solidFill>
                <a:srgbClr val="000000"/>
              </a:solidFill>
              <a:highlight>
                <a:srgbClr val="FFFFFF"/>
              </a:highlight>
            </a:endParaRPr>
          </a:p>
          <a:p>
            <a:pPr indent="0" lvl="0" marL="0" rtl="0" algn="l">
              <a:spcBef>
                <a:spcPts val="1600"/>
              </a:spcBef>
              <a:spcAft>
                <a:spcPts val="0"/>
              </a:spcAft>
              <a:buClr>
                <a:schemeClr val="dk1"/>
              </a:buClr>
              <a:buSzPts val="1100"/>
              <a:buFont typeface="Arial"/>
              <a:buNone/>
            </a:pPr>
            <a:r>
              <a:rPr b="1" lang="en" sz="1600">
                <a:solidFill>
                  <a:srgbClr val="980000"/>
                </a:solidFill>
                <a:highlight>
                  <a:srgbClr val="FFFFFF"/>
                </a:highlight>
              </a:rPr>
              <a:t>​What is the problem you want to solve?​</a:t>
            </a:r>
            <a:endParaRPr b="1" sz="1600">
              <a:solidFill>
                <a:srgbClr val="980000"/>
              </a:solidFill>
              <a:highlight>
                <a:srgbClr val="FFFFFF"/>
              </a:highlight>
            </a:endParaRPr>
          </a:p>
          <a:p>
            <a:pPr indent="0" lvl="0" marL="0" rtl="0" algn="l">
              <a:spcBef>
                <a:spcPts val="1600"/>
              </a:spcBef>
              <a:spcAft>
                <a:spcPts val="0"/>
              </a:spcAft>
              <a:buClr>
                <a:schemeClr val="dk1"/>
              </a:buClr>
              <a:buSzPts val="1100"/>
              <a:buFont typeface="Arial"/>
              <a:buNone/>
            </a:pPr>
            <a:r>
              <a:rPr lang="en" sz="1600">
                <a:solidFill>
                  <a:srgbClr val="000000"/>
                </a:solidFill>
                <a:highlight>
                  <a:srgbClr val="FFFFFF"/>
                </a:highlight>
              </a:rPr>
              <a:t>Are there generalities about microbial communities across multicellular forms of life? Do particular host traits (e.g., size, diet, and phylogeny) drive them?​</a:t>
            </a:r>
            <a:endParaRPr sz="1600">
              <a:solidFill>
                <a:srgbClr val="000000"/>
              </a:solidFill>
              <a:highlight>
                <a:srgbClr val="FFFFFF"/>
              </a:highlight>
            </a:endParaRPr>
          </a:p>
          <a:p>
            <a:pPr indent="0" lvl="0" marL="0" rtl="0" algn="l">
              <a:spcBef>
                <a:spcPts val="1600"/>
              </a:spcBef>
              <a:spcAft>
                <a:spcPts val="0"/>
              </a:spcAft>
              <a:buClr>
                <a:schemeClr val="dk1"/>
              </a:buClr>
              <a:buSzPts val="1100"/>
              <a:buFont typeface="Arial"/>
              <a:buNone/>
            </a:pPr>
            <a:r>
              <a:rPr b="1" lang="en" sz="1600">
                <a:solidFill>
                  <a:srgbClr val="980000"/>
                </a:solidFill>
                <a:highlight>
                  <a:srgbClr val="FFFFFF"/>
                </a:highlight>
              </a:rPr>
              <a:t>Why does it matter?</a:t>
            </a:r>
            <a:r>
              <a:rPr lang="en" sz="1600">
                <a:solidFill>
                  <a:srgbClr val="980000"/>
                </a:solidFill>
                <a:highlight>
                  <a:srgbClr val="FFFFFF"/>
                </a:highlight>
              </a:rPr>
              <a:t>​</a:t>
            </a:r>
            <a:endParaRPr sz="1600">
              <a:solidFill>
                <a:srgbClr val="980000"/>
              </a:solidFill>
              <a:highlight>
                <a:srgbClr val="FFFFFF"/>
              </a:highlight>
            </a:endParaRPr>
          </a:p>
          <a:p>
            <a:pPr indent="0" lvl="0" marL="0" rtl="0" algn="l">
              <a:spcBef>
                <a:spcPts val="1600"/>
              </a:spcBef>
              <a:spcAft>
                <a:spcPts val="1600"/>
              </a:spcAft>
              <a:buClr>
                <a:schemeClr val="dk1"/>
              </a:buClr>
              <a:buSzPts val="1100"/>
              <a:buFont typeface="Arial"/>
              <a:buNone/>
            </a:pPr>
            <a:r>
              <a:rPr lang="en" sz="1600">
                <a:solidFill>
                  <a:srgbClr val="000000"/>
                </a:solidFill>
                <a:highlight>
                  <a:srgbClr val="FFFFFF"/>
                </a:highlight>
              </a:rPr>
              <a:t>The scale and dynamic nature of microbial diversity is staggering. Our hope is to reveal general patterns of microbial community organization to serve as a baseline for deeper investigation.​  Our work could also implicate host species where microbial diversity should be exceptionally high, which could provide a source of microbes with novel metabolic effects.</a:t>
            </a:r>
            <a:endParaRPr sz="1600">
              <a:solidFill>
                <a:srgbClr val="000000"/>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