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58" r:id="rId3"/>
    <p:sldId id="259" r:id="rId4"/>
    <p:sldId id="261" r:id="rId5"/>
    <p:sldId id="256" r:id="rId6"/>
    <p:sldId id="257" r:id="rId7"/>
    <p:sldId id="260" r:id="rId8"/>
    <p:sldId id="263" r:id="rId9"/>
    <p:sldId id="264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, Zoe" initials="TZ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5D566-EE00-3986-B0DF-D01BDB6A63CD}" v="2557" dt="2021-02-25T18:06:28.472"/>
    <p1510:client id="{62CDF3E5-D545-6438-80A6-2FEC5F8BA91B}" v="572" dt="2021-02-25T18:25:12.659"/>
    <p1510:client id="{6505AC0C-45C8-9779-7E31-AE5AA96A62D7}" v="1584" dt="2021-02-25T17:30:27.305"/>
    <p1510:client id="{71C784D0-EB9B-4CCC-94D7-01E7FA5E320C}" v="2" dt="2021-02-25T14:21:2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/>
    <p:restoredTop sz="92625"/>
  </p:normalViewPr>
  <p:slideViewPr>
    <p:cSldViewPr snapToGrid="0">
      <p:cViewPr>
        <p:scale>
          <a:sx n="100" d="100"/>
          <a:sy n="100" d="100"/>
        </p:scale>
        <p:origin x="196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Personalized Likelihood</a:t>
            </a:r>
            <a:r>
              <a:rPr lang="en-US" baseline="0"/>
              <a:t> of Symptom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Pzier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Soreness</c:v>
                </c:pt>
                <c:pt idx="1">
                  <c:v>Fatigue</c:v>
                </c:pt>
                <c:pt idx="2">
                  <c:v>Fever</c:v>
                </c:pt>
                <c:pt idx="3">
                  <c:v>Death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0.87</c:v>
                </c:pt>
                <c:pt idx="1">
                  <c:v>0.64</c:v>
                </c:pt>
                <c:pt idx="2">
                  <c:v>0.22</c:v>
                </c:pt>
                <c:pt idx="3">
                  <c:v>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59-4523-989D-6B87252439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9423232"/>
        <c:axId val="1438150272"/>
      </c:barChart>
      <c:catAx>
        <c:axId val="143942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150272"/>
        <c:crosses val="autoZero"/>
        <c:auto val="1"/>
        <c:lblAlgn val="ctr"/>
        <c:lblOffset val="100"/>
        <c:noMultiLvlLbl val="0"/>
      </c:catAx>
      <c:valAx>
        <c:axId val="143815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42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07:17:13.398" idx="1">
    <p:pos x="10" y="10"/>
    <p:text>verbiage like "your" needs to change if we are targeting providers not patients 
</p:text>
    <p:extLst>
      <p:ext uri="{C676402C-5697-4E1C-873F-D02D1690AC5C}">
        <p15:threadingInfo xmlns:p15="http://schemas.microsoft.com/office/powerpoint/2012/main" timeZoneBias="480"/>
      </p:ext>
    </p:extLst>
  </p:cm>
  <p:cm authorId="1" dt="2021-02-25T07:42:19.233" idx="3">
    <p:pos x="106" y="106"/>
    <p:text>Peter suggested that we change disability from categorical 
</p:text>
    <p:extLst>
      <p:ext uri="{C676402C-5697-4E1C-873F-D02D1690AC5C}">
        <p15:threadingInfo xmlns:p15="http://schemas.microsoft.com/office/powerpoint/2012/main" timeZoneBias="480"/>
      </p:ext>
    </p:extLst>
  </p:cm>
  <p:cm authorId="1" dt="2021-02-25T07:47:40.710" idx="4">
    <p:pos x="202" y="202"/>
    <p:text>change in vaccine type will alter page two?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07:29:26.385" idx="2">
    <p:pos x="10" y="10"/>
    <p:text>Nicole suggested depersonalization of this slide by removing the human. Also, we would like to make it more data based. 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29A2-19BB-4D47-9C20-FC7C57017D8C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CE87-A249-8244-99B0-7B3E33AF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machine learning tab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3CE87-A249-8244-99B0-7B3E33AF7D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Raw counts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3CE87-A249-8244-99B0-7B3E33AF7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cleaned data </a:t>
            </a:r>
          </a:p>
          <a:p>
            <a:r>
              <a:rPr lang="en-US" dirty="0" smtClean="0"/>
              <a:t>Ran model for all features 12,500 features</a:t>
            </a:r>
            <a:r>
              <a:rPr lang="en-US" baseline="0" dirty="0" smtClean="0"/>
              <a:t> created from less than 30 </a:t>
            </a:r>
          </a:p>
          <a:p>
            <a:r>
              <a:rPr lang="en-US" baseline="0" dirty="0" smtClean="0"/>
              <a:t>Feature selection is 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 being showed here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3CE87-A249-8244-99B0-7B3E33AF7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7D68-5328-4BCD-B185-B3152EBE73B1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FB11-22F4-408B-A199-A499D030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608"/>
            <a:ext cx="6858000" cy="2707492"/>
          </a:xfrm>
        </p:spPr>
      </p:pic>
      <p:sp>
        <p:nvSpPr>
          <p:cNvPr id="5" name="TextBox 4"/>
          <p:cNvSpPr txBox="1"/>
          <p:nvPr/>
        </p:nvSpPr>
        <p:spPr>
          <a:xfrm>
            <a:off x="1404144" y="635000"/>
            <a:ext cx="424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Team 1 Progress </a:t>
            </a:r>
            <a:r>
              <a:rPr lang="en-US" sz="2500" dirty="0"/>
              <a:t>R</a:t>
            </a:r>
            <a:r>
              <a:rPr lang="en-US" sz="2500" dirty="0" smtClean="0"/>
              <a:t>eport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671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2EC690-A8F2-4C8F-959C-F442471287C8}"/>
              </a:ext>
            </a:extLst>
          </p:cNvPr>
          <p:cNvSpPr txBox="1"/>
          <p:nvPr/>
        </p:nvSpPr>
        <p:spPr>
          <a:xfrm>
            <a:off x="0" y="-2"/>
            <a:ext cx="68579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	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10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47359422-23B6-4FD2-9EA0-A6D260DF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" y="5193"/>
            <a:ext cx="6854890" cy="228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F2FA3B-73FD-4135-AABF-B69C0D820FBA}"/>
              </a:ext>
            </a:extLst>
          </p:cNvPr>
          <p:cNvSpPr txBox="1"/>
          <p:nvPr/>
        </p:nvSpPr>
        <p:spPr>
          <a:xfrm>
            <a:off x="564725" y="3161093"/>
            <a:ext cx="54810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/>
                <a:ea typeface="Lato"/>
                <a:cs typeface="Lato"/>
              </a:rPr>
              <a:t>We offer  personalized information about the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SARS-Cov2 </a:t>
            </a:r>
            <a:r>
              <a:rPr lang="en-US" b="1">
                <a:solidFill>
                  <a:schemeClr val="bg1"/>
                </a:solidFill>
                <a:latin typeface="Lato"/>
                <a:ea typeface="Lato"/>
                <a:cs typeface="Lato"/>
              </a:rPr>
              <a:t>vaccine side effects </a:t>
            </a:r>
            <a:endParaRPr lang="en-US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1AFF1C-78F2-4110-BD90-77C3FF210EFB}"/>
              </a:ext>
            </a:extLst>
          </p:cNvPr>
          <p:cNvSpPr txBox="1"/>
          <p:nvPr/>
        </p:nvSpPr>
        <p:spPr>
          <a:xfrm>
            <a:off x="619575" y="3975154"/>
            <a:ext cx="53738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 limit adverse events, patient information can be used to generate risk assessment data to help providers make informed decisions regarding patient care.</a:t>
            </a:r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3B6E44-C1B4-43E7-8266-503BAB2DF7CC}"/>
              </a:ext>
            </a:extLst>
          </p:cNvPr>
          <p:cNvSpPr txBox="1"/>
          <p:nvPr/>
        </p:nvSpPr>
        <p:spPr>
          <a:xfrm>
            <a:off x="617460" y="5035899"/>
            <a:ext cx="58103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With the input of patient demographic information, we can perform a risk stratification using VAERSD data to predict the patient's possibility of an adverse event post vaccination.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C69891-F725-4BA0-A34D-09F3BB6076DC}"/>
              </a:ext>
            </a:extLst>
          </p:cNvPr>
          <p:cNvSpPr txBox="1"/>
          <p:nvPr/>
        </p:nvSpPr>
        <p:spPr>
          <a:xfrm>
            <a:off x="4552" y="2314144"/>
            <a:ext cx="6858795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About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Home</a:t>
            </a:r>
            <a:r>
              <a:rPr lang="en-US" dirty="0">
                <a:solidFill>
                  <a:srgbClr val="FFFF00"/>
                </a:solidFill>
              </a:rPr>
              <a:t>   </a:t>
            </a:r>
            <a:r>
              <a:rPr lang="en-US" dirty="0">
                <a:solidFill>
                  <a:srgbClr val="FFFFFF"/>
                </a:solidFill>
              </a:rPr>
              <a:t>   Risk Stratification Tool     Resources	Contact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F41755-27DB-4D4F-A130-D66C51685688}"/>
              </a:ext>
            </a:extLst>
          </p:cNvPr>
          <p:cNvSpPr txBox="1"/>
          <p:nvPr/>
        </p:nvSpPr>
        <p:spPr>
          <a:xfrm>
            <a:off x="2918381" y="2068891"/>
            <a:ext cx="395416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ea typeface="+mn-lt"/>
                <a:cs typeface="+mn-lt"/>
              </a:rPr>
              <a:t>https://www.wtvq.com/2021/01/15/clark-county-teachers-react-to-vaccination-schedule/</a:t>
            </a:r>
            <a:endParaRPr lang="en-US" sz="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8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8617ECF-5F4F-4570-B843-705C74F53C3C}"/>
              </a:ext>
            </a:extLst>
          </p:cNvPr>
          <p:cNvSpPr txBox="1"/>
          <p:nvPr/>
        </p:nvSpPr>
        <p:spPr>
          <a:xfrm>
            <a:off x="0" y="-2"/>
            <a:ext cx="68579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	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31DBB-30F9-4D1B-8A46-7621E05B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AFE925-306D-4162-98E0-472E2C8B57E0}"/>
              </a:ext>
            </a:extLst>
          </p:cNvPr>
          <p:cNvSpPr txBox="1"/>
          <p:nvPr/>
        </p:nvSpPr>
        <p:spPr>
          <a:xfrm>
            <a:off x="377566" y="3254671"/>
            <a:ext cx="6109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44546A"/>
                </a:solidFill>
                <a:latin typeface="Aldhabi"/>
                <a:ea typeface="Lato"/>
                <a:cs typeface="Lato"/>
              </a:rPr>
              <a:t>Heatmap displaying the </a:t>
            </a:r>
            <a:r>
              <a:rPr lang="en-US" b="1">
                <a:solidFill>
                  <a:srgbClr val="44546A"/>
                </a:solidFill>
                <a:latin typeface="Aldhabi"/>
                <a:ea typeface="+mn-lt"/>
                <a:cs typeface="+mn-lt"/>
              </a:rPr>
              <a:t>SARS-Cov2 </a:t>
            </a:r>
            <a:r>
              <a:rPr lang="en-US" b="1">
                <a:solidFill>
                  <a:srgbClr val="44546A"/>
                </a:solidFill>
                <a:latin typeface="Aldhabi"/>
                <a:ea typeface="Lato"/>
                <a:cs typeface="Lato"/>
              </a:rPr>
              <a:t>vaccine side effects</a:t>
            </a:r>
            <a:r>
              <a:rPr lang="en-US" b="1">
                <a:solidFill>
                  <a:srgbClr val="44546A"/>
                </a:solidFill>
                <a:latin typeface="Lato"/>
                <a:ea typeface="Lato"/>
                <a:cs typeface="Lato"/>
              </a:rPr>
              <a:t> </a:t>
            </a:r>
            <a:endParaRPr lang="en-US" b="1">
              <a:solidFill>
                <a:srgbClr val="44546A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68A2B2-EA5A-4457-956A-C9F0085F81D8}"/>
              </a:ext>
            </a:extLst>
          </p:cNvPr>
          <p:cNvSpPr txBox="1"/>
          <p:nvPr/>
        </p:nvSpPr>
        <p:spPr>
          <a:xfrm>
            <a:off x="2512" y="4260530"/>
            <a:ext cx="28425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Based on patient demographic information,  risk stratification using VAERSD data has been mapped to geographical areas of the United States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92EB35B-78F0-4D94-BB4C-B1B534A3AC15}"/>
              </a:ext>
            </a:extLst>
          </p:cNvPr>
          <p:cNvSpPr txBox="1"/>
          <p:nvPr/>
        </p:nvSpPr>
        <p:spPr>
          <a:xfrm>
            <a:off x="4552" y="2589566"/>
            <a:ext cx="6858795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	</a:t>
            </a:r>
            <a:r>
              <a:rPr lang="en-US" b="1" dirty="0">
                <a:solidFill>
                  <a:srgbClr val="FFFF00"/>
                </a:solidFill>
              </a:rPr>
              <a:t>Home</a:t>
            </a:r>
            <a:r>
              <a:rPr lang="en-US" dirty="0">
                <a:solidFill>
                  <a:srgbClr val="FFFFFF"/>
                </a:solidFill>
              </a:rPr>
              <a:t>      Risk Stratification Tool     Resources	Contact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3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0902DCBE-79B4-4ACF-BF96-FABC5AD0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" y="536608"/>
            <a:ext cx="6854890" cy="2058677"/>
          </a:xfrm>
          <a:prstGeom prst="rect">
            <a:avLst/>
          </a:prstGeom>
        </p:spPr>
      </p:pic>
      <p:pic>
        <p:nvPicPr>
          <p:cNvPr id="15" name="Picture 15" descr="Map&#10;&#10;Description automatically generated">
            <a:extLst>
              <a:ext uri="{FF2B5EF4-FFF2-40B4-BE49-F238E27FC236}">
                <a16:creationId xmlns:a16="http://schemas.microsoft.com/office/drawing/2014/main" xmlns="" id="{BB47AC98-4D42-4BE5-B750-97F48C0E0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8" y="6270459"/>
            <a:ext cx="3491831" cy="26188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01A307F-6BDE-4837-A24D-463CA70378F1}"/>
              </a:ext>
            </a:extLst>
          </p:cNvPr>
          <p:cNvSpPr txBox="1"/>
          <p:nvPr/>
        </p:nvSpPr>
        <p:spPr>
          <a:xfrm>
            <a:off x="4154699" y="3606106"/>
            <a:ext cx="6554640" cy="55399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US Geographical Region</a:t>
            </a:r>
            <a:r>
              <a:rPr lang="en-US" sz="1600" b="1"/>
              <a:t>  </a:t>
            </a:r>
            <a:r>
              <a:rPr lang="en-US" b="1"/>
              <a:t>                                                 </a:t>
            </a:r>
          </a:p>
          <a:p>
            <a:r>
              <a:rPr lang="en-US" sz="1400"/>
              <a:t>Northeast:</a:t>
            </a:r>
            <a:endParaRPr lang="en-US"/>
          </a:p>
          <a:p>
            <a:r>
              <a:rPr lang="en-US" sz="1400">
                <a:cs typeface="Calibri"/>
              </a:rPr>
              <a:t>     New England: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        (Connecticut, Maine, Massachusetts, New Hampshire, Rhode Island, and Vermont)</a:t>
            </a:r>
            <a:endParaRPr lang="en-US"/>
          </a:p>
          <a:p>
            <a:r>
              <a:rPr lang="en-US" sz="1400">
                <a:cs typeface="Calibri"/>
              </a:rPr>
              <a:t>     Middle Atlantic</a:t>
            </a:r>
          </a:p>
          <a:p>
            <a:r>
              <a:rPr lang="en-US" sz="1400">
                <a:ea typeface="+mn-lt"/>
                <a:cs typeface="+mn-lt"/>
              </a:rPr>
              <a:t>          (New Jersey, New York, and Pennsylvania)</a:t>
            </a:r>
            <a:endParaRPr lang="en-US"/>
          </a:p>
          <a:p>
            <a:r>
              <a:rPr lang="en-US" sz="1400">
                <a:cs typeface="Calibri"/>
              </a:rPr>
              <a:t>South </a:t>
            </a:r>
          </a:p>
          <a:p>
            <a:r>
              <a:rPr lang="en-US" sz="1400">
                <a:cs typeface="Calibri"/>
              </a:rPr>
              <a:t>     South Atlantic</a:t>
            </a:r>
          </a:p>
          <a:p>
            <a:r>
              <a:rPr lang="en-US" sz="1400">
                <a:cs typeface="Calibri"/>
              </a:rPr>
              <a:t>          </a:t>
            </a:r>
            <a:r>
              <a:rPr lang="en-US" sz="1400">
                <a:ea typeface="+mn-lt"/>
                <a:cs typeface="+mn-lt"/>
              </a:rPr>
              <a:t> (Delaware, Florida, Georgia, Maryland, North Carolina, South Carolina, Virginia, District of Columbia, and West Virginia)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     East South Central</a:t>
            </a:r>
          </a:p>
          <a:p>
            <a:r>
              <a:rPr lang="en-US" sz="1400">
                <a:cs typeface="Calibri"/>
              </a:rPr>
              <a:t>          </a:t>
            </a:r>
            <a:r>
              <a:rPr lang="en-US" sz="1400">
                <a:ea typeface="+mn-lt"/>
                <a:cs typeface="+mn-lt"/>
              </a:rPr>
              <a:t>(Alabama, Kentucky, Mississippi, and Tennessee)</a:t>
            </a:r>
          </a:p>
          <a:p>
            <a:r>
              <a:rPr lang="en-US" sz="1400">
                <a:cs typeface="Calibri"/>
              </a:rPr>
              <a:t>     West South Central</a:t>
            </a:r>
          </a:p>
          <a:p>
            <a:r>
              <a:rPr lang="en-US" sz="1400">
                <a:cs typeface="Calibri"/>
              </a:rPr>
              <a:t>           </a:t>
            </a:r>
            <a:r>
              <a:rPr lang="en-US" sz="1400">
                <a:ea typeface="+mn-lt"/>
                <a:cs typeface="+mn-lt"/>
              </a:rPr>
              <a:t>(Arkansas, Louisiana, Oklahoma, and Texas)</a:t>
            </a:r>
          </a:p>
          <a:p>
            <a:r>
              <a:rPr lang="en-US" sz="1400">
                <a:cs typeface="Calibri"/>
              </a:rPr>
              <a:t>Midwest</a:t>
            </a:r>
          </a:p>
          <a:p>
            <a:r>
              <a:rPr lang="en-US" sz="1400">
                <a:cs typeface="Calibri"/>
              </a:rPr>
              <a:t>     West North Central</a:t>
            </a:r>
          </a:p>
          <a:p>
            <a:r>
              <a:rPr lang="en-US" sz="1400">
                <a:cs typeface="Calibri"/>
              </a:rPr>
              <a:t>          </a:t>
            </a:r>
            <a:r>
              <a:rPr lang="en-US" sz="1400">
                <a:ea typeface="+mn-lt"/>
                <a:cs typeface="+mn-lt"/>
              </a:rPr>
              <a:t>(Iowa, Kansas, Minnesota, Missouri, Nebraska, North Dakota, and South Dakota)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     East North Central</a:t>
            </a:r>
          </a:p>
          <a:p>
            <a:r>
              <a:rPr lang="en-US" sz="1400">
                <a:cs typeface="Calibri"/>
              </a:rPr>
              <a:t>          </a:t>
            </a:r>
            <a:r>
              <a:rPr lang="en-US" sz="1400">
                <a:ea typeface="+mn-lt"/>
                <a:cs typeface="+mn-lt"/>
              </a:rPr>
              <a:t>(Illinois, Indiana, Michigan, Ohio, and Wisconsin)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West</a:t>
            </a:r>
          </a:p>
          <a:p>
            <a:r>
              <a:rPr lang="en-US" sz="1400">
                <a:cs typeface="Calibri"/>
              </a:rPr>
              <a:t>     Mountain</a:t>
            </a:r>
          </a:p>
          <a:p>
            <a:r>
              <a:rPr lang="en-US" sz="1400">
                <a:cs typeface="Calibri"/>
              </a:rPr>
              <a:t>          </a:t>
            </a:r>
            <a:r>
              <a:rPr lang="en-US" sz="1400">
                <a:ea typeface="+mn-lt"/>
                <a:cs typeface="+mn-lt"/>
              </a:rPr>
              <a:t>(Arizona, Colorado, Idaho, Montana, Nevada, New Mexico, Utah, and Wyoming)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     Pacific</a:t>
            </a:r>
          </a:p>
          <a:p>
            <a:r>
              <a:rPr lang="en-US" sz="1400">
                <a:cs typeface="Calibri"/>
              </a:rPr>
              <a:t>           </a:t>
            </a:r>
            <a:r>
              <a:rPr lang="en-US" sz="1400">
                <a:ea typeface="+mn-lt"/>
                <a:cs typeface="+mn-lt"/>
              </a:rPr>
              <a:t>(Alaska, California, Hawaii, Oregon, and Washington)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US Territories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xmlns="" id="{123031E3-B395-49F7-8C1F-B0F20A82B52B}"/>
              </a:ext>
            </a:extLst>
          </p:cNvPr>
          <p:cNvSpPr/>
          <p:nvPr/>
        </p:nvSpPr>
        <p:spPr>
          <a:xfrm rot="5400000">
            <a:off x="6370565" y="3701908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ECDBA12-EBDE-46D7-9548-BB0243BA6F1D}"/>
              </a:ext>
            </a:extLst>
          </p:cNvPr>
          <p:cNvSpPr txBox="1"/>
          <p:nvPr/>
        </p:nvSpPr>
        <p:spPr>
          <a:xfrm>
            <a:off x="212558" y="-1909259"/>
            <a:ext cx="30105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COVID-19 Vaccine Adverse Event Predictor</a:t>
            </a: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2"/>
            <a:ext cx="5915025" cy="8257733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06730"/>
            <a:ext cx="5584264" cy="413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DDBF89-BDC5-4230-98D8-2B7C2FF401BC}"/>
              </a:ext>
            </a:extLst>
          </p:cNvPr>
          <p:cNvSpPr txBox="1"/>
          <p:nvPr/>
        </p:nvSpPr>
        <p:spPr>
          <a:xfrm>
            <a:off x="0" y="-2"/>
            <a:ext cx="6858000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	</a:t>
            </a:r>
            <a:endParaRPr lang="en-US">
              <a:cs typeface="Calibri"/>
            </a:endParaRPr>
          </a:p>
          <a:p>
            <a:pPr algn="ctr"/>
            <a:r>
              <a:rPr lang="en-US" sz="2800" b="1">
                <a:ea typeface="+mn-lt"/>
                <a:cs typeface="+mn-lt"/>
              </a:rPr>
              <a:t>COVID-19 Vaccine Adverse Event Predictor</a:t>
            </a:r>
            <a:endParaRPr lang="en-US" sz="2800" b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3F2658-4509-40F0-A113-FFAE9CBDDD47}"/>
              </a:ext>
            </a:extLst>
          </p:cNvPr>
          <p:cNvSpPr txBox="1"/>
          <p:nvPr/>
        </p:nvSpPr>
        <p:spPr>
          <a:xfrm>
            <a:off x="62147" y="1669126"/>
            <a:ext cx="6224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Enter Patient Demographics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E60B70-F1B7-470D-8108-672096A2249C}"/>
              </a:ext>
            </a:extLst>
          </p:cNvPr>
          <p:cNvSpPr txBox="1"/>
          <p:nvPr/>
        </p:nvSpPr>
        <p:spPr>
          <a:xfrm>
            <a:off x="59533" y="1972202"/>
            <a:ext cx="6424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For all questions, select from dropdown menu (all fields are compulsory)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F94000-0076-4E0F-867D-BC6DB663916C}"/>
              </a:ext>
            </a:extLst>
          </p:cNvPr>
          <p:cNvSpPr txBox="1"/>
          <p:nvPr/>
        </p:nvSpPr>
        <p:spPr>
          <a:xfrm>
            <a:off x="211015" y="2373538"/>
            <a:ext cx="1630316" cy="1508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Patient Gender</a:t>
            </a:r>
            <a:r>
              <a:rPr lang="en-US" sz="1400" b="1"/>
              <a:t>                                                   </a:t>
            </a:r>
          </a:p>
          <a:p>
            <a:r>
              <a:rPr lang="en-US" sz="1400"/>
              <a:t>Male</a:t>
            </a:r>
            <a:endParaRPr lang="en-US" sz="1400">
              <a:cs typeface="Calibri"/>
            </a:endParaRPr>
          </a:p>
          <a:p>
            <a:r>
              <a:rPr lang="en-US" sz="1400"/>
              <a:t>Female</a:t>
            </a:r>
            <a:endParaRPr lang="en-US" sz="1400">
              <a:cs typeface="Calibri"/>
            </a:endParaRPr>
          </a:p>
          <a:p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xmlns="" id="{D09C6DAB-7C2F-4120-BD61-4F21A1DB984D}"/>
              </a:ext>
            </a:extLst>
          </p:cNvPr>
          <p:cNvSpPr/>
          <p:nvPr/>
        </p:nvSpPr>
        <p:spPr>
          <a:xfrm rot="5400000">
            <a:off x="1412519" y="2821248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DCCF74A-0DF7-4C1D-89FB-1BB63127E558}"/>
              </a:ext>
            </a:extLst>
          </p:cNvPr>
          <p:cNvSpPr txBox="1"/>
          <p:nvPr/>
        </p:nvSpPr>
        <p:spPr>
          <a:xfrm>
            <a:off x="2024192" y="2370104"/>
            <a:ext cx="1402038" cy="1538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Patient</a:t>
            </a:r>
            <a:endParaRPr lang="en-US"/>
          </a:p>
          <a:p>
            <a:r>
              <a:rPr lang="en-US" sz="1600" b="1">
                <a:solidFill>
                  <a:srgbClr val="0070C0"/>
                </a:solidFill>
              </a:rPr>
              <a:t>Age</a:t>
            </a:r>
            <a:r>
              <a:rPr lang="en-US" sz="1600" b="1"/>
              <a:t>  </a:t>
            </a:r>
            <a:r>
              <a:rPr lang="en-US" b="1"/>
              <a:t>                                </a:t>
            </a:r>
            <a:endParaRPr lang="en-US"/>
          </a:p>
          <a:p>
            <a:r>
              <a:rPr lang="en-US" sz="1400"/>
              <a:t>18-40</a:t>
            </a:r>
            <a:endParaRPr lang="en-US" sz="1400">
              <a:cs typeface="Calibri"/>
            </a:endParaRPr>
          </a:p>
          <a:p>
            <a:r>
              <a:rPr lang="en-US" sz="1400"/>
              <a:t>40-65</a:t>
            </a:r>
            <a:endParaRPr lang="en-US" sz="1400">
              <a:cs typeface="Calibri"/>
            </a:endParaRPr>
          </a:p>
          <a:p>
            <a:r>
              <a:rPr lang="en-US" sz="1400"/>
              <a:t>65+</a:t>
            </a:r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xmlns="" id="{37CF6793-E860-4A28-8204-53061193BFAF}"/>
              </a:ext>
            </a:extLst>
          </p:cNvPr>
          <p:cNvSpPr/>
          <p:nvPr/>
        </p:nvSpPr>
        <p:spPr>
          <a:xfrm rot="5400000">
            <a:off x="3105692" y="2825631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6992A59-5736-470A-A919-B696483F3932}"/>
              </a:ext>
            </a:extLst>
          </p:cNvPr>
          <p:cNvSpPr txBox="1"/>
          <p:nvPr/>
        </p:nvSpPr>
        <p:spPr>
          <a:xfrm>
            <a:off x="3652031" y="2372729"/>
            <a:ext cx="1535723" cy="1877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Vaccine Manufacturer</a:t>
            </a:r>
            <a:r>
              <a:rPr lang="en-US" b="1"/>
              <a:t>                                                   </a:t>
            </a:r>
          </a:p>
          <a:p>
            <a:r>
              <a:rPr lang="en-US" sz="1400"/>
              <a:t>Pfizer</a:t>
            </a:r>
            <a:endParaRPr lang="en-US" sz="1400">
              <a:cs typeface="Calibri"/>
            </a:endParaRPr>
          </a:p>
          <a:p>
            <a:r>
              <a:rPr lang="en-US" sz="1400"/>
              <a:t>Moderna</a:t>
            </a:r>
          </a:p>
          <a:p>
            <a:endParaRPr lang="en-US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xmlns="" id="{379D85B2-234C-48D2-A5F0-41A77D7781FF}"/>
              </a:ext>
            </a:extLst>
          </p:cNvPr>
          <p:cNvSpPr/>
          <p:nvPr/>
        </p:nvSpPr>
        <p:spPr>
          <a:xfrm rot="5400000">
            <a:off x="4795339" y="2904009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6E8C544-2208-45A1-BC6B-96BA8FCFADB3}"/>
              </a:ext>
            </a:extLst>
          </p:cNvPr>
          <p:cNvSpPr txBox="1"/>
          <p:nvPr/>
        </p:nvSpPr>
        <p:spPr>
          <a:xfrm>
            <a:off x="211014" y="4381474"/>
            <a:ext cx="2637694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US Geographical Region</a:t>
            </a:r>
            <a:r>
              <a:rPr lang="en-US" sz="1600" b="1"/>
              <a:t>  </a:t>
            </a:r>
            <a:r>
              <a:rPr lang="en-US" b="1"/>
              <a:t>                                                 </a:t>
            </a:r>
          </a:p>
          <a:p>
            <a:r>
              <a:rPr lang="en-US" sz="1400"/>
              <a:t>Northeast</a:t>
            </a:r>
            <a:endParaRPr lang="en-US"/>
          </a:p>
          <a:p>
            <a:r>
              <a:rPr lang="en-US" sz="1400">
                <a:cs typeface="Calibri"/>
              </a:rPr>
              <a:t>     New England</a:t>
            </a:r>
          </a:p>
          <a:p>
            <a:r>
              <a:rPr lang="en-US" sz="1400">
                <a:cs typeface="Calibri"/>
              </a:rPr>
              <a:t>     Middle Atlantic</a:t>
            </a:r>
          </a:p>
          <a:p>
            <a:r>
              <a:rPr lang="en-US" sz="1400">
                <a:cs typeface="Calibri"/>
              </a:rPr>
              <a:t>South </a:t>
            </a:r>
          </a:p>
          <a:p>
            <a:r>
              <a:rPr lang="en-US" sz="1400">
                <a:cs typeface="Calibri"/>
              </a:rPr>
              <a:t>     South Atlantic</a:t>
            </a:r>
          </a:p>
          <a:p>
            <a:r>
              <a:rPr lang="en-US" sz="1400">
                <a:cs typeface="Calibri"/>
              </a:rPr>
              <a:t>     East South Central</a:t>
            </a:r>
          </a:p>
          <a:p>
            <a:r>
              <a:rPr lang="en-US" sz="1400">
                <a:cs typeface="Calibri"/>
              </a:rPr>
              <a:t>     West South Central</a:t>
            </a:r>
          </a:p>
          <a:p>
            <a:r>
              <a:rPr lang="en-US" sz="1400">
                <a:cs typeface="Calibri"/>
              </a:rPr>
              <a:t>Midwest</a:t>
            </a:r>
          </a:p>
          <a:p>
            <a:r>
              <a:rPr lang="en-US" sz="1400">
                <a:cs typeface="Calibri"/>
              </a:rPr>
              <a:t>     West North Central</a:t>
            </a:r>
          </a:p>
          <a:p>
            <a:r>
              <a:rPr lang="en-US" sz="1400">
                <a:cs typeface="Calibri"/>
              </a:rPr>
              <a:t>     East North Central</a:t>
            </a:r>
          </a:p>
          <a:p>
            <a:r>
              <a:rPr lang="en-US" sz="1400">
                <a:cs typeface="Calibri"/>
              </a:rPr>
              <a:t>West</a:t>
            </a:r>
          </a:p>
          <a:p>
            <a:r>
              <a:rPr lang="en-US" sz="1400">
                <a:cs typeface="Calibri"/>
              </a:rPr>
              <a:t>     Mountain</a:t>
            </a:r>
          </a:p>
          <a:p>
            <a:r>
              <a:rPr lang="en-US" sz="1400">
                <a:cs typeface="Calibri"/>
              </a:rPr>
              <a:t>     Pacific</a:t>
            </a:r>
          </a:p>
          <a:p>
            <a:r>
              <a:rPr lang="en-US" sz="1400">
                <a:cs typeface="Calibri"/>
              </a:rPr>
              <a:t>US Territories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xmlns="" id="{831DC9C2-EF4E-4A4B-BC6F-55DA5ADC9E30}"/>
              </a:ext>
            </a:extLst>
          </p:cNvPr>
          <p:cNvSpPr/>
          <p:nvPr/>
        </p:nvSpPr>
        <p:spPr>
          <a:xfrm rot="5400000">
            <a:off x="2306566" y="4463908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27FB862-76A7-45D3-81DF-DCBA5855E5E2}"/>
              </a:ext>
            </a:extLst>
          </p:cNvPr>
          <p:cNvSpPr txBox="1"/>
          <p:nvPr/>
        </p:nvSpPr>
        <p:spPr>
          <a:xfrm>
            <a:off x="4328158" y="7097278"/>
            <a:ext cx="2329461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Is the patient physically disabled?</a:t>
            </a:r>
            <a:r>
              <a:rPr lang="en-US" sz="1600" b="1"/>
              <a:t>  </a:t>
            </a:r>
            <a:r>
              <a:rPr lang="en-US" b="1"/>
              <a:t>                                                </a:t>
            </a:r>
          </a:p>
          <a:p>
            <a:r>
              <a:rPr lang="en-US" sz="1400"/>
              <a:t>Yes</a:t>
            </a:r>
            <a:endParaRPr lang="en-US" sz="1400">
              <a:cs typeface="Calibri"/>
            </a:endParaRPr>
          </a:p>
          <a:p>
            <a:r>
              <a:rPr lang="en-US" sz="1400"/>
              <a:t>No</a:t>
            </a:r>
            <a:endParaRPr lang="en-US" sz="1400">
              <a:cs typeface="Calibri"/>
            </a:endParaRPr>
          </a:p>
          <a:p>
            <a:endParaRPr lang="en-US"/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xmlns="" id="{59FAE0E5-56FE-4B7C-B907-64003D5AA9F9}"/>
              </a:ext>
            </a:extLst>
          </p:cNvPr>
          <p:cNvSpPr/>
          <p:nvPr/>
        </p:nvSpPr>
        <p:spPr>
          <a:xfrm rot="5400000">
            <a:off x="6069103" y="5090739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2875D95-7B39-489A-B920-11A0CE88CB5F}"/>
              </a:ext>
            </a:extLst>
          </p:cNvPr>
          <p:cNvSpPr txBox="1"/>
          <p:nvPr/>
        </p:nvSpPr>
        <p:spPr>
          <a:xfrm>
            <a:off x="5308291" y="2375643"/>
            <a:ext cx="1407800" cy="29238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Medical Comorbidities</a:t>
            </a:r>
            <a:r>
              <a:rPr lang="en-US" sz="1600" b="1">
                <a:solidFill>
                  <a:srgbClr val="000000"/>
                </a:solidFill>
              </a:rPr>
              <a:t> </a:t>
            </a:r>
            <a:r>
              <a:rPr lang="en-US" sz="1600" b="1"/>
              <a:t> </a:t>
            </a:r>
            <a:r>
              <a:rPr lang="en-US" b="1"/>
              <a:t>                                                 </a:t>
            </a:r>
          </a:p>
          <a:p>
            <a:r>
              <a:rPr lang="en-US" sz="1400"/>
              <a:t>Asthma</a:t>
            </a:r>
            <a:endParaRPr lang="en-US" sz="1400">
              <a:cs typeface="Calibri"/>
            </a:endParaRPr>
          </a:p>
          <a:p>
            <a:r>
              <a:rPr lang="en-US" sz="1400"/>
              <a:t>Diabetes</a:t>
            </a:r>
            <a:endParaRPr lang="en-US" sz="1400">
              <a:cs typeface="Calibri"/>
            </a:endParaRPr>
          </a:p>
          <a:p>
            <a:r>
              <a:rPr lang="en-US" sz="1400"/>
              <a:t>Depression</a:t>
            </a:r>
            <a:endParaRPr lang="en-US" sz="1400">
              <a:cs typeface="Calibri"/>
            </a:endParaRPr>
          </a:p>
          <a:p>
            <a:r>
              <a:rPr lang="en-US" sz="1400"/>
              <a:t>Obesity</a:t>
            </a:r>
            <a:endParaRPr lang="en-US" sz="1400">
              <a:cs typeface="Calibri"/>
            </a:endParaRPr>
          </a:p>
          <a:p>
            <a:r>
              <a:rPr lang="en-US" sz="1400"/>
              <a:t>…</a:t>
            </a:r>
            <a:endParaRPr lang="en-US" sz="1400">
              <a:cs typeface="Calibri"/>
            </a:endParaRPr>
          </a:p>
          <a:p>
            <a:r>
              <a:rPr lang="en-US" sz="1400"/>
              <a:t>…</a:t>
            </a:r>
            <a:endParaRPr lang="en-US" sz="1400">
              <a:cs typeface="Calibri"/>
            </a:endParaRPr>
          </a:p>
          <a:p>
            <a:r>
              <a:rPr lang="en-US" sz="1400"/>
              <a:t>None</a:t>
            </a:r>
            <a:endParaRPr lang="en-US" sz="14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6EDB253-8123-4979-9B95-C2B941C88576}"/>
              </a:ext>
            </a:extLst>
          </p:cNvPr>
          <p:cNvSpPr txBox="1"/>
          <p:nvPr/>
        </p:nvSpPr>
        <p:spPr>
          <a:xfrm>
            <a:off x="2966517" y="4385331"/>
            <a:ext cx="1715273" cy="26468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Allergies </a:t>
            </a:r>
            <a:r>
              <a:rPr lang="en-US" sz="1600" b="1"/>
              <a:t>  </a:t>
            </a:r>
            <a:r>
              <a:rPr lang="en-US" b="1"/>
              <a:t>                                                </a:t>
            </a:r>
          </a:p>
          <a:p>
            <a:r>
              <a:rPr lang="en-US" sz="1400"/>
              <a:t>NKDA</a:t>
            </a:r>
            <a:endParaRPr lang="en-US" sz="1400">
              <a:cs typeface="Calibri"/>
            </a:endParaRPr>
          </a:p>
          <a:p>
            <a:r>
              <a:rPr lang="en-US" sz="1400"/>
              <a:t>Codeine</a:t>
            </a:r>
            <a:endParaRPr lang="en-US" sz="1400">
              <a:cs typeface="Calibri"/>
            </a:endParaRPr>
          </a:p>
          <a:p>
            <a:r>
              <a:rPr lang="en-US" sz="1400"/>
              <a:t>Peanuts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Bee Sting</a:t>
            </a:r>
          </a:p>
          <a:p>
            <a:r>
              <a:rPr lang="en-US" sz="1400"/>
              <a:t>Sulfa drugs</a:t>
            </a:r>
            <a:endParaRPr lang="en-US" sz="1400">
              <a:cs typeface="Calibri"/>
            </a:endParaRPr>
          </a:p>
          <a:p>
            <a:r>
              <a:rPr lang="en-US" sz="1400">
                <a:cs typeface="Calibri"/>
              </a:rPr>
              <a:t>Penicillin</a:t>
            </a:r>
            <a:endParaRPr lang="en-US" sz="1400"/>
          </a:p>
          <a:p>
            <a:r>
              <a:rPr lang="en-US" sz="1400">
                <a:cs typeface="Calibri"/>
              </a:rPr>
              <a:t>Seafood</a:t>
            </a:r>
            <a:endParaRPr lang="en-US" sz="1400"/>
          </a:p>
          <a:p>
            <a:r>
              <a:rPr lang="en-US" sz="1400"/>
              <a:t>None</a:t>
            </a:r>
            <a:endParaRPr lang="en-US" sz="1400">
              <a:cs typeface="Calibri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xmlns="" id="{C3BA9665-678C-48A6-977E-17A427A10966}"/>
              </a:ext>
            </a:extLst>
          </p:cNvPr>
          <p:cNvSpPr/>
          <p:nvPr/>
        </p:nvSpPr>
        <p:spPr>
          <a:xfrm rot="5400000">
            <a:off x="6269927" y="2938594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xmlns="" id="{090EFABB-FAD7-43B7-9BD6-3AAAB5363318}"/>
              </a:ext>
            </a:extLst>
          </p:cNvPr>
          <p:cNvSpPr/>
          <p:nvPr/>
        </p:nvSpPr>
        <p:spPr>
          <a:xfrm rot="5400000">
            <a:off x="4214543" y="4462271"/>
            <a:ext cx="237744" cy="201168"/>
          </a:xfrm>
          <a:prstGeom prst="chevr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2A9295F-D755-43AE-B11B-FA72241B9568}"/>
              </a:ext>
            </a:extLst>
          </p:cNvPr>
          <p:cNvSpPr txBox="1"/>
          <p:nvPr/>
        </p:nvSpPr>
        <p:spPr>
          <a:xfrm>
            <a:off x="2595253" y="8697476"/>
            <a:ext cx="1056017" cy="36933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Submit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2C8810-A40D-4451-BB86-71DDC9144551}"/>
              </a:ext>
            </a:extLst>
          </p:cNvPr>
          <p:cNvSpPr txBox="1"/>
          <p:nvPr/>
        </p:nvSpPr>
        <p:spPr>
          <a:xfrm>
            <a:off x="5347" y="1266091"/>
            <a:ext cx="6858000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	Home      </a:t>
            </a:r>
            <a:r>
              <a:rPr lang="en-US" b="1" dirty="0">
                <a:solidFill>
                  <a:srgbClr val="FFFF00"/>
                </a:solidFill>
              </a:rPr>
              <a:t>Risk Stratification Tool</a:t>
            </a:r>
            <a:r>
              <a:rPr lang="en-US" b="1" dirty="0">
                <a:solidFill>
                  <a:srgbClr val="FFFFFF"/>
                </a:solidFill>
              </a:rPr>
              <a:t>    </a:t>
            </a:r>
            <a:r>
              <a:rPr lang="en-US" dirty="0">
                <a:solidFill>
                  <a:srgbClr val="FFFFFF"/>
                </a:solidFill>
              </a:rPr>
              <a:t> Resources	Contact</a:t>
            </a:r>
          </a:p>
        </p:txBody>
      </p:sp>
    </p:spTree>
    <p:extLst>
      <p:ext uri="{BB962C8B-B14F-4D97-AF65-F5344CB8AC3E}">
        <p14:creationId xmlns:p14="http://schemas.microsoft.com/office/powerpoint/2010/main" val="11433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1EDC5F-E10D-477A-BB86-83A4B6083ECF}"/>
              </a:ext>
            </a:extLst>
          </p:cNvPr>
          <p:cNvSpPr txBox="1"/>
          <p:nvPr/>
        </p:nvSpPr>
        <p:spPr>
          <a:xfrm>
            <a:off x="0" y="-2"/>
            <a:ext cx="6858000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	</a:t>
            </a:r>
          </a:p>
          <a:p>
            <a:pPr algn="ctr"/>
            <a:r>
              <a:rPr lang="en-US" sz="2800" b="1"/>
              <a:t>COVID-19 Vaccine Adverse Event Predictor</a:t>
            </a:r>
            <a:endParaRPr lang="en-US" sz="2800" b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258534-8B21-4F3D-8C89-F468EE6FFDBC}"/>
              </a:ext>
            </a:extLst>
          </p:cNvPr>
          <p:cNvSpPr txBox="1"/>
          <p:nvPr/>
        </p:nvSpPr>
        <p:spPr>
          <a:xfrm>
            <a:off x="0" y="1247374"/>
            <a:ext cx="6858000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	Home     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b="1" dirty="0">
                <a:solidFill>
                  <a:srgbClr val="FFFF00"/>
                </a:solidFill>
              </a:rPr>
              <a:t>Risk Stratification Tool </a:t>
            </a:r>
            <a:r>
              <a:rPr lang="en-US" b="1" dirty="0">
                <a:solidFill>
                  <a:srgbClr val="FFFFFF"/>
                </a:solidFill>
              </a:rPr>
              <a:t>    </a:t>
            </a:r>
            <a:r>
              <a:rPr lang="en-US" dirty="0">
                <a:solidFill>
                  <a:srgbClr val="FFFFFF"/>
                </a:solidFill>
              </a:rPr>
              <a:t> Resources	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C8EC015-F246-4AD8-8E18-64BCBC80991D}"/>
              </a:ext>
            </a:extLst>
          </p:cNvPr>
          <p:cNvSpPr txBox="1"/>
          <p:nvPr/>
        </p:nvSpPr>
        <p:spPr>
          <a:xfrm>
            <a:off x="-2542" y="2372026"/>
            <a:ext cx="6853989" cy="175432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With the entered demographics, the patient has an 20% probability of experiencing an adverse event:  </a:t>
            </a:r>
          </a:p>
          <a:p>
            <a:r>
              <a:rPr lang="en-US">
                <a:solidFill>
                  <a:srgbClr val="FFFFFF"/>
                </a:solidFill>
              </a:rPr>
              <a:t>chest pain (15%) and shortness of breath (5%). </a:t>
            </a:r>
          </a:p>
          <a:p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cs typeface="Calibri"/>
              </a:rPr>
              <a:t>It is suggested that increased surveillance and a response plan is put in place to reduce the risk of a poor patient outcome.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xmlns="" id="{D1C439A7-D118-4CA4-9876-B5938660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34628"/>
              </p:ext>
            </p:extLst>
          </p:nvPr>
        </p:nvGraphicFramePr>
        <p:xfrm>
          <a:off x="573968" y="5213630"/>
          <a:ext cx="5849007" cy="373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xmlns="" id="{90EEB6EF-937B-4860-9F92-5D1E85E0D7B8}"/>
              </a:ext>
            </a:extLst>
          </p:cNvPr>
          <p:cNvSpPr>
            <a:spLocks noGrp="1"/>
          </p:cNvSpPr>
          <p:nvPr/>
        </p:nvSpPr>
        <p:spPr>
          <a:xfrm>
            <a:off x="569275" y="5078109"/>
            <a:ext cx="5851826" cy="5769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1"/>
                </a:solidFill>
                <a:cs typeface="Calibri Light"/>
              </a:rPr>
              <a:t>Adverse Event Risk Prediction</a:t>
            </a:r>
            <a:r>
              <a:rPr lang="en-US" sz="2800" b="1">
                <a:solidFill>
                  <a:schemeClr val="bg1"/>
                </a:solidFill>
                <a:cs typeface="Calibri Light"/>
              </a:rPr>
              <a:t> 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A9D93C56-7790-4F42-9D3A-908F65D30889}"/>
              </a:ext>
            </a:extLst>
          </p:cNvPr>
          <p:cNvSpPr>
            <a:spLocks noGrp="1"/>
          </p:cNvSpPr>
          <p:nvPr/>
        </p:nvSpPr>
        <p:spPr>
          <a:xfrm>
            <a:off x="2186852" y="8700950"/>
            <a:ext cx="2536458" cy="2427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cs typeface="Calibri Light"/>
              </a:rPr>
              <a:t>Adverse Event or Symptom</a:t>
            </a:r>
          </a:p>
        </p:txBody>
      </p:sp>
    </p:spTree>
    <p:extLst>
      <p:ext uri="{BB962C8B-B14F-4D97-AF65-F5344CB8AC3E}">
        <p14:creationId xmlns:p14="http://schemas.microsoft.com/office/powerpoint/2010/main" val="35864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1EDC5F-E10D-477A-BB86-83A4B6083ECF}"/>
              </a:ext>
            </a:extLst>
          </p:cNvPr>
          <p:cNvSpPr txBox="1"/>
          <p:nvPr/>
        </p:nvSpPr>
        <p:spPr>
          <a:xfrm>
            <a:off x="0" y="-2"/>
            <a:ext cx="6858000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	</a:t>
            </a:r>
          </a:p>
          <a:p>
            <a:pPr algn="ctr"/>
            <a:r>
              <a:rPr lang="en-US" sz="2800" b="1"/>
              <a:t>COVID-19 Vaccine Adverse Event Predictor</a:t>
            </a:r>
            <a:endParaRPr lang="en-US" sz="2800" b="1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258534-8B21-4F3D-8C89-F468EE6FFDBC}"/>
              </a:ext>
            </a:extLst>
          </p:cNvPr>
          <p:cNvSpPr txBox="1"/>
          <p:nvPr/>
        </p:nvSpPr>
        <p:spPr>
          <a:xfrm>
            <a:off x="0" y="1247374"/>
            <a:ext cx="6858000" cy="369332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	Home      Risk Stratification Tool</a:t>
            </a:r>
            <a:r>
              <a:rPr lang="en-US" b="1" dirty="0">
                <a:solidFill>
                  <a:srgbClr val="FFFFFF"/>
                </a:solidFill>
              </a:rPr>
              <a:t>     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Resources</a:t>
            </a:r>
            <a:r>
              <a:rPr lang="en-US" b="1" dirty="0">
                <a:solidFill>
                  <a:srgbClr val="FFFFFF"/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A9D93C56-7790-4F42-9D3A-908F65D30889}"/>
              </a:ext>
            </a:extLst>
          </p:cNvPr>
          <p:cNvSpPr>
            <a:spLocks noGrp="1"/>
          </p:cNvSpPr>
          <p:nvPr/>
        </p:nvSpPr>
        <p:spPr>
          <a:xfrm>
            <a:off x="2186852" y="8700950"/>
            <a:ext cx="2536458" cy="2427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/>
                </a:solidFill>
                <a:cs typeface="Calibri Light"/>
              </a:rPr>
              <a:t>Adverse Event or Symptom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6EF4C7-7452-47C2-A906-2565B6521C5B}"/>
              </a:ext>
            </a:extLst>
          </p:cNvPr>
          <p:cNvSpPr txBox="1"/>
          <p:nvPr/>
        </p:nvSpPr>
        <p:spPr>
          <a:xfrm>
            <a:off x="240956" y="1884406"/>
            <a:ext cx="64625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Ensuring COVID-19 Vaccine Safety in the US visit the link 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https://www.cdc.gov/coronavirus/2019-ncov/vaccines/safety.html</a:t>
            </a:r>
            <a:r>
              <a:rPr lang="en-US" dirty="0"/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6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67594"/>
            <a:ext cx="5041900" cy="33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5486400"/>
            <a:ext cx="4546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340100"/>
            <a:ext cx="6362700" cy="2928179"/>
          </a:xfrm>
        </p:spPr>
      </p:pic>
    </p:spTree>
    <p:extLst>
      <p:ext uri="{BB962C8B-B14F-4D97-AF65-F5344CB8AC3E}">
        <p14:creationId xmlns:p14="http://schemas.microsoft.com/office/powerpoint/2010/main" val="27450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198</Words>
  <Application>Microsoft Macintosh PowerPoint</Application>
  <PresentationFormat>Letter Paper (8.5x11 in)</PresentationFormat>
  <Paragraphs>118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Aldhabi</vt:lpstr>
      <vt:lpstr>Calibri</vt:lpstr>
      <vt:lpstr>Calibri Light</vt:lpstr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Anujit</dc:creator>
  <cp:lastModifiedBy>zoemtaylor6@gmail.com</cp:lastModifiedBy>
  <cp:revision>97</cp:revision>
  <dcterms:created xsi:type="dcterms:W3CDTF">2021-02-24T19:48:06Z</dcterms:created>
  <dcterms:modified xsi:type="dcterms:W3CDTF">2021-02-25T20:45:17Z</dcterms:modified>
</cp:coreProperties>
</file>