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0321-0018-3A44-868D-520E8312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5747-2776-7D4A-83B4-54B1435E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1105-6E32-E447-8E29-4571C481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AA3E-E46D-2144-A99C-880C1F9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273A-54A9-1F40-B2DF-724FFFD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65E-4424-1147-AE59-3FE53168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90DE-D792-7044-B023-04437940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2F98-42E6-A041-A0E3-852781AF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49B3-B7A5-9B4B-8CCB-EA8D30C4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FDF7-AC92-EC4F-BAAC-6E543D56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4167B-76EA-E24F-A118-B71D30523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C2E23-844E-AF45-80B0-CD6F7C8D7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58A1-DDF6-3D4D-AC88-DDB6731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E407-6F0B-5547-B9C6-D353D038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1D87-D773-CA45-9253-5B589B9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1C7E-9A88-564A-ADB2-0482F474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077D-EA6A-0E4A-80EB-9812DB7E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CC5E-B6AB-6746-ADCD-3CFF1946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CC2B-80F8-2F46-83E5-8E0D2FA7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3A74-A699-A64C-9D53-544E52A4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B2FC-A568-2849-92ED-428D00BC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FC2D-36CA-2340-BDE0-F26D117D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AC05-C1C0-8443-9A05-98B4290A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7466-B589-954A-BE52-6C9705B8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0E1-59BC-1F43-809B-F349FAD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0E6E-F0A6-8244-BA63-3C6420F9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EE91-8A30-B04B-81CD-0B61BC6A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D15C9-6323-3047-B49A-E026A849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29E64-2CFE-8B43-8276-A2B2E99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CFFF-FD13-7148-8813-4566B25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3686E-06C9-B943-B274-A75E7EB7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EC35-A00E-2D46-92DD-DE4AD9B2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7A732-41FB-4748-A14F-1C452259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C76E-4D86-104E-BA8D-7612F3BA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86E39-BB25-5642-B50B-DB4F7FD56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1DC7B-E425-664B-97BB-1018987EF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592EF-B5D9-704F-B769-BA645D4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94A61-AECC-1049-9383-0D0B4006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2F178-291A-EA45-8D55-C43A2ED3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50D9-0625-5D40-96B6-BCA8CB31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30D39-C155-514B-B41A-93964653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02E07-79E4-4C4F-B3F8-0090DC57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A14D-3616-E24E-979D-D43425D8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5447D-73BE-6145-B2F9-6EF107B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82704-B6DE-EC43-AC34-1E767E58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B8B2-0FF7-884F-B00B-5F3589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C0B-9163-0441-95DD-3515A3F6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20EA-AAE2-C348-A0E1-1E09AE9F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95315-9C73-374A-851B-E75520078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430AE-85F8-9648-9643-B77E0A07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49FD-EFC4-3242-B39E-FC7F477F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AAEC-E158-3A46-ABF9-4986D65C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C89B-AAE0-1441-9F7B-49D4932F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6060A-6545-8D4A-AEC1-B10EA8B99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7B95E-F00D-F943-A3E6-192B7982B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7174-C87B-D14D-8678-332A8F5C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CB27-E0E3-9847-B785-AF50CEC5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D6D7-B384-B645-A1C9-629D83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8917C-4318-B643-A25E-397EBE6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20E9-4F5D-4C41-A3F5-66592DFD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173E-2724-6443-9FE7-BCD73C325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BD84-CE0E-644F-B3E9-AF37FAD4936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7643-D60F-754D-B399-65D23C2A5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393B-AE74-BD48-B26B-83FCE004E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6763-CDBA-2440-9076-2291AD3C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D412139-4349-184A-A380-C98ECEB44852}"/>
              </a:ext>
            </a:extLst>
          </p:cNvPr>
          <p:cNvCxnSpPr>
            <a:cxnSpLocks/>
            <a:stCxn id="1040" idx="2"/>
          </p:cNvCxnSpPr>
          <p:nvPr/>
        </p:nvCxnSpPr>
        <p:spPr>
          <a:xfrm rot="5400000">
            <a:off x="9235994" y="1143162"/>
            <a:ext cx="285589" cy="3398857"/>
          </a:xfrm>
          <a:prstGeom prst="curvedConnector2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562322C-849F-AC45-B6B2-09E2E973233F}"/>
              </a:ext>
            </a:extLst>
          </p:cNvPr>
          <p:cNvCxnSpPr>
            <a:cxnSpLocks/>
            <a:stCxn id="1040" idx="0"/>
          </p:cNvCxnSpPr>
          <p:nvPr/>
        </p:nvCxnSpPr>
        <p:spPr>
          <a:xfrm rot="16200000" flipV="1">
            <a:off x="9733185" y="766089"/>
            <a:ext cx="285587" cy="2404477"/>
          </a:xfrm>
          <a:prstGeom prst="curvedConnector2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966B3-65DD-9848-B9C6-CF210B7C8DFF}"/>
              </a:ext>
            </a:extLst>
          </p:cNvPr>
          <p:cNvGrpSpPr/>
          <p:nvPr/>
        </p:nvGrpSpPr>
        <p:grpSpPr>
          <a:xfrm>
            <a:off x="1840832" y="1234268"/>
            <a:ext cx="7977995" cy="5339920"/>
            <a:chOff x="1503948" y="55173"/>
            <a:chExt cx="7977995" cy="53399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0E6F3A-4D6D-6944-A543-7D2F25C0EB21}"/>
                </a:ext>
              </a:extLst>
            </p:cNvPr>
            <p:cNvSpPr txBox="1"/>
            <p:nvPr/>
          </p:nvSpPr>
          <p:spPr>
            <a:xfrm>
              <a:off x="1503948" y="1564105"/>
              <a:ext cx="14854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SARS-Cov-2</a:t>
              </a:r>
            </a:p>
            <a:p>
              <a:pPr algn="ctr"/>
              <a:r>
                <a:rPr lang="en-US" dirty="0"/>
                <a:t>WG sequence</a:t>
              </a:r>
            </a:p>
            <a:p>
              <a:pPr algn="ctr"/>
              <a:r>
                <a:rPr lang="en-US" dirty="0"/>
                <a:t>(sample)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0A39F7-5F99-0C47-837E-383DEEE2F996}"/>
                </a:ext>
              </a:extLst>
            </p:cNvPr>
            <p:cNvSpPr txBox="1"/>
            <p:nvPr/>
          </p:nvSpPr>
          <p:spPr>
            <a:xfrm>
              <a:off x="5401451" y="424207"/>
              <a:ext cx="13890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SARS-Cov-2</a:t>
              </a:r>
            </a:p>
            <a:p>
              <a:pPr algn="ctr"/>
              <a:r>
                <a:rPr lang="en-US" dirty="0"/>
                <a:t>Phylogenetic</a:t>
              </a:r>
            </a:p>
            <a:p>
              <a:pPr algn="ctr"/>
              <a:r>
                <a:rPr lang="en-US" dirty="0"/>
                <a:t>tree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D77714-F641-DC48-B0EE-124A2A4F17F1}"/>
                </a:ext>
              </a:extLst>
            </p:cNvPr>
            <p:cNvSpPr txBox="1"/>
            <p:nvPr/>
          </p:nvSpPr>
          <p:spPr>
            <a:xfrm>
              <a:off x="3952522" y="2079192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3E65F6-F9B2-414B-B6B6-4D71F64C3F71}"/>
                </a:ext>
              </a:extLst>
            </p:cNvPr>
            <p:cNvSpPr txBox="1"/>
            <p:nvPr/>
          </p:nvSpPr>
          <p:spPr>
            <a:xfrm>
              <a:off x="3534030" y="3666361"/>
              <a:ext cx="16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Human-derived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B2331-DDDD-894E-90B8-DB52B552282F}"/>
                </a:ext>
              </a:extLst>
            </p:cNvPr>
            <p:cNvSpPr txBox="1"/>
            <p:nvPr/>
          </p:nvSpPr>
          <p:spPr>
            <a:xfrm>
              <a:off x="6610168" y="3666361"/>
              <a:ext cx="1948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 human-derived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AC0386-0F15-1F48-AF12-860C9A6778AF}"/>
                </a:ext>
              </a:extLst>
            </p:cNvPr>
            <p:cNvSpPr txBox="1"/>
            <p:nvPr/>
          </p:nvSpPr>
          <p:spPr>
            <a:xfrm>
              <a:off x="3488289" y="4748762"/>
              <a:ext cx="172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Identify relevant</a:t>
              </a:r>
            </a:p>
            <a:p>
              <a:pPr algn="ctr"/>
              <a:r>
                <a:rPr lang="en-US" dirty="0"/>
                <a:t>mutation(s)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8D0547-55B7-034A-A330-49AADB71B07B}"/>
                </a:ext>
              </a:extLst>
            </p:cNvPr>
            <p:cNvCxnSpPr>
              <a:cxnSpLocks/>
            </p:cNvCxnSpPr>
            <p:nvPr/>
          </p:nvCxnSpPr>
          <p:spPr>
            <a:xfrm>
              <a:off x="4351154" y="3031958"/>
              <a:ext cx="32334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991206-CD79-1844-BAA2-B64C8AAA9D7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357813" y="3031958"/>
              <a:ext cx="0" cy="6344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B040A6-CC64-D043-B185-22660420451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584633" y="3031958"/>
              <a:ext cx="1" cy="6344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F1638B-E78C-E44B-97A5-9F3CEDF23B6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47537"/>
              <a:ext cx="0" cy="16844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50EFC3-039C-C74B-A63D-1C484A0D7559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4351154" y="4035693"/>
              <a:ext cx="6659" cy="7130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5B77F-2783-1A4A-90B3-7DEC011ACB9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989355" y="2025770"/>
              <a:ext cx="3106645" cy="80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Molecular Phylogenetics using Bio.Phylo | by Vijini Mallawaarachchi |  Towards Data Science">
              <a:extLst>
                <a:ext uri="{FF2B5EF4-FFF2-40B4-BE49-F238E27FC236}">
                  <a16:creationId xmlns:a16="http://schemas.microsoft.com/office/drawing/2014/main" id="{0974ADE9-584F-884B-B3F0-EA261A6C5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38"/>
            <a:stretch/>
          </p:blipFill>
          <p:spPr bwMode="auto">
            <a:xfrm>
              <a:off x="6951756" y="55173"/>
              <a:ext cx="1948932" cy="2342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uman Body Diagram Images, Stock Photos &amp; Vectors | Shutterstock">
              <a:extLst>
                <a:ext uri="{FF2B5EF4-FFF2-40B4-BE49-F238E27FC236}">
                  <a16:creationId xmlns:a16="http://schemas.microsoft.com/office/drawing/2014/main" id="{C9802C4F-5A7E-5E42-97B2-D20BDDCE3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1" t="8383" r="29167" b="13563"/>
            <a:stretch/>
          </p:blipFill>
          <p:spPr bwMode="auto">
            <a:xfrm>
              <a:off x="8931097" y="1754944"/>
              <a:ext cx="271548" cy="5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inks Versus Cats">
              <a:extLst>
                <a:ext uri="{FF2B5EF4-FFF2-40B4-BE49-F238E27FC236}">
                  <a16:creationId xmlns:a16="http://schemas.microsoft.com/office/drawing/2014/main" id="{951D6DB0-86B8-BD49-80BA-FB266EB2C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92400" y="1437050"/>
              <a:ext cx="617664" cy="39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rawing of tiger – drawing-of.eu">
              <a:extLst>
                <a:ext uri="{FF2B5EF4-FFF2-40B4-BE49-F238E27FC236}">
                  <a16:creationId xmlns:a16="http://schemas.microsoft.com/office/drawing/2014/main" id="{8B3717EC-7B82-F54F-84DA-DF84EA7AD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713" y="998441"/>
              <a:ext cx="689230" cy="38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orilla Silhouette Clip Art, PNG, 709x751px, Gorilla, Animal, Black, Black  And White, Carnivoran Download Free">
              <a:extLst>
                <a:ext uri="{FF2B5EF4-FFF2-40B4-BE49-F238E27FC236}">
                  <a16:creationId xmlns:a16="http://schemas.microsoft.com/office/drawing/2014/main" id="{66584615-B5E6-E340-8242-27A9F5F42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496" y="184233"/>
              <a:ext cx="471915" cy="43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984C-664B-2049-B281-88FDB2D84EAF}"/>
                </a:ext>
              </a:extLst>
            </p:cNvPr>
            <p:cNvSpPr txBox="1"/>
            <p:nvPr/>
          </p:nvSpPr>
          <p:spPr>
            <a:xfrm>
              <a:off x="1983951" y="4887261"/>
              <a:ext cx="100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Function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76D96E-B85A-2E4C-80A8-19CDA1522286}"/>
                </a:ext>
              </a:extLst>
            </p:cNvPr>
            <p:cNvSpPr txBox="1"/>
            <p:nvPr/>
          </p:nvSpPr>
          <p:spPr>
            <a:xfrm>
              <a:off x="5713182" y="4887261"/>
              <a:ext cx="13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3D structure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315D4-1849-9B45-BC3C-177FAD232CF4}"/>
                </a:ext>
              </a:extLst>
            </p:cNvPr>
            <p:cNvCxnSpPr>
              <a:cxnSpLocks/>
              <a:stCxn id="32" idx="3"/>
              <a:endCxn id="9" idx="1"/>
            </p:cNvCxnSpPr>
            <p:nvPr/>
          </p:nvCxnSpPr>
          <p:spPr>
            <a:xfrm>
              <a:off x="2989355" y="5071927"/>
              <a:ext cx="49893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Category:Old World Monkeys | ZT2 Download Library Wiki | Fandom">
              <a:extLst>
                <a:ext uri="{FF2B5EF4-FFF2-40B4-BE49-F238E27FC236}">
                  <a16:creationId xmlns:a16="http://schemas.microsoft.com/office/drawing/2014/main" id="{8CAF2D2E-7804-BB49-BBF5-7A9F88402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1736" y="560260"/>
              <a:ext cx="588675" cy="58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F9059C-45F1-DE42-ACEF-D5A4A6B9CD90}"/>
                </a:ext>
              </a:extLst>
            </p:cNvPr>
            <p:cNvCxnSpPr>
              <a:cxnSpLocks/>
              <a:stCxn id="33" idx="1"/>
              <a:endCxn id="9" idx="3"/>
            </p:cNvCxnSpPr>
            <p:nvPr/>
          </p:nvCxnSpPr>
          <p:spPr>
            <a:xfrm flipH="1">
              <a:off x="5214018" y="5071927"/>
              <a:ext cx="49916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A8A557-C3FE-044F-9730-7F64ADD7C266}"/>
                </a:ext>
              </a:extLst>
            </p:cNvPr>
            <p:cNvSpPr txBox="1"/>
            <p:nvPr/>
          </p:nvSpPr>
          <p:spPr>
            <a:xfrm>
              <a:off x="8412543" y="3376908"/>
              <a:ext cx="6463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accent6"/>
                  </a:solidFill>
                </a:rPr>
                <a:t>✓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77127-6FF5-5948-B9F5-FF8C5FB0918D}"/>
                </a:ext>
              </a:extLst>
            </p:cNvPr>
            <p:cNvSpPr txBox="1"/>
            <p:nvPr/>
          </p:nvSpPr>
          <p:spPr>
            <a:xfrm>
              <a:off x="3122478" y="3284574"/>
              <a:ext cx="4347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F3C483C-8096-2F4D-B98C-C23A32165006}"/>
              </a:ext>
            </a:extLst>
          </p:cNvPr>
          <p:cNvSpPr txBox="1"/>
          <p:nvPr/>
        </p:nvSpPr>
        <p:spPr>
          <a:xfrm>
            <a:off x="1513246" y="253079"/>
            <a:ext cx="9073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Identifying shifts of SARS-CoV-2 to non-human hosts</a:t>
            </a:r>
          </a:p>
        </p:txBody>
      </p:sp>
      <p:pic>
        <p:nvPicPr>
          <p:cNvPr id="1040" name="Picture 16" descr="sample tube, test tube in ARASAAC · Global Symbols">
            <a:extLst>
              <a:ext uri="{FF2B5EF4-FFF2-40B4-BE49-F238E27FC236}">
                <a16:creationId xmlns:a16="http://schemas.microsoft.com/office/drawing/2014/main" id="{5E388760-2773-4748-964C-45478D8FA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878" y="2111121"/>
            <a:ext cx="588675" cy="5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7C4E9A5-50BC-784C-8F08-31C0A2C5549A}"/>
              </a:ext>
            </a:extLst>
          </p:cNvPr>
          <p:cNvSpPr txBox="1"/>
          <p:nvPr/>
        </p:nvSpPr>
        <p:spPr>
          <a:xfrm>
            <a:off x="10267046" y="283593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34F834-7FF5-9A4A-A78A-CB65135A6241}"/>
              </a:ext>
            </a:extLst>
          </p:cNvPr>
          <p:cNvSpPr txBox="1"/>
          <p:nvPr/>
        </p:nvSpPr>
        <p:spPr>
          <a:xfrm>
            <a:off x="10146801" y="1192459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818D6-49ED-4EBD-9EF5-3EC91478F06B}"/>
              </a:ext>
            </a:extLst>
          </p:cNvPr>
          <p:cNvSpPr txBox="1"/>
          <p:nvPr/>
        </p:nvSpPr>
        <p:spPr>
          <a:xfrm>
            <a:off x="4294996" y="2730672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nextalign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3F115-2454-45B5-8FB1-BFA7BDDBFE8B}"/>
              </a:ext>
            </a:extLst>
          </p:cNvPr>
          <p:cNvSpPr txBox="1"/>
          <p:nvPr/>
        </p:nvSpPr>
        <p:spPr>
          <a:xfrm>
            <a:off x="5800484" y="1238013"/>
            <a:ext cx="18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Phangorn</a:t>
            </a:r>
            <a:r>
              <a:rPr lang="en-US" dirty="0"/>
              <a:t>/</a:t>
            </a:r>
            <a:r>
              <a:rPr lang="en-US" dirty="0" err="1"/>
              <a:t>raxml</a:t>
            </a:r>
            <a:r>
              <a:rPr lang="en-US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C10E8-42C1-43B1-992C-11D153C485F5}"/>
              </a:ext>
            </a:extLst>
          </p:cNvPr>
          <p:cNvSpPr txBox="1"/>
          <p:nvPr/>
        </p:nvSpPr>
        <p:spPr>
          <a:xfrm>
            <a:off x="4192029" y="6488668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snpeff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0F1E2-DD4B-4AD5-82FF-3CBCDE2C0D92}"/>
              </a:ext>
            </a:extLst>
          </p:cNvPr>
          <p:cNvSpPr txBox="1"/>
          <p:nvPr/>
        </p:nvSpPr>
        <p:spPr>
          <a:xfrm>
            <a:off x="7491046" y="6180992"/>
            <a:ext cx="16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gsaid</a:t>
            </a:r>
            <a:r>
              <a:rPr lang="en-US" dirty="0"/>
              <a:t> web app)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6F4CE-C332-4FA6-81BD-0748AC417082}"/>
              </a:ext>
            </a:extLst>
          </p:cNvPr>
          <p:cNvSpPr txBox="1"/>
          <p:nvPr/>
        </p:nvSpPr>
        <p:spPr>
          <a:xfrm>
            <a:off x="8949836" y="3579085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ggtree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10FD7D-637C-4E69-9AFD-A32E7D4F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D684C-800E-43CF-82BC-A576A9CE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Swamy Rakesh (Lead)</a:t>
            </a:r>
          </a:p>
          <a:p>
            <a:r>
              <a:rPr lang="en-US"/>
              <a:t>Thomas Keller (Lead)</a:t>
            </a:r>
            <a:endParaRPr lang="en-US" dirty="0"/>
          </a:p>
          <a:p>
            <a:r>
              <a:rPr lang="en-US" dirty="0"/>
              <a:t>Celine Atkinson</a:t>
            </a:r>
          </a:p>
          <a:p>
            <a:r>
              <a:rPr lang="en-US" dirty="0"/>
              <a:t>Alex Cromwell</a:t>
            </a:r>
          </a:p>
          <a:p>
            <a:r>
              <a:rPr lang="en-US" dirty="0"/>
              <a:t>Vijay Chauhan</a:t>
            </a:r>
          </a:p>
          <a:p>
            <a:r>
              <a:rPr lang="en-US" dirty="0"/>
              <a:t>Kyle Koller</a:t>
            </a:r>
          </a:p>
          <a:p>
            <a:r>
              <a:rPr lang="en-US" dirty="0" err="1"/>
              <a:t>Soafy</a:t>
            </a:r>
            <a:endParaRPr lang="en-US" dirty="0"/>
          </a:p>
          <a:p>
            <a:r>
              <a:rPr lang="en-US" dirty="0"/>
              <a:t>Raul Gonzalez-</a:t>
            </a:r>
            <a:r>
              <a:rPr lang="en-US" dirty="0" err="1"/>
              <a:t>Pech</a:t>
            </a:r>
            <a:endParaRPr lang="en-US" dirty="0"/>
          </a:p>
          <a:p>
            <a:r>
              <a:rPr lang="en-US" dirty="0"/>
              <a:t>Morgan Young</a:t>
            </a:r>
          </a:p>
        </p:txBody>
      </p:sp>
    </p:spTree>
    <p:extLst>
      <p:ext uri="{BB962C8B-B14F-4D97-AF65-F5344CB8AC3E}">
        <p14:creationId xmlns:p14="http://schemas.microsoft.com/office/powerpoint/2010/main" val="26681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Pech, Raul</dc:creator>
  <cp:lastModifiedBy>Thomas Keller</cp:lastModifiedBy>
  <cp:revision>11</cp:revision>
  <dcterms:created xsi:type="dcterms:W3CDTF">2021-02-24T16:06:28Z</dcterms:created>
  <dcterms:modified xsi:type="dcterms:W3CDTF">2021-02-24T16:55:44Z</dcterms:modified>
</cp:coreProperties>
</file>