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0432-C87A-464A-83B7-08B24A8F2ED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4599-49FA-4F17-9221-D020A4AA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9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0432-C87A-464A-83B7-08B24A8F2ED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4599-49FA-4F17-9221-D020A4AA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4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0432-C87A-464A-83B7-08B24A8F2ED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4599-49FA-4F17-9221-D020A4AA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1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0432-C87A-464A-83B7-08B24A8F2ED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4599-49FA-4F17-9221-D020A4AA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7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0432-C87A-464A-83B7-08B24A8F2ED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4599-49FA-4F17-9221-D020A4AA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3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0432-C87A-464A-83B7-08B24A8F2ED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4599-49FA-4F17-9221-D020A4AA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0432-C87A-464A-83B7-08B24A8F2ED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4599-49FA-4F17-9221-D020A4AA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0432-C87A-464A-83B7-08B24A8F2ED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4599-49FA-4F17-9221-D020A4AA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6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0432-C87A-464A-83B7-08B24A8F2ED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4599-49FA-4F17-9221-D020A4AA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3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0432-C87A-464A-83B7-08B24A8F2ED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4599-49FA-4F17-9221-D020A4AA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0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0432-C87A-464A-83B7-08B24A8F2ED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4599-49FA-4F17-9221-D020A4AA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5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0432-C87A-464A-83B7-08B24A8F2ED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4599-49FA-4F17-9221-D020A4AA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7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k-region-dst.gitbook.io/alaska-region-interim-data-management-user-guide/background/the-big-picture-integrating-data-management-with-project-management" TargetMode="External"/><Relationship Id="rId2" Type="http://schemas.openxmlformats.org/officeDocument/2006/relationships/hyperlink" Target="https://dx.doi.org/10.1007%2Fs10661-016-5397-x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112580" y="274320"/>
          <a:ext cx="11990215" cy="5186601"/>
        </p:xfrm>
        <a:graphic>
          <a:graphicData uri="http://schemas.openxmlformats.org/drawingml/2006/table">
            <a:tbl>
              <a:tblPr/>
              <a:tblGrid>
                <a:gridCol w="611483">
                  <a:extLst>
                    <a:ext uri="{9D8B030D-6E8A-4147-A177-3AD203B41FA5}">
                      <a16:colId xmlns:a16="http://schemas.microsoft.com/office/drawing/2014/main" val="257305134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16175701"/>
                    </a:ext>
                  </a:extLst>
                </a:gridCol>
                <a:gridCol w="786192">
                  <a:extLst>
                    <a:ext uri="{9D8B030D-6E8A-4147-A177-3AD203B41FA5}">
                      <a16:colId xmlns:a16="http://schemas.microsoft.com/office/drawing/2014/main" val="2035440759"/>
                    </a:ext>
                  </a:extLst>
                </a:gridCol>
                <a:gridCol w="567805">
                  <a:extLst>
                    <a:ext uri="{9D8B030D-6E8A-4147-A177-3AD203B41FA5}">
                      <a16:colId xmlns:a16="http://schemas.microsoft.com/office/drawing/2014/main" val="2478610476"/>
                    </a:ext>
                  </a:extLst>
                </a:gridCol>
                <a:gridCol w="698835">
                  <a:extLst>
                    <a:ext uri="{9D8B030D-6E8A-4147-A177-3AD203B41FA5}">
                      <a16:colId xmlns:a16="http://schemas.microsoft.com/office/drawing/2014/main" val="67528581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77340227"/>
                    </a:ext>
                  </a:extLst>
                </a:gridCol>
                <a:gridCol w="611483">
                  <a:extLst>
                    <a:ext uri="{9D8B030D-6E8A-4147-A177-3AD203B41FA5}">
                      <a16:colId xmlns:a16="http://schemas.microsoft.com/office/drawing/2014/main" val="3546192194"/>
                    </a:ext>
                  </a:extLst>
                </a:gridCol>
                <a:gridCol w="567805">
                  <a:extLst>
                    <a:ext uri="{9D8B030D-6E8A-4147-A177-3AD203B41FA5}">
                      <a16:colId xmlns:a16="http://schemas.microsoft.com/office/drawing/2014/main" val="1879139756"/>
                    </a:ext>
                  </a:extLst>
                </a:gridCol>
                <a:gridCol w="873549">
                  <a:extLst>
                    <a:ext uri="{9D8B030D-6E8A-4147-A177-3AD203B41FA5}">
                      <a16:colId xmlns:a16="http://schemas.microsoft.com/office/drawing/2014/main" val="1647838157"/>
                    </a:ext>
                  </a:extLst>
                </a:gridCol>
                <a:gridCol w="567805">
                  <a:extLst>
                    <a:ext uri="{9D8B030D-6E8A-4147-A177-3AD203B41FA5}">
                      <a16:colId xmlns:a16="http://schemas.microsoft.com/office/drawing/2014/main" val="1929415696"/>
                    </a:ext>
                  </a:extLst>
                </a:gridCol>
                <a:gridCol w="611483">
                  <a:extLst>
                    <a:ext uri="{9D8B030D-6E8A-4147-A177-3AD203B41FA5}">
                      <a16:colId xmlns:a16="http://schemas.microsoft.com/office/drawing/2014/main" val="2833860319"/>
                    </a:ext>
                  </a:extLst>
                </a:gridCol>
                <a:gridCol w="611483">
                  <a:extLst>
                    <a:ext uri="{9D8B030D-6E8A-4147-A177-3AD203B41FA5}">
                      <a16:colId xmlns:a16="http://schemas.microsoft.com/office/drawing/2014/main" val="3378550893"/>
                    </a:ext>
                  </a:extLst>
                </a:gridCol>
                <a:gridCol w="356370">
                  <a:extLst>
                    <a:ext uri="{9D8B030D-6E8A-4147-A177-3AD203B41FA5}">
                      <a16:colId xmlns:a16="http://schemas.microsoft.com/office/drawing/2014/main" val="32125729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440184666"/>
                    </a:ext>
                  </a:extLst>
                </a:gridCol>
                <a:gridCol w="192943">
                  <a:extLst>
                    <a:ext uri="{9D8B030D-6E8A-4147-A177-3AD203B41FA5}">
                      <a16:colId xmlns:a16="http://schemas.microsoft.com/office/drawing/2014/main" val="387107187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1718861"/>
                    </a:ext>
                  </a:extLst>
                </a:gridCol>
                <a:gridCol w="102667">
                  <a:extLst>
                    <a:ext uri="{9D8B030D-6E8A-4147-A177-3AD203B41FA5}">
                      <a16:colId xmlns:a16="http://schemas.microsoft.com/office/drawing/2014/main" val="19546483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55938023"/>
                    </a:ext>
                  </a:extLst>
                </a:gridCol>
                <a:gridCol w="1023208">
                  <a:extLst>
                    <a:ext uri="{9D8B030D-6E8A-4147-A177-3AD203B41FA5}">
                      <a16:colId xmlns:a16="http://schemas.microsoft.com/office/drawing/2014/main" val="1905728333"/>
                    </a:ext>
                  </a:extLst>
                </a:gridCol>
                <a:gridCol w="560984">
                  <a:extLst>
                    <a:ext uri="{9D8B030D-6E8A-4147-A177-3AD203B41FA5}">
                      <a16:colId xmlns:a16="http://schemas.microsoft.com/office/drawing/2014/main" val="3883069073"/>
                    </a:ext>
                  </a:extLst>
                </a:gridCol>
              </a:tblGrid>
              <a:tr h="451057"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Management Life Cycle*</a:t>
                      </a: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1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n-US" dirty="0"/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Revise &amp;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Repeat as Needed</a:t>
                      </a:r>
                    </a:p>
                  </a:txBody>
                  <a:tcPr marL="5001" marR="5001" marT="5001" marB="0" vert="vert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505209"/>
                  </a:ext>
                </a:extLst>
              </a:tr>
              <a:tr h="323676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Management Planning</a:t>
                      </a: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FC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Life Cycle</a:t>
                      </a: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D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293551"/>
                  </a:ext>
                </a:extLst>
              </a:tr>
              <a:tr h="419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Define Problem</a:t>
                      </a: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FC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State Objective(s)</a:t>
                      </a:r>
                    </a:p>
                  </a:txBody>
                  <a:tcPr marL="5001" marR="5001" marT="50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FCB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Design Project</a:t>
                      </a:r>
                    </a:p>
                  </a:txBody>
                  <a:tcPr marL="5001" marR="5001" marT="50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FC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Implement</a:t>
                      </a:r>
                      <a:r>
                        <a:rPr lang="en-US" sz="13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Project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D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Learn from Project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DA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D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D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Implement Action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DA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DA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693184"/>
                  </a:ext>
                </a:extLst>
              </a:tr>
              <a:tr h="80135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FC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 conceptual model</a:t>
                      </a:r>
                    </a:p>
                  </a:txBody>
                  <a:tcPr marL="5001" marR="5001" marT="5001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FC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 approach</a:t>
                      </a:r>
                    </a:p>
                  </a:txBody>
                  <a:tcPr marL="5001" marR="5001" marT="5001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FC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Translate conceptual model to quantitative model</a:t>
                      </a:r>
                    </a:p>
                  </a:txBody>
                  <a:tcPr marL="5001" marR="5001" marT="5001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FC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State survey objectives</a:t>
                      </a:r>
                    </a:p>
                  </a:txBody>
                  <a:tcPr marL="5001" marR="5001" marT="5001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FC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Identify analytical approach</a:t>
                      </a:r>
                    </a:p>
                  </a:txBody>
                  <a:tcPr marL="5001" marR="5001" marT="5001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FC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 sampling design</a:t>
                      </a:r>
                    </a:p>
                  </a:txBody>
                  <a:tcPr marL="5001" marR="5001" marT="5001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FC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 data collection methods</a:t>
                      </a:r>
                    </a:p>
                  </a:txBody>
                  <a:tcPr marL="5001" marR="5001" marT="5001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FCB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 project</a:t>
                      </a:r>
                    </a:p>
                  </a:txBody>
                  <a:tcPr marL="5001" marR="5001" marT="5001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D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Produce data</a:t>
                      </a:r>
                    </a:p>
                  </a:txBody>
                  <a:tcPr marL="5001" marR="5001" marT="5001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DA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DA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Evaluate data</a:t>
                      </a:r>
                    </a:p>
                  </a:txBody>
                  <a:tcPr marL="5001" marR="5001" marT="5001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DA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DA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Update knowledge</a:t>
                      </a:r>
                    </a:p>
                  </a:txBody>
                  <a:tcPr marL="5001" marR="5001" marT="5001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DA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D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Make management decisions</a:t>
                      </a:r>
                    </a:p>
                  </a:txBody>
                  <a:tcPr marL="5001" marR="5001" marT="5001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DA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DA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905718"/>
                  </a:ext>
                </a:extLst>
              </a:tr>
              <a:tr h="382142">
                <a:tc gridSpan="18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Document – develop study plan, protocols, SOPs &amp; maintain project record</a:t>
                      </a:r>
                      <a:endParaRPr kumimoji="0" lang="en-US" sz="1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01" marR="5001" marT="500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FE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001" marR="5001" marT="50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FED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810795"/>
                  </a:ext>
                </a:extLst>
              </a:tr>
              <a:tr h="451057">
                <a:tc rowSpan="5" gridSpan="2"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l" fontAlgn="b"/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7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Management Life </a:t>
                      </a:r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Cycle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385908"/>
                  </a:ext>
                </a:extLst>
              </a:tr>
              <a:tr h="323676">
                <a:tc gridSpan="2" vMerge="1"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Management Planning</a:t>
                      </a: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8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Life Cycle</a:t>
                      </a: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870089"/>
                  </a:ext>
                </a:extLst>
              </a:tr>
              <a:tr h="419212">
                <a:tc gridSpan="2" vMerge="1"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</a:t>
                      </a:r>
                      <a:r>
                        <a:rPr lang="en-US" sz="13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eople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Standards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Process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QA/QC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Storage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Distribution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Acquire</a:t>
                      </a: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Quality Control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Process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5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Analyze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Archive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Share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5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306970"/>
                  </a:ext>
                </a:extLst>
              </a:tr>
              <a:tr h="801353">
                <a:tc gridSpan="2" vMerge="1"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Assign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roles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&amp; responsibilities</a:t>
                      </a:r>
                    </a:p>
                  </a:txBody>
                  <a:tcPr marL="5001" marR="5001" marT="5001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Identify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types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format and metadata standards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processing steps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QA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&amp; QC procedures</a:t>
                      </a:r>
                    </a:p>
                  </a:txBody>
                  <a:tcPr marL="5001" marR="5001" marT="5001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 where data will be stored</a:t>
                      </a:r>
                    </a:p>
                  </a:txBody>
                  <a:tcPr marL="5001" marR="5001" marT="5001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 how will data be shared</a:t>
                      </a:r>
                    </a:p>
                  </a:txBody>
                  <a:tcPr marL="5001" marR="5001" marT="5001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Collect or generate data</a:t>
                      </a:r>
                    </a:p>
                  </a:txBody>
                  <a:tcPr marL="5001" marR="5001" marT="5001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data for errors</a:t>
                      </a:r>
                    </a:p>
                  </a:txBody>
                  <a:tcPr marL="5001" marR="5001" marT="5001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Format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for analysis or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archiving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5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Analyze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data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 meet objectives</a:t>
                      </a:r>
                    </a:p>
                  </a:txBody>
                  <a:tcPr marL="5001" marR="5001" marT="5001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Submit data &amp; metadata to data repository</a:t>
                      </a:r>
                    </a:p>
                  </a:txBody>
                  <a:tcPr marL="5001" marR="5001" marT="5001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metadata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records to data catalog</a:t>
                      </a:r>
                    </a:p>
                  </a:txBody>
                  <a:tcPr marL="5001" marR="5001" marT="5001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Share data with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internal &amp; external users</a:t>
                      </a:r>
                    </a:p>
                  </a:txBody>
                  <a:tcPr marL="5001" marR="5001" marT="5001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5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43919"/>
                  </a:ext>
                </a:extLst>
              </a:tr>
              <a:tr h="382142">
                <a:tc gridSpan="2" vMerge="1"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7"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Document</a:t>
                      </a:r>
                      <a:r>
                        <a:rPr lang="en-US" sz="1800" b="1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d</a:t>
                      </a:r>
                      <a:r>
                        <a:rPr lang="en-US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evelop</a:t>
                      </a:r>
                      <a:r>
                        <a:rPr lang="en-US" sz="1800" b="1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data management plan and create metadata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1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972137"/>
                  </a:ext>
                </a:extLst>
              </a:tr>
              <a:tr h="382142"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Quality</a:t>
                      </a:r>
                      <a:r>
                        <a:rPr lang="en-US" sz="2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Management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728768"/>
                  </a:ext>
                </a:extLst>
              </a:tr>
            </a:tbl>
          </a:graphicData>
        </a:graphic>
      </p:graphicFrame>
      <p:sp>
        <p:nvSpPr>
          <p:cNvPr id="30" name="Right Arrow 29"/>
          <p:cNvSpPr/>
          <p:nvPr/>
        </p:nvSpPr>
        <p:spPr>
          <a:xfrm>
            <a:off x="814252" y="5486400"/>
            <a:ext cx="10563497" cy="914400"/>
          </a:xfrm>
          <a:prstGeom prst="rightArrow">
            <a:avLst>
              <a:gd name="adj1" fmla="val 50000"/>
              <a:gd name="adj2" fmla="val 1110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184545" y="6581001"/>
            <a:ext cx="1007455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*Not to scale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396335"/>
            <a:ext cx="431560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A Road Map for Designing and Implementing a Biological Monitoring Program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Reynolds et al. 2016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Alaska Region Interim Data Management User Guide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Alaska Region Data Stewardship Team</a:t>
            </a:r>
          </a:p>
        </p:txBody>
      </p:sp>
      <p:sp>
        <p:nvSpPr>
          <p:cNvPr id="25" name="Circular Arrow 24"/>
          <p:cNvSpPr/>
          <p:nvPr/>
        </p:nvSpPr>
        <p:spPr>
          <a:xfrm>
            <a:off x="11567160" y="361088"/>
            <a:ext cx="457200" cy="4572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774987"/>
              <a:gd name="adj5" fmla="val 12500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ircular Arrow 25"/>
          <p:cNvSpPr/>
          <p:nvPr/>
        </p:nvSpPr>
        <p:spPr>
          <a:xfrm rot="10800000">
            <a:off x="11567160" y="361088"/>
            <a:ext cx="457200" cy="4572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169728"/>
              <a:gd name="adj5" fmla="val 12500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ircular Arrow 26"/>
          <p:cNvSpPr/>
          <p:nvPr/>
        </p:nvSpPr>
        <p:spPr>
          <a:xfrm>
            <a:off x="11567160" y="361088"/>
            <a:ext cx="457200" cy="4572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391125"/>
              <a:gd name="adj5" fmla="val 12500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ircular Arrow 11"/>
          <p:cNvSpPr/>
          <p:nvPr/>
        </p:nvSpPr>
        <p:spPr>
          <a:xfrm>
            <a:off x="11567160" y="4937760"/>
            <a:ext cx="457200" cy="4572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774987"/>
              <a:gd name="adj5" fmla="val 12500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ircular Arrow 12"/>
          <p:cNvSpPr/>
          <p:nvPr/>
        </p:nvSpPr>
        <p:spPr>
          <a:xfrm rot="10800000">
            <a:off x="11567160" y="4937760"/>
            <a:ext cx="457200" cy="4572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169728"/>
              <a:gd name="adj5" fmla="val 12500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ircular Arrow 13"/>
          <p:cNvSpPr/>
          <p:nvPr/>
        </p:nvSpPr>
        <p:spPr>
          <a:xfrm>
            <a:off x="11567160" y="4937760"/>
            <a:ext cx="457200" cy="4572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391125"/>
              <a:gd name="adj5" fmla="val 12500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31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2BF8B0F630EE46B7EB723CAADB4CC8" ma:contentTypeVersion="11" ma:contentTypeDescription="Create a new document." ma:contentTypeScope="" ma:versionID="11688c5f148c79085a7bce09b0493b30">
  <xsd:schema xmlns:xsd="http://www.w3.org/2001/XMLSchema" xmlns:xs="http://www.w3.org/2001/XMLSchema" xmlns:p="http://schemas.microsoft.com/office/2006/metadata/properties" xmlns:ns1="http://schemas.microsoft.com/sharepoint/v3" xmlns:ns3="ca6d468f-bb3e-4abe-9933-fd505aa2e60b" xmlns:ns4="ea26be6c-567e-4ca9-aae5-67b5e2111b03" targetNamespace="http://schemas.microsoft.com/office/2006/metadata/properties" ma:root="true" ma:fieldsID="e6bc2b07a784ae89ece02e2f31029039" ns1:_="" ns3:_="" ns4:_="">
    <xsd:import namespace="http://schemas.microsoft.com/sharepoint/v3"/>
    <xsd:import namespace="ca6d468f-bb3e-4abe-9933-fd505aa2e60b"/>
    <xsd:import namespace="ea26be6c-567e-4ca9-aae5-67b5e2111b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d468f-bb3e-4abe-9933-fd505aa2e60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26be6c-567e-4ca9-aae5-67b5e2111b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F668E9-AC2D-44EF-AD5F-0C5D3678DA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D9CC0E-9C6E-4CBD-BA3B-8C495C0BFC46}">
  <ds:schemaRefs>
    <ds:schemaRef ds:uri="ca6d468f-bb3e-4abe-9933-fd505aa2e60b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sharepoint/v3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ea26be6c-567e-4ca9-aae5-67b5e2111b0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464C41-041B-466F-BA2C-9CA810779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a6d468f-bb3e-4abe-9933-fd505aa2e60b"/>
    <ds:schemaRef ds:uri="ea26be6c-567e-4ca9-aae5-67b5e2111b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235</Words>
  <Application>Microsoft Office PowerPoint</Application>
  <PresentationFormat>Widescreen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Laufenberg, Jared S</dc:creator>
  <cp:lastModifiedBy>Laufenberg, Jared S</cp:lastModifiedBy>
  <cp:revision>4</cp:revision>
  <dcterms:created xsi:type="dcterms:W3CDTF">2020-05-27T17:55:10Z</dcterms:created>
  <dcterms:modified xsi:type="dcterms:W3CDTF">2020-06-18T22:04:11Z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0x010100ED2BF8B0F630EE46B7EB723CAADB4CC8</vt:lpwstr>
  </property>
</Properties>
</file>