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6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0432-C87A-464A-83B7-08B24A8F2ED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4599-49FA-4F17-9221-D020A4AA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-region-dst.gitbook.io/alaska-region-interim-data-management-user-guide/background/the-big-picture-integrating-data-management-with-project-management" TargetMode="External"/><Relationship Id="rId2" Type="http://schemas.openxmlformats.org/officeDocument/2006/relationships/hyperlink" Target="https://dx.doi.org/10.1007%2Fs10661-016-5397-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12580" y="274320"/>
          <a:ext cx="11966840" cy="5137022"/>
        </p:xfrm>
        <a:graphic>
          <a:graphicData uri="http://schemas.openxmlformats.org/drawingml/2006/table">
            <a:tbl>
              <a:tblPr/>
              <a:tblGrid>
                <a:gridCol w="611483">
                  <a:extLst>
                    <a:ext uri="{9D8B030D-6E8A-4147-A177-3AD203B41FA5}">
                      <a16:colId xmlns:a16="http://schemas.microsoft.com/office/drawing/2014/main" val="25730513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16175701"/>
                    </a:ext>
                  </a:extLst>
                </a:gridCol>
                <a:gridCol w="786192">
                  <a:extLst>
                    <a:ext uri="{9D8B030D-6E8A-4147-A177-3AD203B41FA5}">
                      <a16:colId xmlns:a16="http://schemas.microsoft.com/office/drawing/2014/main" val="2035440759"/>
                    </a:ext>
                  </a:extLst>
                </a:gridCol>
                <a:gridCol w="567805">
                  <a:extLst>
                    <a:ext uri="{9D8B030D-6E8A-4147-A177-3AD203B41FA5}">
                      <a16:colId xmlns:a16="http://schemas.microsoft.com/office/drawing/2014/main" val="2478610476"/>
                    </a:ext>
                  </a:extLst>
                </a:gridCol>
                <a:gridCol w="698835">
                  <a:extLst>
                    <a:ext uri="{9D8B030D-6E8A-4147-A177-3AD203B41FA5}">
                      <a16:colId xmlns:a16="http://schemas.microsoft.com/office/drawing/2014/main" val="6752858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7340227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3546192194"/>
                    </a:ext>
                  </a:extLst>
                </a:gridCol>
                <a:gridCol w="567805">
                  <a:extLst>
                    <a:ext uri="{9D8B030D-6E8A-4147-A177-3AD203B41FA5}">
                      <a16:colId xmlns:a16="http://schemas.microsoft.com/office/drawing/2014/main" val="1879139756"/>
                    </a:ext>
                  </a:extLst>
                </a:gridCol>
                <a:gridCol w="873548">
                  <a:extLst>
                    <a:ext uri="{9D8B030D-6E8A-4147-A177-3AD203B41FA5}">
                      <a16:colId xmlns:a16="http://schemas.microsoft.com/office/drawing/2014/main" val="1647838157"/>
                    </a:ext>
                  </a:extLst>
                </a:gridCol>
                <a:gridCol w="567805">
                  <a:extLst>
                    <a:ext uri="{9D8B030D-6E8A-4147-A177-3AD203B41FA5}">
                      <a16:colId xmlns:a16="http://schemas.microsoft.com/office/drawing/2014/main" val="1929415696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2833860319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3378550893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3212572908"/>
                    </a:ext>
                  </a:extLst>
                </a:gridCol>
                <a:gridCol w="611483">
                  <a:extLst>
                    <a:ext uri="{9D8B030D-6E8A-4147-A177-3AD203B41FA5}">
                      <a16:colId xmlns:a16="http://schemas.microsoft.com/office/drawing/2014/main" val="38710718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546483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849158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05728333"/>
                    </a:ext>
                  </a:extLst>
                </a:gridCol>
                <a:gridCol w="578352">
                  <a:extLst>
                    <a:ext uri="{9D8B030D-6E8A-4147-A177-3AD203B41FA5}">
                      <a16:colId xmlns:a16="http://schemas.microsoft.com/office/drawing/2014/main" val="3883069073"/>
                    </a:ext>
                  </a:extLst>
                </a:gridCol>
              </a:tblGrid>
              <a:tr h="451057"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Management Life Cycle*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Learn, Revise, Repeat as Needed</a:t>
                      </a:r>
                    </a:p>
                  </a:txBody>
                  <a:tcPr marL="5001" marR="5001" marT="5001" marB="0" vert="vert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05209"/>
                  </a:ext>
                </a:extLst>
              </a:tr>
              <a:tr h="32367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Management Planning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Life Cycle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93551"/>
                  </a:ext>
                </a:extLst>
              </a:tr>
              <a:tr h="419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Define Problem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Objective(s)</a:t>
                      </a:r>
                    </a:p>
                  </a:txBody>
                  <a:tcPr marL="5001" marR="5001" marT="50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Project</a:t>
                      </a:r>
                    </a:p>
                  </a:txBody>
                  <a:tcPr marL="5001" marR="5001" marT="50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from Project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 Action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93184"/>
                  </a:ext>
                </a:extLst>
              </a:tr>
              <a:tr h="8013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conceptual model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approach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Translate conceptual model to quantitative model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survey objectives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analytical approach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sampling design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data collection methods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project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data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Evaluate data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knowledge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 management decisions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5718"/>
                  </a:ext>
                </a:extLst>
              </a:tr>
              <a:tr h="382142"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 project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project record, study plan, protocols, SOPs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810795"/>
                  </a:ext>
                </a:extLst>
              </a:tr>
              <a:tr h="451057">
                <a:tc rowSpan="5" gridSpan="2"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Management Life Cycle*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5908"/>
                  </a:ext>
                </a:extLst>
              </a:tr>
              <a:tr h="323676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Management Planning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Life Cycle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70089"/>
                  </a:ext>
                </a:extLst>
              </a:tr>
              <a:tr h="419212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eople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QA/QC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Distribution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Acquire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Control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Archive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06970"/>
                  </a:ext>
                </a:extLst>
              </a:tr>
              <a:tr h="801353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Assign data management roles &amp; responsibilities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types of data to be collected or created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metadata standards to be used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how data will be manipulated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data &amp; metadata QA &amp; QC procedures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where data will be stored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how will data be shared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Collect or generate data</a:t>
                      </a: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data for errors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Manipulate data for analysis or final archiving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results &amp; products to meet objectives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Submit data &amp; metadata to data repository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 metadata records to data catalog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 data with internal &amp; external users</a:t>
                      </a: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919"/>
                  </a:ext>
                </a:extLst>
              </a:tr>
              <a:tr h="382142">
                <a:tc gridSpan="2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 data and data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management strategy – data management plan, metadata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72137"/>
                  </a:ext>
                </a:extLst>
              </a:tr>
              <a:tr h="382142"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Management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01" marR="5001" marT="5001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28768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>
            <a:off x="814252" y="5486400"/>
            <a:ext cx="10563497" cy="914400"/>
          </a:xfrm>
          <a:prstGeom prst="rightArrow">
            <a:avLst>
              <a:gd name="adj1" fmla="val 50000"/>
              <a:gd name="adj2" fmla="val 1110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184545" y="6581001"/>
            <a:ext cx="100745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*Not to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96335"/>
            <a:ext cx="43156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 Road Map for Designing and Implementing a Biological Monitoring Program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Reynolds et al.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Alaska Region Interim Data Management User Guide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Alaska Region Data Stewardship Team</a:t>
            </a:r>
          </a:p>
        </p:txBody>
      </p:sp>
      <p:sp>
        <p:nvSpPr>
          <p:cNvPr id="25" name="Circular Arrow 24"/>
          <p:cNvSpPr/>
          <p:nvPr/>
        </p:nvSpPr>
        <p:spPr>
          <a:xfrm>
            <a:off x="11567160" y="361088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774987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ircular Arrow 25"/>
          <p:cNvSpPr/>
          <p:nvPr/>
        </p:nvSpPr>
        <p:spPr>
          <a:xfrm rot="10800000">
            <a:off x="11567160" y="361088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169728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ircular Arrow 26"/>
          <p:cNvSpPr/>
          <p:nvPr/>
        </p:nvSpPr>
        <p:spPr>
          <a:xfrm>
            <a:off x="11567160" y="361088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391125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11567160" y="4937760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774987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ircular Arrow 12"/>
          <p:cNvSpPr/>
          <p:nvPr/>
        </p:nvSpPr>
        <p:spPr>
          <a:xfrm rot="10800000">
            <a:off x="11567160" y="4937760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169728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ircular Arrow 13"/>
          <p:cNvSpPr/>
          <p:nvPr/>
        </p:nvSpPr>
        <p:spPr>
          <a:xfrm>
            <a:off x="11567160" y="4937760"/>
            <a:ext cx="457200" cy="4572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391125"/>
              <a:gd name="adj5" fmla="val 12500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489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BF8B0F630EE46B7EB723CAADB4CC8" ma:contentTypeVersion="11" ma:contentTypeDescription="Create a new document." ma:contentTypeScope="" ma:versionID="11688c5f148c79085a7bce09b0493b30">
  <xsd:schema xmlns:xsd="http://www.w3.org/2001/XMLSchema" xmlns:xs="http://www.w3.org/2001/XMLSchema" xmlns:p="http://schemas.microsoft.com/office/2006/metadata/properties" xmlns:ns1="http://schemas.microsoft.com/sharepoint/v3" xmlns:ns3="ca6d468f-bb3e-4abe-9933-fd505aa2e60b" xmlns:ns4="ea26be6c-567e-4ca9-aae5-67b5e2111b03" targetNamespace="http://schemas.microsoft.com/office/2006/metadata/properties" ma:root="true" ma:fieldsID="e6bc2b07a784ae89ece02e2f31029039" ns1:_="" ns3:_="" ns4:_="">
    <xsd:import namespace="http://schemas.microsoft.com/sharepoint/v3"/>
    <xsd:import namespace="ca6d468f-bb3e-4abe-9933-fd505aa2e60b"/>
    <xsd:import namespace="ea26be6c-567e-4ca9-aae5-67b5e2111b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d468f-bb3e-4abe-9933-fd505aa2e6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6be6c-567e-4ca9-aae5-67b5e2111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464C41-041B-466F-BA2C-9CA810779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6d468f-bb3e-4abe-9933-fd505aa2e60b"/>
    <ds:schemaRef ds:uri="ea26be6c-567e-4ca9-aae5-67b5e211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F668E9-AC2D-44EF-AD5F-0C5D3678D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9CC0E-9C6E-4CBD-BA3B-8C495C0BFC4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ea26be6c-567e-4ca9-aae5-67b5e2111b03"/>
    <ds:schemaRef ds:uri="ca6d468f-bb3e-4abe-9933-fd505aa2e60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Laufenberg, Jared S</dc:creator>
  <cp:lastModifiedBy>Laufenberg, Jared S</cp:lastModifiedBy>
  <cp:revision>1</cp:revision>
  <dcterms:created xsi:type="dcterms:W3CDTF">2020-05-27T17:55:10Z</dcterms:created>
  <dcterms:modified xsi:type="dcterms:W3CDTF">2020-05-27T17:56:53Z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0x010100ED2BF8B0F630EE46B7EB723CAADB4CC8</vt:lpwstr>
  </property>
</Properties>
</file>