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1C9CE0-1602-83F7-698F-61FF3E9F679C}" v="607" dt="2023-02-03T14:53:50.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6" d="100"/>
          <a:sy n="66" d="100"/>
        </p:scale>
        <p:origin x="4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2/4/2023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749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2/4/2023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185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2/4/2023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44114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2/4/2023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094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2/4/2023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1619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2/4/2023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5235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2/4/2023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826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2/4/2023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75819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2/4/2023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2213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2/4/2023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6108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2/4/2023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3054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2/4/2023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80212484"/>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1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silhouette&#10;&#10;Description automatically generated">
            <a:extLst>
              <a:ext uri="{FF2B5EF4-FFF2-40B4-BE49-F238E27FC236}">
                <a16:creationId xmlns:a16="http://schemas.microsoft.com/office/drawing/2014/main" id="{6FA57112-9492-2D6A-4701-DEC2AA329621}"/>
              </a:ext>
            </a:extLst>
          </p:cNvPr>
          <p:cNvPicPr>
            <a:picLocks noChangeAspect="1"/>
          </p:cNvPicPr>
          <p:nvPr/>
        </p:nvPicPr>
        <p:blipFill rotWithShape="1">
          <a:blip r:embed="rId2"/>
          <a:srcRect t="21072" r="-2" b="11427"/>
          <a:stretch/>
        </p:blipFill>
        <p:spPr>
          <a:xfrm>
            <a:off x="20" y="10"/>
            <a:ext cx="12191980" cy="6857990"/>
          </a:xfrm>
          <a:prstGeom prst="rect">
            <a:avLst/>
          </a:prstGeom>
        </p:spPr>
      </p:pic>
      <p:sp>
        <p:nvSpPr>
          <p:cNvPr id="41" name="Rectangle 21">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004002-212D-B111-C99D-91B44D76AA29}"/>
              </a:ext>
            </a:extLst>
          </p:cNvPr>
          <p:cNvSpPr>
            <a:spLocks noGrp="1"/>
          </p:cNvSpPr>
          <p:nvPr>
            <p:ph type="ctrTitle"/>
          </p:nvPr>
        </p:nvSpPr>
        <p:spPr>
          <a:xfrm>
            <a:off x="477981" y="1122363"/>
            <a:ext cx="4023360" cy="3204134"/>
          </a:xfrm>
        </p:spPr>
        <p:txBody>
          <a:bodyPr anchor="b">
            <a:normAutofit fontScale="90000"/>
          </a:bodyPr>
          <a:lstStyle/>
          <a:p>
            <a:r>
              <a:rPr lang="en-US" sz="4100" b="1" dirty="0">
                <a:latin typeface="Times New Roman"/>
                <a:cs typeface="Calibri Light"/>
              </a:rPr>
              <a:t>WOMEN SAFETY DEVICE WITH GPS TRACKING AND ALERTS </a:t>
            </a:r>
            <a:endParaRPr lang="en-US" sz="4100" b="1">
              <a:latin typeface="Times New Roman"/>
              <a:cs typeface="Times New Roman"/>
            </a:endParaRPr>
          </a:p>
        </p:txBody>
      </p:sp>
      <p:sp>
        <p:nvSpPr>
          <p:cNvPr id="3" name="Subtitle 2">
            <a:extLst>
              <a:ext uri="{FF2B5EF4-FFF2-40B4-BE49-F238E27FC236}">
                <a16:creationId xmlns:a16="http://schemas.microsoft.com/office/drawing/2014/main" id="{30E9557A-856F-546F-70E3-D7B2D41A9DEB}"/>
              </a:ext>
            </a:extLst>
          </p:cNvPr>
          <p:cNvSpPr>
            <a:spLocks noGrp="1"/>
          </p:cNvSpPr>
          <p:nvPr>
            <p:ph type="subTitle" idx="1"/>
          </p:nvPr>
        </p:nvSpPr>
        <p:spPr>
          <a:xfrm>
            <a:off x="350980" y="4898322"/>
            <a:ext cx="3997959" cy="1208141"/>
          </a:xfrm>
        </p:spPr>
        <p:txBody>
          <a:bodyPr vert="horz" lIns="91440" tIns="45720" rIns="91440" bIns="45720" rtlCol="0" anchor="t">
            <a:noAutofit/>
          </a:bodyPr>
          <a:lstStyle/>
          <a:p>
            <a:pPr>
              <a:lnSpc>
                <a:spcPct val="100000"/>
              </a:lnSpc>
            </a:pPr>
            <a:r>
              <a:rPr lang="en-US" sz="2400" dirty="0">
                <a:latin typeface="Times New Roman"/>
                <a:cs typeface="Calibri"/>
              </a:rPr>
              <a:t>K.PRANVITHA (6917)</a:t>
            </a:r>
          </a:p>
          <a:p>
            <a:pPr>
              <a:lnSpc>
                <a:spcPct val="100000"/>
              </a:lnSpc>
            </a:pPr>
            <a:r>
              <a:rPr lang="en-US" sz="2400" dirty="0">
                <a:latin typeface="Times New Roman"/>
                <a:cs typeface="Calibri"/>
              </a:rPr>
              <a:t>K.SREEJA RANI (6923)</a:t>
            </a:r>
          </a:p>
          <a:p>
            <a:pPr>
              <a:lnSpc>
                <a:spcPct val="100000"/>
              </a:lnSpc>
            </a:pPr>
            <a:r>
              <a:rPr lang="en-US" sz="2400" dirty="0">
                <a:latin typeface="Times New Roman"/>
                <a:cs typeface="Calibri"/>
              </a:rPr>
              <a:t>V.USHASHWINI (6958)</a:t>
            </a:r>
          </a:p>
        </p:txBody>
      </p:sp>
      <p:sp>
        <p:nvSpPr>
          <p:cNvPr id="42"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101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C7A687-FC8E-EC78-FDFC-11BBE8EA1EBA}"/>
              </a:ext>
            </a:extLst>
          </p:cNvPr>
          <p:cNvSpPr>
            <a:spLocks noGrp="1"/>
          </p:cNvSpPr>
          <p:nvPr>
            <p:ph type="title"/>
          </p:nvPr>
        </p:nvSpPr>
        <p:spPr>
          <a:xfrm>
            <a:off x="5296874" y="1076324"/>
            <a:ext cx="6272784" cy="1535051"/>
          </a:xfrm>
        </p:spPr>
        <p:txBody>
          <a:bodyPr anchor="b">
            <a:normAutofit/>
          </a:bodyPr>
          <a:lstStyle/>
          <a:p>
            <a:r>
              <a:rPr lang="en-US" sz="5200" b="1" dirty="0">
                <a:latin typeface="Times New Roman"/>
                <a:cs typeface="Times New Roman"/>
              </a:rPr>
              <a:t>PROBLEM STATEMENT :</a:t>
            </a:r>
          </a:p>
        </p:txBody>
      </p:sp>
      <p:pic>
        <p:nvPicPr>
          <p:cNvPr id="4" name="Picture 4" descr="Icon&#10;&#10;Description automatically generated">
            <a:extLst>
              <a:ext uri="{FF2B5EF4-FFF2-40B4-BE49-F238E27FC236}">
                <a16:creationId xmlns:a16="http://schemas.microsoft.com/office/drawing/2014/main" id="{DFDE4FB0-5D0F-F00C-59D4-B533041CBC5E}"/>
              </a:ext>
            </a:extLst>
          </p:cNvPr>
          <p:cNvPicPr>
            <a:picLocks noChangeAspect="1"/>
          </p:cNvPicPr>
          <p:nvPr/>
        </p:nvPicPr>
        <p:blipFill>
          <a:blip r:embed="rId2"/>
          <a:stretch>
            <a:fillRect/>
          </a:stretch>
        </p:blipFill>
        <p:spPr>
          <a:xfrm>
            <a:off x="457200" y="1372731"/>
            <a:ext cx="4217332" cy="4039385"/>
          </a:xfrm>
          <a:prstGeom prst="rect">
            <a:avLst/>
          </a:prstGeom>
        </p:spPr>
      </p:pic>
      <p:sp>
        <p:nvSpPr>
          <p:cNvPr id="11" name="Rectangle 10">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2623D71-F198-BC0F-DEB3-A7DB38C01EF9}"/>
              </a:ext>
            </a:extLst>
          </p:cNvPr>
          <p:cNvSpPr>
            <a:spLocks noGrp="1"/>
          </p:cNvSpPr>
          <p:nvPr>
            <p:ph idx="1"/>
          </p:nvPr>
        </p:nvSpPr>
        <p:spPr>
          <a:xfrm>
            <a:off x="5296874" y="3351276"/>
            <a:ext cx="6272784" cy="2825686"/>
          </a:xfrm>
        </p:spPr>
        <p:txBody>
          <a:bodyPr vert="horz" lIns="91440" tIns="45720" rIns="91440" bIns="45720" rtlCol="0" anchor="t">
            <a:noAutofit/>
          </a:bodyPr>
          <a:lstStyle/>
          <a:p>
            <a:pPr marL="0" indent="0" algn="just">
              <a:buNone/>
            </a:pPr>
            <a:r>
              <a:rPr lang="en-US" sz="3200" dirty="0">
                <a:latin typeface="Times New Roman"/>
                <a:ea typeface="+mn-lt"/>
                <a:cs typeface="+mn-lt"/>
              </a:rPr>
              <a:t>To make women feel as strong as ever and strong enough to fight the parasites of our society, strong enough to fight the odds, strong enough to protect themselves against any sexual assaults.</a:t>
            </a:r>
            <a:endParaRPr lang="en-US" sz="3200">
              <a:latin typeface="Times New Roman"/>
              <a:cs typeface="Times New Roman"/>
            </a:endParaRPr>
          </a:p>
        </p:txBody>
      </p:sp>
    </p:spTree>
    <p:extLst>
      <p:ext uri="{BB962C8B-B14F-4D97-AF65-F5344CB8AC3E}">
        <p14:creationId xmlns:p14="http://schemas.microsoft.com/office/powerpoint/2010/main" val="281460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13F55A1C-06A6-F323-6C4A-90AE6D49FD33}"/>
              </a:ext>
            </a:extLst>
          </p:cNvPr>
          <p:cNvPicPr>
            <a:picLocks noChangeAspect="1"/>
          </p:cNvPicPr>
          <p:nvPr/>
        </p:nvPicPr>
        <p:blipFill rotWithShape="1">
          <a:blip r:embed="rId2"/>
          <a:srcRect l="22264"/>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0EBA1E-1489-B380-B8C3-D23F209C4F52}"/>
              </a:ext>
            </a:extLst>
          </p:cNvPr>
          <p:cNvSpPr>
            <a:spLocks noGrp="1"/>
          </p:cNvSpPr>
          <p:nvPr>
            <p:ph type="title"/>
          </p:nvPr>
        </p:nvSpPr>
        <p:spPr>
          <a:xfrm>
            <a:off x="477981" y="1122363"/>
            <a:ext cx="5560060" cy="4918634"/>
          </a:xfrm>
        </p:spPr>
        <p:txBody>
          <a:bodyPr vert="horz" lIns="91440" tIns="45720" rIns="91440" bIns="45720" rtlCol="0" anchor="b">
            <a:normAutofit/>
          </a:bodyPr>
          <a:lstStyle/>
          <a:p>
            <a:pPr algn="just"/>
            <a:r>
              <a:rPr lang="en-US" sz="4400" b="1" dirty="0">
                <a:latin typeface="Times New Roman"/>
                <a:cs typeface="Times New Roman"/>
              </a:rPr>
              <a:t>SOLUTION :</a:t>
            </a:r>
            <a:br>
              <a:rPr lang="en-US" sz="4400" b="1" dirty="0">
                <a:latin typeface="Times New Roman"/>
              </a:rPr>
            </a:br>
            <a:br>
              <a:rPr lang="en-US" sz="1900" dirty="0"/>
            </a:br>
            <a:r>
              <a:rPr lang="en-US" sz="3200" dirty="0">
                <a:latin typeface="Times New Roman"/>
                <a:cs typeface="Times New Roman"/>
              </a:rPr>
              <a:t>To help resolve this issue we propose a GPS based women's safety system that has dual security feature. This device consists of a system that ensures dual alerts in case a woman is harassed or she thinks she is in trouble.</a:t>
            </a:r>
            <a:endParaRPr lang="en-US"/>
          </a:p>
          <a:p>
            <a:endParaRPr lang="en-US" sz="3200" dirty="0">
              <a:latin typeface="Times New Roman"/>
              <a:cs typeface="Times New Roman"/>
            </a:endParaRP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295613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lls of blueprints">
            <a:extLst>
              <a:ext uri="{FF2B5EF4-FFF2-40B4-BE49-F238E27FC236}">
                <a16:creationId xmlns:a16="http://schemas.microsoft.com/office/drawing/2014/main" id="{12E2C497-BCAB-CAF6-C324-96393418927D}"/>
              </a:ext>
            </a:extLst>
          </p:cNvPr>
          <p:cNvPicPr>
            <a:picLocks noChangeAspect="1"/>
          </p:cNvPicPr>
          <p:nvPr/>
        </p:nvPicPr>
        <p:blipFill rotWithShape="1">
          <a:blip r:embed="rId2"/>
          <a:srcRect l="15628" r="-1"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65D44D-9373-5B5F-1DCD-53D19891ED96}"/>
              </a:ext>
            </a:extLst>
          </p:cNvPr>
          <p:cNvSpPr>
            <a:spLocks noGrp="1"/>
          </p:cNvSpPr>
          <p:nvPr>
            <p:ph type="title"/>
          </p:nvPr>
        </p:nvSpPr>
        <p:spPr>
          <a:xfrm>
            <a:off x="713994" y="1161288"/>
            <a:ext cx="5368544" cy="1124712"/>
          </a:xfrm>
        </p:spPr>
        <p:txBody>
          <a:bodyPr vert="horz" lIns="91440" tIns="45720" rIns="91440" bIns="45720" rtlCol="0" anchor="b">
            <a:noAutofit/>
          </a:bodyPr>
          <a:lstStyle/>
          <a:p>
            <a:r>
              <a:rPr lang="en-US" sz="4400" b="1" dirty="0">
                <a:latin typeface="Times New Roman"/>
                <a:cs typeface="Times New Roman"/>
              </a:rPr>
              <a:t>REQUIREMENTS :</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8E41D09-AD7C-267D-C28D-45E3474D115B}"/>
              </a:ext>
            </a:extLst>
          </p:cNvPr>
          <p:cNvSpPr txBox="1"/>
          <p:nvPr/>
        </p:nvSpPr>
        <p:spPr>
          <a:xfrm>
            <a:off x="699135" y="2427598"/>
            <a:ext cx="4858231" cy="284631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spcAft>
                <a:spcPts val="600"/>
              </a:spcAft>
              <a:buFont typeface="Arial" panose="020B0604020202020204" pitchFamily="34" charset="0"/>
              <a:buChar char="•"/>
            </a:pPr>
            <a:r>
              <a:rPr lang="en-US" sz="2400" b="1" dirty="0">
                <a:latin typeface="Times New Roman"/>
                <a:cs typeface="Times New Roman"/>
              </a:rPr>
              <a:t>Hardware Requirements :</a:t>
            </a:r>
          </a:p>
          <a:p>
            <a:pPr indent="-228600">
              <a:spcAft>
                <a:spcPts val="600"/>
              </a:spcAft>
              <a:buFont typeface="Arial" panose="020B0604020202020204" pitchFamily="34" charset="0"/>
              <a:buChar char="•"/>
            </a:pPr>
            <a:r>
              <a:rPr lang="en-US" sz="2400" dirty="0">
                <a:latin typeface="Times New Roman"/>
                <a:cs typeface="Times New Roman"/>
              </a:rPr>
              <a:t>Arduino UNO</a:t>
            </a:r>
          </a:p>
          <a:p>
            <a:pPr indent="-228600">
              <a:spcAft>
                <a:spcPts val="600"/>
              </a:spcAft>
              <a:buFont typeface="Arial" panose="020B0604020202020204" pitchFamily="34" charset="0"/>
              <a:buChar char="•"/>
            </a:pPr>
            <a:r>
              <a:rPr lang="en-US" sz="2400" dirty="0">
                <a:latin typeface="Times New Roman"/>
                <a:cs typeface="Times New Roman"/>
              </a:rPr>
              <a:t>Panic Switch</a:t>
            </a:r>
          </a:p>
          <a:p>
            <a:pPr indent="-228600">
              <a:spcAft>
                <a:spcPts val="600"/>
              </a:spcAft>
              <a:buFont typeface="Arial" panose="020B0604020202020204" pitchFamily="34" charset="0"/>
              <a:buChar char="•"/>
            </a:pPr>
            <a:r>
              <a:rPr lang="en-US" sz="2400" dirty="0">
                <a:latin typeface="Times New Roman"/>
                <a:cs typeface="Times New Roman"/>
              </a:rPr>
              <a:t>Mems</a:t>
            </a:r>
          </a:p>
          <a:p>
            <a:pPr indent="-228600">
              <a:spcAft>
                <a:spcPts val="600"/>
              </a:spcAft>
              <a:buFont typeface="Arial" panose="020B0604020202020204" pitchFamily="34" charset="0"/>
              <a:buChar char="•"/>
            </a:pPr>
            <a:r>
              <a:rPr lang="en-US" sz="2400" dirty="0">
                <a:latin typeface="Times New Roman"/>
                <a:cs typeface="Times New Roman"/>
              </a:rPr>
              <a:t>GPS</a:t>
            </a:r>
          </a:p>
          <a:p>
            <a:pPr indent="-228600">
              <a:spcAft>
                <a:spcPts val="600"/>
              </a:spcAft>
              <a:buFont typeface="Arial" panose="020B0604020202020204" pitchFamily="34" charset="0"/>
              <a:buChar char="•"/>
            </a:pPr>
            <a:r>
              <a:rPr lang="en-US" sz="2400" dirty="0">
                <a:latin typeface="Times New Roman"/>
                <a:cs typeface="Times New Roman"/>
              </a:rPr>
              <a:t>GSM</a:t>
            </a:r>
          </a:p>
          <a:p>
            <a:pPr indent="-228600">
              <a:spcAft>
                <a:spcPts val="600"/>
              </a:spcAft>
              <a:buFont typeface="Arial" panose="020B0604020202020204" pitchFamily="34" charset="0"/>
              <a:buChar char="•"/>
            </a:pPr>
            <a:r>
              <a:rPr lang="en-US" sz="2400" dirty="0">
                <a:latin typeface="Times New Roman"/>
                <a:cs typeface="Times New Roman"/>
              </a:rPr>
              <a:t>Fingerprint Sensor</a:t>
            </a:r>
          </a:p>
          <a:p>
            <a:pPr indent="-228600">
              <a:spcAft>
                <a:spcPts val="600"/>
              </a:spcAft>
              <a:buFont typeface="Arial" panose="020B0604020202020204" pitchFamily="34" charset="0"/>
              <a:buChar char="•"/>
            </a:pPr>
            <a:r>
              <a:rPr lang="en-US" sz="2400" b="1" dirty="0">
                <a:latin typeface="Times New Roman"/>
                <a:cs typeface="Times New Roman"/>
              </a:rPr>
              <a:t>Software Requirements :</a:t>
            </a:r>
          </a:p>
          <a:p>
            <a:pPr indent="-228600">
              <a:spcAft>
                <a:spcPts val="600"/>
              </a:spcAft>
              <a:buFont typeface="Arial" panose="020B0604020202020204" pitchFamily="34" charset="0"/>
              <a:buChar char="•"/>
            </a:pPr>
            <a:r>
              <a:rPr lang="en-US" sz="2400" dirty="0">
                <a:latin typeface="Times New Roman"/>
                <a:cs typeface="Times New Roman"/>
              </a:rPr>
              <a:t>Arduino IDE</a:t>
            </a:r>
          </a:p>
          <a:p>
            <a:pPr indent="-228600">
              <a:spcAft>
                <a:spcPts val="600"/>
              </a:spcAft>
              <a:buFont typeface="Arial" panose="020B0604020202020204" pitchFamily="34" charset="0"/>
              <a:buChar char="•"/>
            </a:pPr>
            <a:r>
              <a:rPr lang="en-US" sz="2400" dirty="0">
                <a:latin typeface="Times New Roman"/>
                <a:cs typeface="Times New Roman"/>
              </a:rPr>
              <a:t>ORCAD Design</a:t>
            </a:r>
          </a:p>
        </p:txBody>
      </p:sp>
    </p:spTree>
    <p:extLst>
      <p:ext uri="{BB962C8B-B14F-4D97-AF65-F5344CB8AC3E}">
        <p14:creationId xmlns:p14="http://schemas.microsoft.com/office/powerpoint/2010/main" val="3998577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AEC92A-2230-45B0-A12F-07F9F9EA4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15F727-D939-6581-5AE6-E459D00616F5}"/>
              </a:ext>
            </a:extLst>
          </p:cNvPr>
          <p:cNvSpPr>
            <a:spLocks noGrp="1"/>
          </p:cNvSpPr>
          <p:nvPr>
            <p:ph type="title"/>
          </p:nvPr>
        </p:nvSpPr>
        <p:spPr>
          <a:xfrm>
            <a:off x="7316368" y="907288"/>
            <a:ext cx="4517644" cy="1378712"/>
          </a:xfrm>
        </p:spPr>
        <p:txBody>
          <a:bodyPr anchor="b">
            <a:normAutofit/>
          </a:bodyPr>
          <a:lstStyle/>
          <a:p>
            <a:r>
              <a:rPr lang="en-US" sz="4400" b="1" dirty="0">
                <a:latin typeface="Times New Roman"/>
                <a:cs typeface="Times New Roman"/>
              </a:rPr>
              <a:t>HOW TO USE :</a:t>
            </a:r>
          </a:p>
        </p:txBody>
      </p:sp>
      <p:sp>
        <p:nvSpPr>
          <p:cNvPr id="25" name="Rectangle 2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736A030-33A8-E845-D2A4-4DA55C34B5B7}"/>
              </a:ext>
            </a:extLst>
          </p:cNvPr>
          <p:cNvSpPr>
            <a:spLocks noGrp="1"/>
          </p:cNvSpPr>
          <p:nvPr>
            <p:ph idx="1"/>
          </p:nvPr>
        </p:nvSpPr>
        <p:spPr>
          <a:xfrm>
            <a:off x="6744868" y="2718054"/>
            <a:ext cx="5089906" cy="3207258"/>
          </a:xfrm>
        </p:spPr>
        <p:txBody>
          <a:bodyPr vert="horz" lIns="91440" tIns="45720" rIns="91440" bIns="45720" rtlCol="0" anchor="t">
            <a:noAutofit/>
          </a:bodyPr>
          <a:lstStyle/>
          <a:p>
            <a:pPr marL="0" indent="0" algn="just">
              <a:buNone/>
            </a:pPr>
            <a:r>
              <a:rPr lang="en-US" dirty="0">
                <a:latin typeface="Times New Roman"/>
                <a:ea typeface="+mn-lt"/>
                <a:cs typeface="+mn-lt"/>
              </a:rPr>
              <a:t>This device consists of a system that ensures alerts in case a woman is harassed or she in trouble. This system can be turned on by a woman in case she even thinks she would be in trouble.</a:t>
            </a:r>
            <a:endParaRPr lang="en-US" dirty="0">
              <a:latin typeface="Times New Roman"/>
              <a:cs typeface="Times New Roman"/>
            </a:endParaRPr>
          </a:p>
        </p:txBody>
      </p:sp>
      <p:pic>
        <p:nvPicPr>
          <p:cNvPr id="6" name="Picture 6" descr="A picture containing text, sign&#10;&#10;Description automatically generated">
            <a:extLst>
              <a:ext uri="{FF2B5EF4-FFF2-40B4-BE49-F238E27FC236}">
                <a16:creationId xmlns:a16="http://schemas.microsoft.com/office/drawing/2014/main" id="{7A63ECF3-D82C-ECF1-A3D7-823F15ED98AC}"/>
              </a:ext>
            </a:extLst>
          </p:cNvPr>
          <p:cNvPicPr>
            <a:picLocks noChangeAspect="1"/>
          </p:cNvPicPr>
          <p:nvPr/>
        </p:nvPicPr>
        <p:blipFill>
          <a:blip r:embed="rId2"/>
          <a:stretch>
            <a:fillRect/>
          </a:stretch>
        </p:blipFill>
        <p:spPr>
          <a:xfrm>
            <a:off x="0" y="1514"/>
            <a:ext cx="6261100" cy="6854972"/>
          </a:xfrm>
          <a:prstGeom prst="rect">
            <a:avLst/>
          </a:prstGeom>
        </p:spPr>
      </p:pic>
    </p:spTree>
    <p:extLst>
      <p:ext uri="{BB962C8B-B14F-4D97-AF65-F5344CB8AC3E}">
        <p14:creationId xmlns:p14="http://schemas.microsoft.com/office/powerpoint/2010/main" val="3128315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8" descr="A picture containing vector graphics, businesscard&#10;&#10;Description automatically generated">
            <a:extLst>
              <a:ext uri="{FF2B5EF4-FFF2-40B4-BE49-F238E27FC236}">
                <a16:creationId xmlns:a16="http://schemas.microsoft.com/office/drawing/2014/main" id="{381AE909-3281-4528-D434-4FF4A25EBEBC}"/>
              </a:ext>
            </a:extLst>
          </p:cNvPr>
          <p:cNvPicPr>
            <a:picLocks noChangeAspect="1"/>
          </p:cNvPicPr>
          <p:nvPr/>
        </p:nvPicPr>
        <p:blipFill rotWithShape="1">
          <a:blip r:embed="rId2">
            <a:alphaModFix amt="40000"/>
          </a:blip>
          <a:srcRect t="21094" b="22656"/>
          <a:stretch/>
        </p:blipFill>
        <p:spPr>
          <a:xfrm>
            <a:off x="20" y="10"/>
            <a:ext cx="12191979" cy="6857990"/>
          </a:xfrm>
          <a:prstGeom prst="rect">
            <a:avLst/>
          </a:prstGeom>
        </p:spPr>
      </p:pic>
      <p:sp>
        <p:nvSpPr>
          <p:cNvPr id="2" name="Title 1">
            <a:extLst>
              <a:ext uri="{FF2B5EF4-FFF2-40B4-BE49-F238E27FC236}">
                <a16:creationId xmlns:a16="http://schemas.microsoft.com/office/drawing/2014/main" id="{2AB0AF1A-2700-5F83-AB54-ABEC3EA88C5E}"/>
              </a:ext>
            </a:extLst>
          </p:cNvPr>
          <p:cNvSpPr>
            <a:spLocks noGrp="1"/>
          </p:cNvSpPr>
          <p:nvPr>
            <p:ph type="title"/>
          </p:nvPr>
        </p:nvSpPr>
        <p:spPr>
          <a:xfrm>
            <a:off x="841249" y="941832"/>
            <a:ext cx="10506456" cy="2057400"/>
          </a:xfrm>
        </p:spPr>
        <p:txBody>
          <a:bodyPr anchor="b">
            <a:normAutofit/>
          </a:bodyPr>
          <a:lstStyle/>
          <a:p>
            <a:r>
              <a:rPr lang="en-US" sz="5000" b="1">
                <a:latin typeface="Times New Roman"/>
                <a:cs typeface="Times New Roman"/>
              </a:rPr>
              <a:t>ADVANTAGES :</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C486FC48-B648-06D5-397D-3C7AEBB44BFD}"/>
              </a:ext>
            </a:extLst>
          </p:cNvPr>
          <p:cNvSpPr>
            <a:spLocks noGrp="1"/>
          </p:cNvSpPr>
          <p:nvPr>
            <p:ph idx="1"/>
          </p:nvPr>
        </p:nvSpPr>
        <p:spPr>
          <a:xfrm>
            <a:off x="841248" y="3502152"/>
            <a:ext cx="10506456" cy="2670048"/>
          </a:xfrm>
        </p:spPr>
        <p:txBody>
          <a:bodyPr vert="horz" lIns="91440" tIns="45720" rIns="91440" bIns="45720" rtlCol="0" anchor="t">
            <a:normAutofit/>
          </a:bodyPr>
          <a:lstStyle/>
          <a:p>
            <a:pPr>
              <a:buFont typeface="Wingdings" panose="020B0604020202020204" pitchFamily="34" charset="0"/>
              <a:buChar char="Ø"/>
            </a:pPr>
            <a:r>
              <a:rPr lang="en-US" dirty="0">
                <a:latin typeface="Times New Roman"/>
                <a:cs typeface="Times New Roman"/>
              </a:rPr>
              <a:t>Best for women security.</a:t>
            </a:r>
          </a:p>
          <a:p>
            <a:pPr>
              <a:buFont typeface="Wingdings" panose="020B0604020202020204" pitchFamily="34" charset="0"/>
              <a:buChar char="Ø"/>
            </a:pPr>
            <a:r>
              <a:rPr lang="en-US" dirty="0">
                <a:latin typeface="Times New Roman"/>
                <a:cs typeface="Times New Roman"/>
              </a:rPr>
              <a:t>Keeps others alert.</a:t>
            </a:r>
          </a:p>
          <a:p>
            <a:pPr>
              <a:buFont typeface="Wingdings" panose="020B0604020202020204" pitchFamily="34" charset="0"/>
              <a:buChar char="Ø"/>
            </a:pPr>
            <a:r>
              <a:rPr lang="en-US" dirty="0">
                <a:latin typeface="Times New Roman"/>
                <a:cs typeface="Times New Roman"/>
              </a:rPr>
              <a:t>Location tracking becomes easy.</a:t>
            </a:r>
          </a:p>
          <a:p>
            <a:pPr>
              <a:buFont typeface="Wingdings" panose="020B0604020202020204" pitchFamily="34" charset="0"/>
              <a:buChar char="Ø"/>
            </a:pPr>
            <a:r>
              <a:rPr lang="en-US" dirty="0">
                <a:latin typeface="Times New Roman"/>
                <a:cs typeface="Times New Roman"/>
              </a:rPr>
              <a:t>To reduce risk.</a:t>
            </a:r>
          </a:p>
        </p:txBody>
      </p:sp>
    </p:spTree>
    <p:extLst>
      <p:ext uri="{BB962C8B-B14F-4D97-AF65-F5344CB8AC3E}">
        <p14:creationId xmlns:p14="http://schemas.microsoft.com/office/powerpoint/2010/main" val="27652785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1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sunset, sun, blur&#10;&#10;Description automatically generated">
            <a:extLst>
              <a:ext uri="{FF2B5EF4-FFF2-40B4-BE49-F238E27FC236}">
                <a16:creationId xmlns:a16="http://schemas.microsoft.com/office/drawing/2014/main" id="{DF03DAE4-BC37-060B-2B29-FA9B27E6A12B}"/>
              </a:ext>
            </a:extLst>
          </p:cNvPr>
          <p:cNvPicPr>
            <a:picLocks noChangeAspect="1"/>
          </p:cNvPicPr>
          <p:nvPr/>
        </p:nvPicPr>
        <p:blipFill rotWithShape="1">
          <a:blip r:embed="rId2"/>
          <a:srcRect l="16958" r="11942"/>
          <a:stretch/>
        </p:blipFill>
        <p:spPr>
          <a:xfrm>
            <a:off x="4895088" y="10"/>
            <a:ext cx="7296912" cy="6857990"/>
          </a:xfrm>
          <a:prstGeom prst="rect">
            <a:avLst/>
          </a:prstGeom>
        </p:spPr>
      </p:pic>
      <p:sp>
        <p:nvSpPr>
          <p:cNvPr id="17" name="Rectangle 16">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0C352D-6ED2-B6A8-D372-E11D5D29BCE4}"/>
              </a:ext>
            </a:extLst>
          </p:cNvPr>
          <p:cNvSpPr>
            <a:spLocks noGrp="1"/>
          </p:cNvSpPr>
          <p:nvPr>
            <p:ph type="title" idx="4294967295"/>
          </p:nvPr>
        </p:nvSpPr>
        <p:spPr>
          <a:xfrm>
            <a:off x="383794" y="1148588"/>
            <a:ext cx="4314444" cy="1137412"/>
          </a:xfrm>
        </p:spPr>
        <p:txBody>
          <a:bodyPr vert="horz" lIns="91440" tIns="45720" rIns="91440" bIns="45720" rtlCol="0" anchor="b">
            <a:noAutofit/>
          </a:bodyPr>
          <a:lstStyle/>
          <a:p>
            <a:r>
              <a:rPr lang="en-US" b="1" dirty="0">
                <a:latin typeface="Times New Roman"/>
                <a:cs typeface="Times New Roman"/>
              </a:rPr>
              <a:t>CONCLUSION :</a:t>
            </a:r>
          </a:p>
        </p:txBody>
      </p:sp>
      <p:sp>
        <p:nvSpPr>
          <p:cNvPr id="19" name="Rectangle 1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BD84B54-3F80-6441-AB1C-E611129ED0C7}"/>
              </a:ext>
            </a:extLst>
          </p:cNvPr>
          <p:cNvSpPr>
            <a:spLocks noGrp="1"/>
          </p:cNvSpPr>
          <p:nvPr>
            <p:ph idx="4294967295"/>
          </p:nvPr>
        </p:nvSpPr>
        <p:spPr>
          <a:xfrm>
            <a:off x="396494" y="2718054"/>
            <a:ext cx="4785106" cy="3207258"/>
          </a:xfrm>
        </p:spPr>
        <p:txBody>
          <a:bodyPr vert="horz" lIns="91440" tIns="45720" rIns="91440" bIns="45720" rtlCol="0" anchor="t">
            <a:noAutofit/>
          </a:bodyPr>
          <a:lstStyle/>
          <a:p>
            <a:pPr marL="0" indent="0" algn="just">
              <a:buNone/>
            </a:pPr>
            <a:r>
              <a:rPr lang="en-US" dirty="0">
                <a:latin typeface="Times New Roman"/>
                <a:cs typeface="Times New Roman"/>
              </a:rPr>
              <a:t>The proposed system reduces the risk of failure in a situation of emergency. It also helps in giving the live location of the victim to the registered contacts and the police. So that immediate action would be taken over the </a:t>
            </a:r>
            <a:r>
              <a:rPr lang="en-US" dirty="0" err="1">
                <a:latin typeface="Times New Roman"/>
                <a:cs typeface="Times New Roman"/>
              </a:rPr>
              <a:t>arised</a:t>
            </a:r>
            <a:r>
              <a:rPr lang="en-US" dirty="0">
                <a:latin typeface="Times New Roman"/>
                <a:cs typeface="Times New Roman"/>
              </a:rPr>
              <a:t> situation. </a:t>
            </a:r>
            <a:endParaRPr lang="en-US" dirty="0"/>
          </a:p>
          <a:p>
            <a:endParaRPr lang="en-US" dirty="0">
              <a:latin typeface="Times New Roman"/>
              <a:cs typeface="Times New Roman"/>
            </a:endParaRPr>
          </a:p>
        </p:txBody>
      </p:sp>
    </p:spTree>
    <p:extLst>
      <p:ext uri="{BB962C8B-B14F-4D97-AF65-F5344CB8AC3E}">
        <p14:creationId xmlns:p14="http://schemas.microsoft.com/office/powerpoint/2010/main" val="404286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6">
            <a:extLst>
              <a:ext uri="{FF2B5EF4-FFF2-40B4-BE49-F238E27FC236}">
                <a16:creationId xmlns:a16="http://schemas.microsoft.com/office/drawing/2014/main" id="{693B08FD-5ECC-4728-AA84-CD6AC875B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8">
            <a:extLst>
              <a:ext uri="{FF2B5EF4-FFF2-40B4-BE49-F238E27FC236}">
                <a16:creationId xmlns:a16="http://schemas.microsoft.com/office/drawing/2014/main" id="{2549107E-EC98-4933-8F8F-A1713C393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6557"/>
          </a:xfrm>
          <a:custGeom>
            <a:avLst/>
            <a:gdLst>
              <a:gd name="connsiteX0" fmla="*/ 0 w 12188952"/>
              <a:gd name="connsiteY0" fmla="*/ 0 h 6216557"/>
              <a:gd name="connsiteX1" fmla="*/ 12188952 w 12188952"/>
              <a:gd name="connsiteY1" fmla="*/ 0 h 6216557"/>
              <a:gd name="connsiteX2" fmla="*/ 12188952 w 12188952"/>
              <a:gd name="connsiteY2" fmla="*/ 5609705 h 6216557"/>
              <a:gd name="connsiteX3" fmla="*/ 12049115 w 12188952"/>
              <a:gd name="connsiteY3" fmla="*/ 5640762 h 6216557"/>
              <a:gd name="connsiteX4" fmla="*/ 6096001 w 12188952"/>
              <a:gd name="connsiteY4" fmla="*/ 6216557 h 6216557"/>
              <a:gd name="connsiteX5" fmla="*/ 142887 w 12188952"/>
              <a:gd name="connsiteY5" fmla="*/ 5640762 h 6216557"/>
              <a:gd name="connsiteX6" fmla="*/ 0 w 12188952"/>
              <a:gd name="connsiteY6" fmla="*/ 5609028 h 6216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a:ln w="9525">
            <a:noFill/>
          </a:ln>
          <a:effectLst>
            <a:outerShdw blurRad="50800" dist="38100" dir="5400000" algn="t"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2" descr="Text, whiteboard&#10;&#10;Description automatically generated">
            <a:extLst>
              <a:ext uri="{FF2B5EF4-FFF2-40B4-BE49-F238E27FC236}">
                <a16:creationId xmlns:a16="http://schemas.microsoft.com/office/drawing/2014/main" id="{66F1F15A-2C53-C061-47FE-1E1975630964}"/>
              </a:ext>
            </a:extLst>
          </p:cNvPr>
          <p:cNvPicPr>
            <a:picLocks noChangeAspect="1"/>
          </p:cNvPicPr>
          <p:nvPr/>
        </p:nvPicPr>
        <p:blipFill rotWithShape="1">
          <a:blip r:embed="rId2"/>
          <a:srcRect t="9814" b="8604"/>
          <a:stretch/>
        </p:blipFill>
        <p:spPr>
          <a:xfrm>
            <a:off x="20" y="1"/>
            <a:ext cx="12191980" cy="6216557"/>
          </a:xfrm>
          <a:custGeom>
            <a:avLst/>
            <a:gdLst/>
            <a:ahLst/>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p:spPr>
      </p:pic>
    </p:spTree>
    <p:extLst>
      <p:ext uri="{BB962C8B-B14F-4D97-AF65-F5344CB8AC3E}">
        <p14:creationId xmlns:p14="http://schemas.microsoft.com/office/powerpoint/2010/main" val="2003724576"/>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81634"/>
      </a:dk2>
      <a:lt2>
        <a:srgbClr val="F0F3F1"/>
      </a:lt2>
      <a:accent1>
        <a:srgbClr val="CC4497"/>
      </a:accent1>
      <a:accent2>
        <a:srgbClr val="B632BA"/>
      </a:accent2>
      <a:accent3>
        <a:srgbClr val="8F44CC"/>
      </a:accent3>
      <a:accent4>
        <a:srgbClr val="4734BB"/>
      </a:accent4>
      <a:accent5>
        <a:srgbClr val="446ACC"/>
      </a:accent5>
      <a:accent6>
        <a:srgbClr val="3291BA"/>
      </a:accent6>
      <a:hlink>
        <a:srgbClr val="3F4D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17</TotalTime>
  <Words>245</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Calibri</vt:lpstr>
      <vt:lpstr>Times New Roman</vt:lpstr>
      <vt:lpstr>Wingdings</vt:lpstr>
      <vt:lpstr>AccentBoxVTI</vt:lpstr>
      <vt:lpstr>WOMEN SAFETY DEVICE WITH GPS TRACKING AND ALERTS </vt:lpstr>
      <vt:lpstr>PROBLEM STATEMENT :</vt:lpstr>
      <vt:lpstr>SOLUTION :  To help resolve this issue we propose a GPS based women's safety system that has dual security feature. This device consists of a system that ensures dual alerts in case a woman is harassed or she thinks she is in trouble. </vt:lpstr>
      <vt:lpstr>REQUIREMENTS :</vt:lpstr>
      <vt:lpstr>HOW TO USE :</vt:lpstr>
      <vt:lpstr>ADVANTAGES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Vulugonipally Ushashwini</cp:lastModifiedBy>
  <cp:revision>280</cp:revision>
  <dcterms:created xsi:type="dcterms:W3CDTF">2013-07-15T20:26:40Z</dcterms:created>
  <dcterms:modified xsi:type="dcterms:W3CDTF">2023-02-04T04:54:06Z</dcterms:modified>
</cp:coreProperties>
</file>