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9" r:id="rId4"/>
    <p:sldId id="301" r:id="rId5"/>
    <p:sldId id="271" r:id="rId6"/>
    <p:sldId id="263" r:id="rId7"/>
    <p:sldId id="299" r:id="rId8"/>
    <p:sldId id="264" r:id="rId9"/>
    <p:sldId id="266" r:id="rId10"/>
    <p:sldId id="300" r:id="rId11"/>
    <p:sldId id="298" r:id="rId12"/>
  </p:sldIdLst>
  <p:sldSz cx="9144000" cy="6858000" type="screen4x3"/>
  <p:notesSz cx="6794500" cy="9906000"/>
  <p:custDataLst>
    <p:tags r:id="rId15"/>
  </p:custDataLst>
  <p:defaultTextStyle>
    <a:defPPr>
      <a:defRPr lang="en-GB"/>
    </a:defPPr>
    <a:lvl1pPr algn="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FF9900"/>
    <a:srgbClr val="B2B2B2"/>
    <a:srgbClr val="CCFF99"/>
    <a:srgbClr val="FFFF99"/>
    <a:srgbClr val="FF6600"/>
    <a:srgbClr val="FFCC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6" autoAdjust="0"/>
    <p:restoredTop sz="94915" autoAdjust="0"/>
  </p:normalViewPr>
  <p:slideViewPr>
    <p:cSldViewPr>
      <p:cViewPr varScale="1">
        <p:scale>
          <a:sx n="107" d="100"/>
          <a:sy n="107" d="100"/>
        </p:scale>
        <p:origin x="-7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02" y="-78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fld id="{81EB57FA-9EB0-419E-82A1-D1B49BB5CC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087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fld id="{46C5DB08-D8B0-4C31-9079-F2CBD158D4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523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7"/>
          <p:cNvSpPr>
            <a:spLocks noChangeArrowheads="1"/>
          </p:cNvSpPr>
          <p:nvPr userDrawn="1"/>
        </p:nvSpPr>
        <p:spPr bwMode="auto">
          <a:xfrm>
            <a:off x="3132138" y="5589588"/>
            <a:ext cx="5616575" cy="57626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CH">
              <a:latin typeface="Arial" charset="0"/>
            </a:endParaRPr>
          </a:p>
        </p:txBody>
      </p:sp>
      <p:sp>
        <p:nvSpPr>
          <p:cNvPr id="5" name="Rectangle 54"/>
          <p:cNvSpPr>
            <a:spLocks noChangeArrowheads="1"/>
          </p:cNvSpPr>
          <p:nvPr userDrawn="1"/>
        </p:nvSpPr>
        <p:spPr bwMode="auto">
          <a:xfrm>
            <a:off x="755650" y="1341438"/>
            <a:ext cx="2376488" cy="48244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CH">
              <a:latin typeface="Arial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468313" y="6237288"/>
            <a:ext cx="8280400" cy="360362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CH">
              <a:latin typeface="Arial" charset="0"/>
            </a:endParaRPr>
          </a:p>
        </p:txBody>
      </p:sp>
      <p:pic>
        <p:nvPicPr>
          <p:cNvPr id="7" name="Picture 88" descr="us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5113" y="5589588"/>
            <a:ext cx="8096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3" descr="Logo_USI_generale2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33375"/>
            <a:ext cx="82327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3"/>
          <p:cNvSpPr>
            <a:spLocks noChangeArrowheads="1"/>
          </p:cNvSpPr>
          <p:nvPr userDrawn="1"/>
        </p:nvSpPr>
        <p:spPr bwMode="auto">
          <a:xfrm>
            <a:off x="1143000" y="333375"/>
            <a:ext cx="7350125" cy="6477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CH">
              <a:latin typeface="Arial" charset="0"/>
            </a:endParaRPr>
          </a:p>
        </p:txBody>
      </p:sp>
      <p:sp>
        <p:nvSpPr>
          <p:cNvPr id="10" name="Rectangle 84"/>
          <p:cNvSpPr>
            <a:spLocks noChangeArrowheads="1"/>
          </p:cNvSpPr>
          <p:nvPr userDrawn="1"/>
        </p:nvSpPr>
        <p:spPr bwMode="auto">
          <a:xfrm>
            <a:off x="8567738" y="333375"/>
            <a:ext cx="107950" cy="6477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CH">
              <a:latin typeface="Arial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" y="1498600"/>
            <a:ext cx="2143125" cy="143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5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8163" y="3071813"/>
            <a:ext cx="2176462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" y="4643438"/>
            <a:ext cx="2160588" cy="141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60"/>
          <p:cNvSpPr>
            <a:spLocks noChangeArrowheads="1"/>
          </p:cNvSpPr>
          <p:nvPr userDrawn="1"/>
        </p:nvSpPr>
        <p:spPr bwMode="auto">
          <a:xfrm>
            <a:off x="457200" y="1196975"/>
            <a:ext cx="142875" cy="49688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CH">
              <a:latin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32138" y="1341438"/>
            <a:ext cx="5543550" cy="935037"/>
          </a:xfrm>
        </p:spPr>
        <p:txBody>
          <a:bodyPr lIns="91440" tIns="45720" rIns="91440" bIns="45720" anchor="ctr"/>
          <a:lstStyle>
            <a:lvl1pPr>
              <a:defRPr sz="3200"/>
            </a:lvl1pPr>
          </a:lstStyle>
          <a:p>
            <a:r>
              <a:rPr lang="en-US"/>
              <a:t>Università della Svizzera italiana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132138" y="2492375"/>
            <a:ext cx="5576887" cy="2881313"/>
          </a:xfrm>
        </p:spPr>
        <p:txBody>
          <a:bodyPr lIns="91440" tIns="45720" rIns="91440" bIns="45720"/>
          <a:lstStyle>
            <a:lvl1pPr marL="0" indent="0">
              <a:defRPr/>
            </a:lvl1pPr>
          </a:lstStyle>
          <a:p>
            <a:r>
              <a:rPr lang="en-US" dirty="0"/>
              <a:t>Fare </a:t>
            </a:r>
            <a:r>
              <a:rPr lang="en-US" dirty="0" err="1"/>
              <a:t>clic</a:t>
            </a:r>
            <a:r>
              <a:rPr lang="en-US" dirty="0"/>
              <a:t> per </a:t>
            </a:r>
            <a:r>
              <a:rPr lang="en-US" dirty="0" err="1"/>
              <a:t>modificare</a:t>
            </a:r>
            <a:r>
              <a:rPr lang="en-US" dirty="0"/>
              <a:t> lo stile del </a:t>
            </a:r>
            <a:r>
              <a:rPr lang="en-US" dirty="0" err="1"/>
              <a:t>sottotitolo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USI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35825" y="6245225"/>
            <a:ext cx="14509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Slide:</a:t>
            </a:r>
            <a:fld id="{028E4639-83B6-49B3-8400-6189A42CED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1438275"/>
            <a:ext cx="1952625" cy="464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1438275"/>
            <a:ext cx="5710237" cy="464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USI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35825" y="6245225"/>
            <a:ext cx="14509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Slide:</a:t>
            </a:r>
            <a:fld id="{BEE4EF31-8818-4050-9E42-ED50B1ABB81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USI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USI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35825" y="6245225"/>
            <a:ext cx="14509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Slide:</a:t>
            </a:r>
            <a:fld id="{C97E46D7-CFA1-4DC3-854A-B353E90748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0" y="2276475"/>
            <a:ext cx="3792538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6488" y="2276475"/>
            <a:ext cx="3792537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USI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5825" y="6245225"/>
            <a:ext cx="14509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Slide:</a:t>
            </a:r>
            <a:fld id="{8E3E4E41-3A92-4E0C-8364-3A3EED62E8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USI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235825" y="6245225"/>
            <a:ext cx="14509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Slide:</a:t>
            </a:r>
            <a:fld id="{F91A4A32-4D29-486A-BFAB-2C81483A96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USI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235825" y="6245225"/>
            <a:ext cx="14509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Slide:</a:t>
            </a:r>
            <a:fld id="{C20D4AE5-6AD0-4B4B-A882-7C1A72581C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USI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235825" y="6245225"/>
            <a:ext cx="14509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Slide:</a:t>
            </a:r>
            <a:fld id="{7AB8F426-C03D-42BD-9D33-1B48FC2745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USI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5825" y="6245225"/>
            <a:ext cx="14509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Slide:</a:t>
            </a:r>
            <a:fld id="{7F58ECB8-1993-4E2F-A668-C775428C0C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USI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5825" y="6245225"/>
            <a:ext cx="14509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Slide:</a:t>
            </a:r>
            <a:fld id="{07646CF9-054D-4394-8E1A-6A36BC539EA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" name="Rectangle 62"/>
          <p:cNvSpPr>
            <a:spLocks noChangeArrowheads="1"/>
          </p:cNvSpPr>
          <p:nvPr userDrawn="1"/>
        </p:nvSpPr>
        <p:spPr bwMode="auto">
          <a:xfrm>
            <a:off x="468313" y="6237288"/>
            <a:ext cx="8280400" cy="360362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CH">
              <a:latin typeface="Arial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192838"/>
            <a:ext cx="12239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400" b="1">
                <a:solidFill>
                  <a:schemeClr val="bg1"/>
                </a:solidFill>
                <a:latin typeface="Frutiger Linotype" pitchFamily="34" charset="0"/>
              </a:defRPr>
            </a:lvl1pPr>
          </a:lstStyle>
          <a:p>
            <a:pPr>
              <a:defRPr/>
            </a:pPr>
            <a:r>
              <a:rPr lang="en-GB"/>
              <a:t>USI</a:t>
            </a:r>
          </a:p>
        </p:txBody>
      </p:sp>
      <p:sp>
        <p:nvSpPr>
          <p:cNvPr id="2052" name="Rectangle 55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438275"/>
            <a:ext cx="7815262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br>
              <a:rPr lang="en-US" smtClean="0"/>
            </a:br>
            <a:endParaRPr lang="en-US" smtClean="0"/>
          </a:p>
        </p:txBody>
      </p:sp>
      <p:sp>
        <p:nvSpPr>
          <p:cNvPr id="2053" name="Rectangle 5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2276475"/>
            <a:ext cx="77374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 Second level</a:t>
            </a:r>
          </a:p>
          <a:p>
            <a:pPr lvl="2"/>
            <a:r>
              <a:rPr lang="en-US" smtClean="0"/>
              <a:t> Third level</a:t>
            </a:r>
          </a:p>
          <a:p>
            <a:pPr lvl="3"/>
            <a:r>
              <a:rPr lang="en-US" smtClean="0"/>
              <a:t> Fourth level</a:t>
            </a:r>
          </a:p>
          <a:p>
            <a:pPr lvl="4"/>
            <a:r>
              <a:rPr lang="en-US" smtClean="0"/>
              <a:t> Fifth level  </a:t>
            </a:r>
          </a:p>
        </p:txBody>
      </p:sp>
      <p:sp>
        <p:nvSpPr>
          <p:cNvPr id="3147" name="Rectangle 75"/>
          <p:cNvSpPr>
            <a:spLocks noChangeArrowheads="1"/>
          </p:cNvSpPr>
          <p:nvPr userDrawn="1"/>
        </p:nvSpPr>
        <p:spPr bwMode="auto">
          <a:xfrm>
            <a:off x="468313" y="404813"/>
            <a:ext cx="4465637" cy="8191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it-CH">
              <a:latin typeface="Arial" charset="0"/>
            </a:endParaRPr>
          </a:p>
        </p:txBody>
      </p:sp>
      <p:sp>
        <p:nvSpPr>
          <p:cNvPr id="3203" name="Rectangle 131"/>
          <p:cNvSpPr>
            <a:spLocks noChangeArrowheads="1"/>
          </p:cNvSpPr>
          <p:nvPr userDrawn="1"/>
        </p:nvSpPr>
        <p:spPr bwMode="auto">
          <a:xfrm>
            <a:off x="457200" y="1196975"/>
            <a:ext cx="142875" cy="49688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CH">
              <a:latin typeface="Arial" charset="0"/>
            </a:endParaRPr>
          </a:p>
        </p:txBody>
      </p:sp>
      <p:sp>
        <p:nvSpPr>
          <p:cNvPr id="17" name="Rectangle 84"/>
          <p:cNvSpPr>
            <a:spLocks noChangeArrowheads="1"/>
          </p:cNvSpPr>
          <p:nvPr userDrawn="1"/>
        </p:nvSpPr>
        <p:spPr bwMode="auto">
          <a:xfrm>
            <a:off x="8567738" y="333375"/>
            <a:ext cx="107950" cy="6477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CH">
              <a:latin typeface="Arial" charset="0"/>
            </a:endParaRPr>
          </a:p>
        </p:txBody>
      </p:sp>
      <p:pic>
        <p:nvPicPr>
          <p:cNvPr id="2057" name="Picture 12" descr="Logo_USI_generale2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200" y="333375"/>
            <a:ext cx="82327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66" r:id="rId1"/>
    <p:sldLayoutId id="2147484365" r:id="rId2"/>
    <p:sldLayoutId id="2147484367" r:id="rId3"/>
    <p:sldLayoutId id="2147484368" r:id="rId4"/>
    <p:sldLayoutId id="2147484369" r:id="rId5"/>
    <p:sldLayoutId id="2147484370" r:id="rId6"/>
    <p:sldLayoutId id="2147484371" r:id="rId7"/>
    <p:sldLayoutId id="2147484372" r:id="rId8"/>
    <p:sldLayoutId id="2147484373" r:id="rId9"/>
    <p:sldLayoutId id="2147484374" r:id="rId10"/>
    <p:sldLayoutId id="214748437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99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99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99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99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99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FF99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FF99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FF99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FF99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80808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rgbClr val="80808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rgbClr val="80808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80808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80808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>
          <a:solidFill>
            <a:srgbClr val="808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>
          <a:solidFill>
            <a:srgbClr val="808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>
          <a:solidFill>
            <a:srgbClr val="808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>
          <a:solidFill>
            <a:srgbClr val="808080"/>
          </a:solidFill>
          <a:latin typeface="+mn-lt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3250" y="3565525"/>
            <a:ext cx="5543550" cy="935038"/>
          </a:xfrm>
        </p:spPr>
        <p:txBody>
          <a:bodyPr/>
          <a:lstStyle/>
          <a:p>
            <a:pPr algn="ctr" eaLnBrk="1" hangingPunct="1"/>
            <a:r>
              <a:rPr lang="en-US" sz="4800" dirty="0" smtClean="0">
                <a:latin typeface="+mn-lt"/>
              </a:rPr>
              <a:t>3D Ping Pong</a:t>
            </a:r>
            <a:br>
              <a:rPr lang="en-US" sz="4800" dirty="0" smtClean="0">
                <a:latin typeface="+mn-lt"/>
              </a:rPr>
            </a:br>
            <a:r>
              <a:rPr lang="it-IT" sz="2800" dirty="0" smtClean="0">
                <a:solidFill>
                  <a:srgbClr val="808080"/>
                </a:solidFill>
                <a:latin typeface="+mn-lt"/>
              </a:rPr>
              <a:t>Università della Svizzera italiana</a:t>
            </a:r>
            <a:r>
              <a:rPr lang="en-US" sz="4800" dirty="0" smtClean="0">
                <a:latin typeface="+mn-lt"/>
              </a:rPr>
              <a:t/>
            </a:r>
            <a:br>
              <a:rPr lang="en-US" sz="4800" dirty="0" smtClean="0">
                <a:latin typeface="+mn-lt"/>
              </a:rPr>
            </a:br>
            <a:endParaRPr lang="en-US" sz="48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>
                <a:latin typeface="Frutiger Linotype"/>
              </a:rPr>
              <a:t>USI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214438"/>
            <a:ext cx="7815262" cy="692150"/>
          </a:xfrm>
        </p:spPr>
        <p:txBody>
          <a:bodyPr/>
          <a:lstStyle/>
          <a:p>
            <a:pPr eaLnBrk="1" hangingPunct="1"/>
            <a:r>
              <a:rPr lang="it-CH" dirty="0" smtClean="0"/>
              <a:t>Dalla Fisica alla Grafica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131840" y="2348880"/>
            <a:ext cx="342728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rgbClr val="80808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80808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rgbClr val="80808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rgbClr val="80808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rgbClr val="80808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rgbClr val="808080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it-CH" dirty="0"/>
              <a:t>Effetto sulla Pallina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076056" y="3573016"/>
            <a:ext cx="4032448" cy="2683460"/>
            <a:chOff x="5076056" y="3284984"/>
            <a:chExt cx="4032448" cy="2683460"/>
          </a:xfrm>
        </p:grpSpPr>
        <p:pic>
          <p:nvPicPr>
            <p:cNvPr id="2" name="Picture 1" descr="topspunmovingair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3284984"/>
              <a:ext cx="3973687" cy="228487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 bwMode="auto">
            <a:xfrm>
              <a:off x="8244408" y="3284984"/>
              <a:ext cx="864096" cy="216024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148064" y="3717032"/>
              <a:ext cx="648072" cy="129614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 flipH="1" flipV="1">
              <a:off x="6516216" y="5229200"/>
              <a:ext cx="216024" cy="36004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 bwMode="auto">
            <a:xfrm rot="1508131">
              <a:off x="5720137" y="4936025"/>
              <a:ext cx="648072" cy="163267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60232" y="5445224"/>
              <a:ext cx="13567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808080"/>
                  </a:solidFill>
                  <a:latin typeface="+mn-lt"/>
                </a:rPr>
                <a:t>“</a:t>
              </a:r>
              <a:r>
                <a:rPr lang="en-US" sz="2800" dirty="0" err="1">
                  <a:solidFill>
                    <a:srgbClr val="808080"/>
                  </a:solidFill>
                  <a:latin typeface="+mn-lt"/>
                </a:rPr>
                <a:t>Vuoto</a:t>
              </a:r>
              <a:r>
                <a:rPr lang="en-US" sz="2800" dirty="0">
                  <a:solidFill>
                    <a:srgbClr val="808080"/>
                  </a:solidFill>
                  <a:latin typeface="+mn-lt"/>
                </a:rPr>
                <a:t>”</a:t>
              </a:r>
            </a:p>
          </p:txBody>
        </p:sp>
      </p:grpSp>
      <p:pic>
        <p:nvPicPr>
          <p:cNvPr id="13" name="Picture 12" descr="sidespinserve.gi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0" t="19121" r="11453" b="17345"/>
          <a:stretch/>
        </p:blipFill>
        <p:spPr>
          <a:xfrm>
            <a:off x="899592" y="3933056"/>
            <a:ext cx="3744416" cy="181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8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420938"/>
            <a:ext cx="7815263" cy="692150"/>
          </a:xfrm>
        </p:spPr>
        <p:txBody>
          <a:bodyPr/>
          <a:lstStyle/>
          <a:p>
            <a:pPr algn="ctr" eaLnBrk="1" hangingPunct="1">
              <a:defRPr/>
            </a:pPr>
            <a:r>
              <a:rPr lang="it-CH" dirty="0" smtClean="0"/>
              <a:t>Grazie per la vostra attenzione</a:t>
            </a:r>
            <a:br>
              <a:rPr lang="it-CH" dirty="0" smtClean="0"/>
            </a:br>
            <a:r>
              <a:rPr lang="it-CH" dirty="0" smtClean="0">
                <a:sym typeface="Wingdings" pitchFamily="2" charset="2"/>
              </a:rPr>
              <a:t></a:t>
            </a:r>
            <a:r>
              <a:rPr lang="it-CH" dirty="0" smtClean="0"/>
              <a:t/>
            </a:r>
            <a:br>
              <a:rPr lang="it-CH" dirty="0" smtClean="0"/>
            </a:br>
            <a:endParaRPr lang="it-CH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USI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Frutiger Linotype"/>
              </a:rPr>
              <a:t>USI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165225"/>
            <a:ext cx="7815262" cy="692150"/>
          </a:xfrm>
        </p:spPr>
        <p:txBody>
          <a:bodyPr/>
          <a:lstStyle/>
          <a:p>
            <a:pPr eaLnBrk="1" hangingPunct="1"/>
            <a:r>
              <a:rPr lang="it-CH" dirty="0" smtClean="0"/>
              <a:t>Indice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762124"/>
            <a:ext cx="7737475" cy="4381519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it-CH" sz="2000" dirty="0" smtClean="0">
                <a:solidFill>
                  <a:srgbClr val="FF9900"/>
                </a:solidFill>
              </a:rPr>
              <a:t>Ping Pong (Tennis da </a:t>
            </a:r>
            <a:r>
              <a:rPr lang="it-CH" sz="2000" dirty="0">
                <a:solidFill>
                  <a:srgbClr val="FF9900"/>
                </a:solidFill>
              </a:rPr>
              <a:t>Tavolo</a:t>
            </a:r>
            <a:r>
              <a:rPr lang="it-CH" sz="2000" dirty="0" smtClean="0">
                <a:solidFill>
                  <a:srgbClr val="FF99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it-CH" sz="2000" dirty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it-CH" sz="2000" dirty="0" smtClean="0">
                <a:solidFill>
                  <a:srgbClr val="FF9900"/>
                </a:solidFill>
              </a:rPr>
              <a:t>Obiettivi</a:t>
            </a:r>
            <a:r>
              <a:rPr lang="it-CH" sz="2000" dirty="0">
                <a:solidFill>
                  <a:srgbClr val="FF9900"/>
                </a:solidFill>
              </a:rPr>
              <a:t/>
            </a:r>
            <a:br>
              <a:rPr lang="it-CH" sz="2000" dirty="0">
                <a:solidFill>
                  <a:srgbClr val="FF9900"/>
                </a:solidFill>
              </a:rPr>
            </a:br>
            <a:endParaRPr lang="it-CH" sz="2000" dirty="0">
              <a:solidFill>
                <a:srgbClr val="FF99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CH" sz="2000" dirty="0" smtClean="0">
                <a:solidFill>
                  <a:srgbClr val="FF9900"/>
                </a:solidFill>
              </a:rPr>
              <a:t>3D Stereoscopico</a:t>
            </a:r>
            <a:r>
              <a:rPr lang="it-CH" sz="2000" dirty="0" smtClean="0"/>
              <a:t/>
            </a:r>
            <a:br>
              <a:rPr lang="it-CH" sz="2000" dirty="0" smtClean="0"/>
            </a:br>
            <a:endParaRPr lang="it-CH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CH" sz="2000" dirty="0" smtClean="0">
                <a:solidFill>
                  <a:srgbClr val="FF9900"/>
                </a:solidFill>
              </a:rPr>
              <a:t>Realizzazione</a:t>
            </a:r>
            <a:endParaRPr lang="it-CH" sz="2000" dirty="0" smtClean="0">
              <a:solidFill>
                <a:srgbClr val="FF99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CH" sz="2000" dirty="0">
                <a:solidFill>
                  <a:srgbClr val="FF9900"/>
                </a:solidFill>
              </a:rPr>
              <a:t>	</a:t>
            </a:r>
            <a:r>
              <a:rPr lang="it-CH" sz="2000" dirty="0" smtClean="0"/>
              <a:t>Dall’Ambiente al Computer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CH" sz="2000" dirty="0"/>
              <a:t>	</a:t>
            </a:r>
            <a:r>
              <a:rPr lang="it-CH" sz="2000" dirty="0" smtClean="0"/>
              <a:t>Dalla Fisica alla Grafica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CH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CH" sz="1400" dirty="0" smtClean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38" y="4630738"/>
            <a:ext cx="2357437" cy="15843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>
                <a:latin typeface="Frutiger Linotype"/>
              </a:rPr>
              <a:t>USI</a:t>
            </a:r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7125" y="4535488"/>
            <a:ext cx="2508250" cy="16795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214438"/>
            <a:ext cx="7815262" cy="692150"/>
          </a:xfrm>
        </p:spPr>
        <p:txBody>
          <a:bodyPr/>
          <a:lstStyle/>
          <a:p>
            <a:pPr eaLnBrk="1" hangingPunct="1"/>
            <a:r>
              <a:rPr lang="en-GB" dirty="0" err="1" smtClean="0"/>
              <a:t>Obiettivi</a:t>
            </a:r>
            <a:endParaRPr lang="en-GB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>
                <a:latin typeface="Frutiger Linotype"/>
              </a:rPr>
              <a:t>USI</a:t>
            </a:r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7125" y="4535488"/>
            <a:ext cx="2508250" cy="16795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214438"/>
            <a:ext cx="7815262" cy="692150"/>
          </a:xfrm>
        </p:spPr>
        <p:txBody>
          <a:bodyPr/>
          <a:lstStyle/>
          <a:p>
            <a:pPr eaLnBrk="1" hangingPunct="1"/>
            <a:r>
              <a:rPr lang="en-GB" dirty="0" smtClean="0"/>
              <a:t>Ping Pong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9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684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CH" dirty="0" smtClean="0"/>
              <a:t>3D Stereoscopico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USI</a:t>
            </a:r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971600" y="1772816"/>
            <a:ext cx="7128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808080"/>
                </a:solidFill>
                <a:latin typeface="+mn-lt"/>
              </a:rPr>
              <a:t>Ogni</a:t>
            </a:r>
            <a:r>
              <a:rPr lang="en-US" sz="2400" dirty="0" smtClean="0"/>
              <a:t> </a:t>
            </a:r>
            <a:r>
              <a:rPr lang="en-US" sz="2800" dirty="0" err="1">
                <a:solidFill>
                  <a:srgbClr val="808080"/>
                </a:solidFill>
                <a:latin typeface="+mn-lt"/>
              </a:rPr>
              <a:t>occhio</a:t>
            </a:r>
            <a:r>
              <a:rPr lang="en-US" sz="2800" dirty="0">
                <a:solidFill>
                  <a:srgbClr val="80808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808080"/>
                </a:solidFill>
                <a:latin typeface="+mn-lt"/>
              </a:rPr>
              <a:t>vede</a:t>
            </a:r>
            <a:r>
              <a:rPr lang="en-US" sz="2800" dirty="0">
                <a:solidFill>
                  <a:srgbClr val="808080"/>
                </a:solidFill>
                <a:latin typeface="+mn-lt"/>
              </a:rPr>
              <a:t> un </a:t>
            </a:r>
            <a:r>
              <a:rPr lang="en-US" sz="2800" dirty="0" err="1">
                <a:solidFill>
                  <a:srgbClr val="808080"/>
                </a:solidFill>
                <a:latin typeface="+mn-lt"/>
              </a:rPr>
              <a:t>immagine</a:t>
            </a:r>
            <a:r>
              <a:rPr lang="en-US" sz="2800" dirty="0">
                <a:solidFill>
                  <a:srgbClr val="808080"/>
                </a:solidFill>
                <a:latin typeface="+mn-lt"/>
              </a:rPr>
              <a:t> DIVERSA</a:t>
            </a:r>
          </a:p>
        </p:txBody>
      </p:sp>
      <p:pic>
        <p:nvPicPr>
          <p:cNvPr id="3" name="Picture 2" descr="Screen Shot 2012-01-10 at 10.32.10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22" b="98483" l="3086" r="97737">
                        <a14:foregroundMark x1="14403" y1="27466" x2="19033" y2="67375"/>
                        <a14:foregroundMark x1="19342" y1="23976" x2="24280" y2="67071"/>
                        <a14:foregroundMark x1="22119" y1="23976" x2="25720" y2="66009"/>
                        <a14:foregroundMark x1="71914" y1="14112" x2="71502" y2="48558"/>
                        <a14:foregroundMark x1="79012" y1="21093" x2="79321" y2="51593"/>
                        <a14:foregroundMark x1="89198" y1="19423" x2="87757" y2="48103"/>
                        <a14:foregroundMark x1="77058" y1="9863" x2="86523" y2="10319"/>
                        <a14:foregroundMark x1="69547" y1="15175" x2="68519" y2="33080"/>
                        <a14:foregroundMark x1="81070" y1="18058" x2="81996" y2="39605"/>
                        <a14:foregroundMark x1="92078" y1="17451" x2="92078" y2="42033"/>
                        <a14:foregroundMark x1="10802" y1="29135" x2="14403" y2="67071"/>
                        <a14:foregroundMark x1="10700" y1="22610" x2="18519" y2="20334"/>
                        <a14:foregroundMark x1="64712" y1="13505" x2="65021" y2="45979"/>
                        <a14:foregroundMark x1="88786" y1="15023" x2="88786" y2="15023"/>
                        <a14:foregroundMark x1="86934" y1="15023" x2="85288" y2="48862"/>
                        <a14:foregroundMark x1="65432" y1="9256" x2="65432" y2="9256"/>
                        <a14:foregroundMark x1="63889" y1="9560" x2="63889" y2="9560"/>
                        <a14:foregroundMark x1="65432" y1="11077" x2="65432" y2="11077"/>
                        <a14:foregroundMark x1="76337" y1="14719" x2="76337" y2="29742"/>
                        <a14:foregroundMark x1="73765" y1="18361" x2="74177" y2="43551"/>
                        <a14:foregroundMark x1="68416" y1="35812" x2="68416" y2="49165"/>
                        <a14:foregroundMark x1="64506" y1="48862" x2="78292" y2="52807"/>
                        <a14:foregroundMark x1="77058" y1="13050" x2="82613" y2="15175"/>
                        <a14:foregroundMark x1="94753" y1="15023" x2="93210" y2="49165"/>
                        <a14:foregroundMark x1="81276" y1="54325" x2="87860" y2="52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40" t="6996" r="2221" b="1639"/>
          <a:stretch/>
        </p:blipFill>
        <p:spPr>
          <a:xfrm>
            <a:off x="2123728" y="2564904"/>
            <a:ext cx="2584538" cy="1728192"/>
          </a:xfrm>
          <a:prstGeom prst="rect">
            <a:avLst/>
          </a:prstGeom>
        </p:spPr>
      </p:pic>
      <p:pic>
        <p:nvPicPr>
          <p:cNvPr id="7" name="Picture 6" descr="eyes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653136"/>
            <a:ext cx="2143856" cy="114772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 bwMode="auto">
          <a:xfrm flipH="1" flipV="1">
            <a:off x="4644008" y="3212976"/>
            <a:ext cx="1512168" cy="2160240"/>
          </a:xfrm>
          <a:prstGeom prst="line">
            <a:avLst/>
          </a:prstGeom>
          <a:ln w="15875"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flipH="1" flipV="1">
            <a:off x="2267744" y="3789040"/>
            <a:ext cx="3240360" cy="1728192"/>
          </a:xfrm>
          <a:prstGeom prst="line">
            <a:avLst/>
          </a:prstGeom>
          <a:ln w="15875"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 flipH="1" flipV="1">
            <a:off x="4644008" y="3212976"/>
            <a:ext cx="2664296" cy="1584176"/>
          </a:xfrm>
          <a:prstGeom prst="line">
            <a:avLst/>
          </a:prstGeom>
          <a:ln w="15875">
            <a:solidFill>
              <a:srgbClr val="3366FF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 flipH="1" flipV="1">
            <a:off x="2267744" y="3789040"/>
            <a:ext cx="4248472" cy="1440160"/>
          </a:xfrm>
          <a:prstGeom prst="line">
            <a:avLst/>
          </a:prstGeom>
          <a:ln w="15875">
            <a:solidFill>
              <a:srgbClr val="3366FF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>
                <a:latin typeface="Frutiger Linotype"/>
              </a:rPr>
              <a:t>USI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214438"/>
            <a:ext cx="7815262" cy="692150"/>
          </a:xfrm>
        </p:spPr>
        <p:txBody>
          <a:bodyPr/>
          <a:lstStyle/>
          <a:p>
            <a:pPr eaLnBrk="1" hangingPunct="1"/>
            <a:r>
              <a:rPr lang="it-CH" dirty="0" smtClean="0"/>
              <a:t>3D Anaglifo</a:t>
            </a:r>
          </a:p>
        </p:txBody>
      </p:sp>
      <p:pic>
        <p:nvPicPr>
          <p:cNvPr id="1946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6963" y="4572000"/>
            <a:ext cx="2538412" cy="167163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3" name="Picture 2" descr="24259467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16832"/>
            <a:ext cx="4633728" cy="3761656"/>
          </a:xfrm>
          <a:prstGeom prst="rect">
            <a:avLst/>
          </a:prstGeom>
        </p:spPr>
      </p:pic>
      <p:pic>
        <p:nvPicPr>
          <p:cNvPr id="4" name="Picture 3" descr="what%20are%203d%20glass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00192" y="1988840"/>
            <a:ext cx="2160240" cy="2149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>
                <a:latin typeface="Frutiger Linotype"/>
              </a:rPr>
              <a:t>USI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214438"/>
            <a:ext cx="7815262" cy="692150"/>
          </a:xfrm>
        </p:spPr>
        <p:txBody>
          <a:bodyPr/>
          <a:lstStyle/>
          <a:p>
            <a:pPr eaLnBrk="1" hangingPunct="1"/>
            <a:r>
              <a:rPr lang="it-CH" dirty="0" smtClean="0"/>
              <a:t>3D Attivo</a:t>
            </a:r>
          </a:p>
        </p:txBody>
      </p:sp>
      <p:pic>
        <p:nvPicPr>
          <p:cNvPr id="1946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6963" y="4572000"/>
            <a:ext cx="2538412" cy="167163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2" name="Picture 1" descr="3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80" y="2276872"/>
            <a:ext cx="4633048" cy="3096344"/>
          </a:xfrm>
          <a:prstGeom prst="rect">
            <a:avLst/>
          </a:prstGeom>
        </p:spPr>
      </p:pic>
      <p:pic>
        <p:nvPicPr>
          <p:cNvPr id="5" name="Picture 4" descr="imgr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185" y="2060848"/>
            <a:ext cx="2171255" cy="217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3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>
                <a:latin typeface="Frutiger Linotype"/>
              </a:rPr>
              <a:t>USI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214438"/>
            <a:ext cx="7815262" cy="692150"/>
          </a:xfrm>
        </p:spPr>
        <p:txBody>
          <a:bodyPr/>
          <a:lstStyle/>
          <a:p>
            <a:pPr eaLnBrk="1" hangingPunct="1"/>
            <a:r>
              <a:rPr lang="it-CH" dirty="0" smtClean="0"/>
              <a:t>Dall’Ambiente al Computer</a:t>
            </a:r>
          </a:p>
        </p:txBody>
      </p:sp>
      <p:pic>
        <p:nvPicPr>
          <p:cNvPr id="3" name="Picture 2" descr="kinec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140968"/>
            <a:ext cx="2376264" cy="1280955"/>
          </a:xfrm>
          <a:prstGeom prst="rect">
            <a:avLst/>
          </a:prstGeom>
        </p:spPr>
      </p:pic>
      <p:pic>
        <p:nvPicPr>
          <p:cNvPr id="4" name="Picture 3" descr="Screen Shot 2012-01-10 at 11.00.50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26" b="95722" l="6089" r="960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916832"/>
            <a:ext cx="1515660" cy="1327534"/>
          </a:xfrm>
          <a:prstGeom prst="rect">
            <a:avLst/>
          </a:prstGeom>
        </p:spPr>
      </p:pic>
      <p:pic>
        <p:nvPicPr>
          <p:cNvPr id="5" name="Picture 4" descr="head.jpe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9" r="14136" b="9293"/>
          <a:stretch/>
        </p:blipFill>
        <p:spPr>
          <a:xfrm>
            <a:off x="7380312" y="4509120"/>
            <a:ext cx="1094527" cy="1410526"/>
          </a:xfrm>
          <a:prstGeom prst="rect">
            <a:avLst/>
          </a:prstGeom>
        </p:spPr>
      </p:pic>
      <p:pic>
        <p:nvPicPr>
          <p:cNvPr id="1026" name="Picture 2" descr="C:\Users\PingPong\Desktop\ddepth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t="9159" r="54013" b="20292"/>
          <a:stretch/>
        </p:blipFill>
        <p:spPr bwMode="auto">
          <a:xfrm>
            <a:off x="4147413" y="1871708"/>
            <a:ext cx="1447990" cy="190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ingPong\Desktop\rgb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" t="4567" r="54439" b="20150"/>
          <a:stretch/>
        </p:blipFill>
        <p:spPr bwMode="auto">
          <a:xfrm>
            <a:off x="4150347" y="4303664"/>
            <a:ext cx="1442121" cy="182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 bwMode="auto">
          <a:xfrm>
            <a:off x="3419872" y="3774789"/>
            <a:ext cx="432048" cy="288032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6051621" y="3781446"/>
            <a:ext cx="432048" cy="288032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GB" smtClean="0">
                <a:latin typeface="Frutiger Linotype"/>
              </a:rPr>
              <a:t>USI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214438"/>
            <a:ext cx="7815262" cy="692150"/>
          </a:xfrm>
        </p:spPr>
        <p:txBody>
          <a:bodyPr/>
          <a:lstStyle/>
          <a:p>
            <a:pPr eaLnBrk="1" hangingPunct="1"/>
            <a:r>
              <a:rPr lang="it-CH" dirty="0" smtClean="0"/>
              <a:t>Dalla Fisica alla Grafica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9832" y="2132856"/>
            <a:ext cx="3427288" cy="50405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it-CH" kern="1200" dirty="0"/>
              <a:t>Meccanica di Newton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it-CH" sz="2400" dirty="0" smtClean="0"/>
          </a:p>
        </p:txBody>
      </p:sp>
      <p:pic>
        <p:nvPicPr>
          <p:cNvPr id="3" name="Picture 2" descr="220px-Hw-newto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852936"/>
            <a:ext cx="2176788" cy="3047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6.0&quot;&gt;&lt;object type=&quot;1&quot; unique_id=&quot;10001&quot;&gt;&lt;object type=&quot;4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3&quot; value=&quot;-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3&quot; value=&quot;-1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3284</TotalTime>
  <Words>62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Custom Design</vt:lpstr>
      <vt:lpstr>3D Ping Pong Università della Svizzera italiana </vt:lpstr>
      <vt:lpstr>Indice</vt:lpstr>
      <vt:lpstr>Obiettivi</vt:lpstr>
      <vt:lpstr>Ping Pong</vt:lpstr>
      <vt:lpstr>3D Stereoscopico</vt:lpstr>
      <vt:lpstr>3D Anaglifo</vt:lpstr>
      <vt:lpstr>3D Attivo</vt:lpstr>
      <vt:lpstr>Dall’Ambiente al Computer</vt:lpstr>
      <vt:lpstr>Dalla Fisica alla Grafica</vt:lpstr>
      <vt:lpstr>Dalla Fisica alla Grafica</vt:lpstr>
      <vt:lpstr>Grazie per la vostra attenzione  </vt:lpstr>
    </vt:vector>
  </TitlesOfParts>
  <Company>usi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modello2</dc:creator>
  <cp:lastModifiedBy>PingPong</cp:lastModifiedBy>
  <cp:revision>200</cp:revision>
  <dcterms:created xsi:type="dcterms:W3CDTF">2007-04-05T08:11:20Z</dcterms:created>
  <dcterms:modified xsi:type="dcterms:W3CDTF">2012-01-10T14:11:26Z</dcterms:modified>
</cp:coreProperties>
</file>