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77" r:id="rId6"/>
    <p:sldId id="281" r:id="rId7"/>
    <p:sldId id="278" r:id="rId8"/>
    <p:sldId id="279" r:id="rId9"/>
    <p:sldId id="280" r:id="rId10"/>
    <p:sldId id="282" r:id="rId11"/>
    <p:sldId id="283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2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0B395-2DD1-4E0C-AD7F-C33E717CE14B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66332-D461-43D9-A1C1-8FF0295CCEC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jpe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2" Type="http://schemas.openxmlformats.org/officeDocument/2006/relationships/notesSlide" Target="../notesSlides/notesSlide9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7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tângulo 6"/>
          <p:cNvSpPr/>
          <p:nvPr/>
        </p:nvSpPr>
        <p:spPr>
          <a:xfrm>
            <a:off x="-16510" y="5537835"/>
            <a:ext cx="12213590" cy="13246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Caixa de Texto 7"/>
          <p:cNvSpPr txBox="1"/>
          <p:nvPr/>
        </p:nvSpPr>
        <p:spPr>
          <a:xfrm>
            <a:off x="4750435" y="1747520"/>
            <a:ext cx="6814820" cy="3298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ctr">
              <a:lnSpc>
                <a:spcPct val="140000"/>
              </a:lnSpc>
            </a:pPr>
            <a:r>
              <a:rPr lang="pt-BR" altLang="en-US" sz="240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sym typeface="+mn-ea"/>
              </a:rPr>
              <a:t>Análise e Desenvolvimento de Sistemas</a:t>
            </a:r>
            <a:endParaRPr lang="pt-BR" altLang="en-US" sz="240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sym typeface="+mn-ea"/>
            </a:endParaRPr>
          </a:p>
          <a:p>
            <a:pPr algn="ctr" fontAlgn="ctr">
              <a:lnSpc>
                <a:spcPct val="140000"/>
              </a:lnSpc>
            </a:pPr>
            <a:r>
              <a:rPr lang="pt-BR" altLang="en-US" b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sym typeface="+mn-ea"/>
              </a:rPr>
              <a:t>Linguagem de Programação II</a:t>
            </a:r>
            <a:endParaRPr lang="pt-BR" altLang="en-US" b="1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sym typeface="+mn-ea"/>
            </a:endParaRPr>
          </a:p>
          <a:p>
            <a:pPr algn="ctr" fontAlgn="ctr">
              <a:lnSpc>
                <a:spcPct val="140000"/>
              </a:lnSpc>
            </a:pPr>
            <a:endParaRPr lang="pt-BR" altLang="en-US" sz="900" b="1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sym typeface="+mn-ea"/>
            </a:endParaRPr>
          </a:p>
          <a:p>
            <a:pPr algn="ctr" fontAlgn="ctr">
              <a:lnSpc>
                <a:spcPct val="140000"/>
              </a:lnSpc>
            </a:pPr>
            <a:r>
              <a:rPr lang="pt-BR" altLang="en-US" sz="1400" b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</a:rPr>
              <a:t>Professor: Osmar da Cunha Filho </a:t>
            </a:r>
            <a:endParaRPr lang="pt-BR" altLang="en-US" sz="1400" b="1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</a:endParaRPr>
          </a:p>
          <a:p>
            <a:pPr algn="ctr" fontAlgn="ctr">
              <a:lnSpc>
                <a:spcPct val="140000"/>
              </a:lnSpc>
            </a:pPr>
            <a:r>
              <a:rPr lang="pt-BR" altLang="en-US" sz="1400" b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</a:rPr>
              <a:t>  3ª Fase</a:t>
            </a:r>
            <a:endParaRPr lang="pt-BR" altLang="en-US" sz="1400" b="1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</a:endParaRPr>
          </a:p>
          <a:p>
            <a:pPr algn="ctr" fontAlgn="ctr">
              <a:lnSpc>
                <a:spcPct val="140000"/>
              </a:lnSpc>
            </a:pPr>
            <a:endParaRPr lang="pt-BR" altLang="en-US" sz="1400" b="1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</a:endParaRPr>
          </a:p>
          <a:p>
            <a:pPr algn="ctr" fontAlgn="ctr">
              <a:lnSpc>
                <a:spcPct val="140000"/>
              </a:lnSpc>
            </a:pPr>
            <a:r>
              <a:rPr lang="pt-BR" altLang="en-US" sz="1400" b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</a:rPr>
              <a:t>Alunos:  Luandre Bernardi de Andrade</a:t>
            </a:r>
            <a:endParaRPr lang="pt-BR" altLang="en-US" sz="1400" b="1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</a:endParaRPr>
          </a:p>
          <a:p>
            <a:pPr algn="ctr" fontAlgn="ctr">
              <a:lnSpc>
                <a:spcPct val="140000"/>
              </a:lnSpc>
            </a:pPr>
            <a:r>
              <a:rPr lang="pt-BR" altLang="en-US" sz="1400" b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</a:rPr>
              <a:t>    Carlos Matheus Lemos</a:t>
            </a:r>
            <a:endParaRPr lang="pt-BR" altLang="en-US" sz="1400" b="1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</a:endParaRPr>
          </a:p>
          <a:p>
            <a:pPr algn="ctr" fontAlgn="ctr">
              <a:lnSpc>
                <a:spcPct val="140000"/>
              </a:lnSpc>
            </a:pPr>
            <a:r>
              <a:rPr lang="pt-BR" altLang="en-US" sz="1400" b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</a:rPr>
              <a:t>Paulo Alves</a:t>
            </a:r>
            <a:endParaRPr lang="pt-BR" altLang="en-US" sz="1400" b="1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</a:endParaRPr>
          </a:p>
          <a:p>
            <a:pPr algn="ctr" fontAlgn="ctr">
              <a:lnSpc>
                <a:spcPct val="140000"/>
              </a:lnSpc>
            </a:pPr>
            <a:r>
              <a:rPr lang="pt-BR" altLang="en-US" sz="1400" b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</a:rPr>
              <a:t>  Ricardo Bórtoli  </a:t>
            </a:r>
            <a:endParaRPr lang="pt-BR" altLang="en-US" sz="1400" b="1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</a:endParaRPr>
          </a:p>
        </p:txBody>
      </p:sp>
      <p:sp>
        <p:nvSpPr>
          <p:cNvPr id="10" name="Caixa de Texto 9"/>
          <p:cNvSpPr txBox="1"/>
          <p:nvPr/>
        </p:nvSpPr>
        <p:spPr>
          <a:xfrm>
            <a:off x="4773295" y="5631180"/>
            <a:ext cx="264541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altLang="en-US" sz="4800">
                <a:solidFill>
                  <a:srgbClr val="383F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   USJ </a:t>
            </a:r>
            <a:endParaRPr lang="pt-BR" altLang="en-US" sz="4800">
              <a:solidFill>
                <a:srgbClr val="383F9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algn="ctr"/>
            <a:r>
              <a:rPr lang="pt-BR" altLang="en-US" sz="1000">
                <a:solidFill>
                  <a:srgbClr val="383F90"/>
                </a:solidFill>
                <a:effectLst/>
                <a:latin typeface="Arial" panose="020B0604020202020204" pitchFamily="34" charset="0"/>
                <a:sym typeface="+mn-ea"/>
              </a:rPr>
              <a:t>Centro Universitário Municipal de São José</a:t>
            </a:r>
            <a:endParaRPr lang="pt-BR" altLang="en-US" sz="1000">
              <a:solidFill>
                <a:srgbClr val="383F90"/>
              </a:solidFill>
              <a:effectLst/>
              <a:latin typeface="Arial" panose="020B0604020202020204" pitchFamily="34" charset="0"/>
              <a:sym typeface="+mn-ea"/>
            </a:endParaRPr>
          </a:p>
          <a:p>
            <a:pPr algn="ctr"/>
            <a:r>
              <a:rPr lang="pt-BR" altLang="en-US" sz="1000">
                <a:solidFill>
                  <a:srgbClr val="383F90"/>
                </a:solidFill>
                <a:effectLst/>
                <a:latin typeface="Arial" panose="020B0604020202020204" pitchFamily="34" charset="0"/>
                <a:sym typeface="+mn-ea"/>
              </a:rPr>
              <a:t>Prefeitura Municipal de São josé</a:t>
            </a:r>
            <a:endParaRPr lang="pt-BR" altLang="en-US" sz="1000">
              <a:solidFill>
                <a:srgbClr val="383F90"/>
              </a:solidFill>
              <a:effectLst/>
              <a:latin typeface="Arial" panose="020B0604020202020204" pitchFamily="34" charset="0"/>
              <a:sym typeface="+mn-ea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-16510" y="5461635"/>
            <a:ext cx="12213590" cy="76200"/>
          </a:xfrm>
          <a:prstGeom prst="rect">
            <a:avLst/>
          </a:prstGeom>
          <a:solidFill>
            <a:srgbClr val="383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" name="Caixa de Texto 13"/>
          <p:cNvSpPr txBox="1"/>
          <p:nvPr/>
        </p:nvSpPr>
        <p:spPr>
          <a:xfrm>
            <a:off x="1151890" y="3569335"/>
            <a:ext cx="286385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sz="4000">
                <a:solidFill>
                  <a:srgbClr val="383F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USJ Marker</a:t>
            </a:r>
            <a:endParaRPr lang="pt-BR" altLang="en-US" sz="4000">
              <a:solidFill>
                <a:srgbClr val="383F9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2" name="Imagem 1" descr="usj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9580" y="2232025"/>
            <a:ext cx="1728470" cy="1621790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3" name="Retângulo 2"/>
          <p:cNvSpPr/>
          <p:nvPr/>
        </p:nvSpPr>
        <p:spPr>
          <a:xfrm rot="10800000">
            <a:off x="-16510" y="-7620"/>
            <a:ext cx="12213590" cy="13246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Retângulo 3"/>
          <p:cNvSpPr/>
          <p:nvPr/>
        </p:nvSpPr>
        <p:spPr>
          <a:xfrm rot="10800000">
            <a:off x="-10795" y="1316990"/>
            <a:ext cx="12213590" cy="76200"/>
          </a:xfrm>
          <a:prstGeom prst="rect">
            <a:avLst/>
          </a:prstGeom>
          <a:solidFill>
            <a:srgbClr val="383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5" name="Conector Reto 4"/>
          <p:cNvCxnSpPr/>
          <p:nvPr/>
        </p:nvCxnSpPr>
        <p:spPr>
          <a:xfrm>
            <a:off x="5050155" y="1863090"/>
            <a:ext cx="0" cy="3275965"/>
          </a:xfrm>
          <a:prstGeom prst="line">
            <a:avLst/>
          </a:prstGeom>
          <a:ln>
            <a:solidFill>
              <a:srgbClr val="383F9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tângulo 6"/>
          <p:cNvSpPr/>
          <p:nvPr/>
        </p:nvSpPr>
        <p:spPr>
          <a:xfrm>
            <a:off x="-16510" y="5822315"/>
            <a:ext cx="12213590" cy="10401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9" name="Imagem 8" descr="usj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510" y="5755640"/>
            <a:ext cx="1263650" cy="1173480"/>
          </a:xfrm>
          <a:prstGeom prst="rect">
            <a:avLst/>
          </a:prstGeom>
        </p:spPr>
      </p:pic>
      <p:sp>
        <p:nvSpPr>
          <p:cNvPr id="10" name="Caixa de Texto 9"/>
          <p:cNvSpPr txBox="1"/>
          <p:nvPr/>
        </p:nvSpPr>
        <p:spPr>
          <a:xfrm>
            <a:off x="1247140" y="5935980"/>
            <a:ext cx="165227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altLang="en-US" sz="3600">
                <a:solidFill>
                  <a:srgbClr val="383F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USJ</a:t>
            </a:r>
            <a:endParaRPr lang="pt-BR" altLang="en-US" sz="3600">
              <a:solidFill>
                <a:srgbClr val="383F9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algn="l"/>
            <a:r>
              <a:rPr lang="pt-BR" altLang="en-US" sz="700">
                <a:solidFill>
                  <a:srgbClr val="383F90"/>
                </a:solidFill>
                <a:effectLst/>
                <a:latin typeface="Arial" panose="020B0604020202020204" pitchFamily="34" charset="0"/>
                <a:sym typeface="+mn-ea"/>
              </a:rPr>
              <a:t>Centro Universitário </a:t>
            </a:r>
            <a:endParaRPr lang="pt-BR" altLang="en-US" sz="700">
              <a:solidFill>
                <a:srgbClr val="383F90"/>
              </a:solidFill>
              <a:effectLst/>
              <a:latin typeface="Arial" panose="020B0604020202020204" pitchFamily="34" charset="0"/>
              <a:sym typeface="+mn-ea"/>
            </a:endParaRPr>
          </a:p>
          <a:p>
            <a:pPr algn="l"/>
            <a:r>
              <a:rPr lang="pt-BR" altLang="en-US" sz="700">
                <a:solidFill>
                  <a:srgbClr val="383F90"/>
                </a:solidFill>
                <a:effectLst/>
                <a:latin typeface="Arial" panose="020B0604020202020204" pitchFamily="34" charset="0"/>
                <a:sym typeface="+mn-ea"/>
              </a:rPr>
              <a:t>Municipal de São José</a:t>
            </a:r>
            <a:endParaRPr lang="pt-BR" altLang="en-US" sz="700">
              <a:solidFill>
                <a:srgbClr val="383F90"/>
              </a:solidFill>
              <a:effectLst/>
              <a:latin typeface="Arial" panose="020B0604020202020204" pitchFamily="34" charset="0"/>
              <a:sym typeface="+mn-ea"/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1159510" y="5962650"/>
            <a:ext cx="0" cy="806450"/>
          </a:xfrm>
          <a:prstGeom prst="line">
            <a:avLst/>
          </a:prstGeom>
          <a:ln>
            <a:solidFill>
              <a:srgbClr val="383F9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-10795" y="5746115"/>
            <a:ext cx="12213590" cy="76200"/>
          </a:xfrm>
          <a:prstGeom prst="rect">
            <a:avLst/>
          </a:prstGeom>
          <a:solidFill>
            <a:srgbClr val="383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Retângulo 3"/>
          <p:cNvSpPr/>
          <p:nvPr/>
        </p:nvSpPr>
        <p:spPr>
          <a:xfrm>
            <a:off x="-5715" y="583565"/>
            <a:ext cx="12213590" cy="76200"/>
          </a:xfrm>
          <a:prstGeom prst="rect">
            <a:avLst/>
          </a:prstGeom>
          <a:solidFill>
            <a:srgbClr val="383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-16510" y="-20955"/>
            <a:ext cx="12213590" cy="6045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87630" y="50800"/>
            <a:ext cx="46132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400">
                <a:solidFill>
                  <a:schemeClr val="tx1"/>
                </a:solidFill>
                <a:latin typeface="Arial" panose="020B0604020202020204" pitchFamily="34" charset="0"/>
              </a:rPr>
              <a:t>1 - O Que é o USJ Marker ?</a:t>
            </a:r>
            <a:endParaRPr lang="pt-BR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Caixa de Texto 10"/>
          <p:cNvSpPr txBox="1"/>
          <p:nvPr/>
        </p:nvSpPr>
        <p:spPr>
          <a:xfrm>
            <a:off x="601980" y="1196340"/>
            <a:ext cx="599948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Wingdings" panose="05000000000000000000" charset="0"/>
              <a:buChar char=""/>
            </a:pPr>
            <a:r>
              <a:rPr lang="pt-BR" altLang="en-US" sz="2000">
                <a:solidFill>
                  <a:srgbClr val="383F90"/>
                </a:solidFill>
                <a:latin typeface="Arial" panose="020B0604020202020204" pitchFamily="34" charset="0"/>
              </a:rPr>
              <a:t>É um sistema que tem como objetivo principal disponibilizar ao usuário um gerenciamento de suas reuniões profissionais.</a:t>
            </a:r>
            <a:endParaRPr lang="pt-BR" altLang="en-US" sz="2000">
              <a:solidFill>
                <a:srgbClr val="383F90"/>
              </a:solidFill>
              <a:latin typeface="Arial" panose="020B0604020202020204" pitchFamily="34" charset="0"/>
            </a:endParaRPr>
          </a:p>
          <a:p>
            <a:pPr marL="342900" indent="-342900" algn="just">
              <a:buFont typeface="Wingdings" panose="05000000000000000000" charset="0"/>
              <a:buChar char=""/>
            </a:pPr>
            <a:endParaRPr lang="pt-BR" altLang="en-US" sz="2000">
              <a:solidFill>
                <a:srgbClr val="383F90"/>
              </a:solidFill>
              <a:latin typeface="Arial" panose="020B0604020202020204" pitchFamily="34" charset="0"/>
            </a:endParaRPr>
          </a:p>
          <a:p>
            <a:pPr marL="342900" indent="-342900" algn="just">
              <a:buFont typeface="Wingdings" panose="05000000000000000000" charset="0"/>
              <a:buChar char=""/>
            </a:pPr>
            <a:r>
              <a:rPr lang="pt-BR" altLang="en-US" sz="2000">
                <a:solidFill>
                  <a:srgbClr val="383F90"/>
                </a:solidFill>
                <a:latin typeface="Arial" panose="020B0604020202020204" pitchFamily="34" charset="0"/>
              </a:rPr>
              <a:t>O agendamento de reuniões possui as informações básicas como: Título, Data, Horário, Categoria e campos relevantes como Pauta e Ata.</a:t>
            </a:r>
            <a:endParaRPr lang="pt-BR" altLang="en-US" sz="2000">
              <a:solidFill>
                <a:srgbClr val="383F90"/>
              </a:solidFill>
              <a:latin typeface="Arial" panose="020B0604020202020204" pitchFamily="34" charset="0"/>
            </a:endParaRPr>
          </a:p>
          <a:p>
            <a:pPr marL="342900" indent="-342900" algn="just">
              <a:buFont typeface="Wingdings" panose="05000000000000000000" charset="0"/>
              <a:buChar char=""/>
            </a:pPr>
            <a:endParaRPr lang="pt-BR" altLang="en-US" sz="2000">
              <a:solidFill>
                <a:srgbClr val="383F90"/>
              </a:solidFill>
              <a:latin typeface="Arial" panose="020B0604020202020204" pitchFamily="34" charset="0"/>
            </a:endParaRPr>
          </a:p>
          <a:p>
            <a:pPr marL="342900" indent="-342900" algn="just">
              <a:buFont typeface="Wingdings" panose="05000000000000000000" charset="0"/>
              <a:buChar char=""/>
            </a:pPr>
            <a:r>
              <a:rPr lang="pt-BR" altLang="en-US" sz="2000">
                <a:solidFill>
                  <a:srgbClr val="383F90"/>
                </a:solidFill>
                <a:latin typeface="Arial" panose="020B0604020202020204" pitchFamily="34" charset="0"/>
              </a:rPr>
              <a:t>O sistema ainda disponibiliza relatórios que possibilitam quantificar a produtividade das reuniões com as equipes.</a:t>
            </a:r>
            <a:endParaRPr lang="pt-BR" altLang="en-US" sz="2000">
              <a:solidFill>
                <a:srgbClr val="383F9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charset="0"/>
              <a:buChar char=""/>
            </a:pPr>
            <a:endParaRPr lang="pt-BR" altLang="en-US" sz="2000">
              <a:solidFill>
                <a:srgbClr val="383F9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charset="0"/>
              <a:buChar char=""/>
            </a:pPr>
            <a:endParaRPr lang="pt-BR" altLang="en-US" sz="2000">
              <a:solidFill>
                <a:srgbClr val="383F9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charset="0"/>
              <a:buChar char=""/>
            </a:pPr>
            <a:endParaRPr lang="pt-BR" altLang="en-US" sz="2000">
              <a:solidFill>
                <a:srgbClr val="383F9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charset="0"/>
              <a:buChar char=""/>
            </a:pPr>
            <a:endParaRPr lang="pt-BR" altLang="en-US" sz="2000">
              <a:solidFill>
                <a:srgbClr val="383F9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Objeto 1"/>
          <p:cNvGraphicFramePr/>
          <p:nvPr/>
        </p:nvGraphicFramePr>
        <p:xfrm>
          <a:off x="8425815" y="1381760"/>
          <a:ext cx="3060065" cy="3460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" imgW="3057525" imgH="3457575" progId="Paint.Picture">
                  <p:embed/>
                </p:oleObj>
              </mc:Choice>
              <mc:Fallback>
                <p:oleObj name="" r:id="rId2" imgW="3057525" imgH="3457575" progId="Paint.Picture">
                  <p:embed/>
                  <p:pic>
                    <p:nvPicPr>
                      <p:cNvPr id="0" name="Imagem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425815" y="1381760"/>
                        <a:ext cx="3060065" cy="3460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aixa de Texto 14"/>
          <p:cNvSpPr txBox="1"/>
          <p:nvPr/>
        </p:nvSpPr>
        <p:spPr>
          <a:xfrm>
            <a:off x="7165975" y="2465070"/>
            <a:ext cx="11328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5400">
                <a:latin typeface="Arial" panose="020B0604020202020204" pitchFamily="34" charset="0"/>
              </a:rPr>
              <a:t>→</a:t>
            </a:r>
            <a:endParaRPr lang="pt-BR" altLang="en-US" sz="5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tângulo 6"/>
          <p:cNvSpPr/>
          <p:nvPr/>
        </p:nvSpPr>
        <p:spPr>
          <a:xfrm>
            <a:off x="-16510" y="5822315"/>
            <a:ext cx="12213590" cy="10401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9" name="Imagem 8" descr="usj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510" y="5755640"/>
            <a:ext cx="1263650" cy="1173480"/>
          </a:xfrm>
          <a:prstGeom prst="rect">
            <a:avLst/>
          </a:prstGeom>
        </p:spPr>
      </p:pic>
      <p:sp>
        <p:nvSpPr>
          <p:cNvPr id="10" name="Caixa de Texto 9"/>
          <p:cNvSpPr txBox="1"/>
          <p:nvPr/>
        </p:nvSpPr>
        <p:spPr>
          <a:xfrm>
            <a:off x="1247140" y="5935980"/>
            <a:ext cx="165227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altLang="en-US" sz="3600">
                <a:solidFill>
                  <a:srgbClr val="383F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USJ</a:t>
            </a:r>
            <a:endParaRPr lang="pt-BR" altLang="en-US" sz="3600">
              <a:solidFill>
                <a:srgbClr val="383F9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algn="l"/>
            <a:r>
              <a:rPr lang="pt-BR" altLang="en-US" sz="700">
                <a:solidFill>
                  <a:srgbClr val="383F90"/>
                </a:solidFill>
                <a:effectLst/>
                <a:latin typeface="Arial" panose="020B0604020202020204" pitchFamily="34" charset="0"/>
                <a:sym typeface="+mn-ea"/>
              </a:rPr>
              <a:t>Centro Universitário </a:t>
            </a:r>
            <a:endParaRPr lang="pt-BR" altLang="en-US" sz="700">
              <a:solidFill>
                <a:srgbClr val="383F90"/>
              </a:solidFill>
              <a:effectLst/>
              <a:latin typeface="Arial" panose="020B0604020202020204" pitchFamily="34" charset="0"/>
              <a:sym typeface="+mn-ea"/>
            </a:endParaRPr>
          </a:p>
          <a:p>
            <a:pPr algn="l"/>
            <a:r>
              <a:rPr lang="pt-BR" altLang="en-US" sz="700">
                <a:solidFill>
                  <a:srgbClr val="383F90"/>
                </a:solidFill>
                <a:effectLst/>
                <a:latin typeface="Arial" panose="020B0604020202020204" pitchFamily="34" charset="0"/>
                <a:sym typeface="+mn-ea"/>
              </a:rPr>
              <a:t>Municipal de São José</a:t>
            </a:r>
            <a:endParaRPr lang="pt-BR" altLang="en-US" sz="700">
              <a:solidFill>
                <a:srgbClr val="383F90"/>
              </a:solidFill>
              <a:effectLst/>
              <a:latin typeface="Arial" panose="020B0604020202020204" pitchFamily="34" charset="0"/>
              <a:sym typeface="+mn-ea"/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1159510" y="5962650"/>
            <a:ext cx="0" cy="806450"/>
          </a:xfrm>
          <a:prstGeom prst="line">
            <a:avLst/>
          </a:prstGeom>
          <a:ln>
            <a:solidFill>
              <a:srgbClr val="383F9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-10795" y="5746115"/>
            <a:ext cx="12213590" cy="76200"/>
          </a:xfrm>
          <a:prstGeom prst="rect">
            <a:avLst/>
          </a:prstGeom>
          <a:solidFill>
            <a:srgbClr val="383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Retângulo 3"/>
          <p:cNvSpPr/>
          <p:nvPr/>
        </p:nvSpPr>
        <p:spPr>
          <a:xfrm>
            <a:off x="-5715" y="583565"/>
            <a:ext cx="12213590" cy="76200"/>
          </a:xfrm>
          <a:prstGeom prst="rect">
            <a:avLst/>
          </a:prstGeom>
          <a:solidFill>
            <a:srgbClr val="383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-16510" y="-20955"/>
            <a:ext cx="12213590" cy="6045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87630" y="50800"/>
            <a:ext cx="46132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400">
                <a:solidFill>
                  <a:schemeClr val="tx1"/>
                </a:solidFill>
                <a:latin typeface="Arial" panose="020B0604020202020204" pitchFamily="34" charset="0"/>
              </a:rPr>
              <a:t>2 - Diagrama de Caso de Uso</a:t>
            </a:r>
            <a:endParaRPr lang="pt-BR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8" name="Objeto 7"/>
          <p:cNvGraphicFramePr/>
          <p:nvPr/>
        </p:nvGraphicFramePr>
        <p:xfrm>
          <a:off x="2282825" y="977900"/>
          <a:ext cx="7614920" cy="4450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2" imgW="7029450" imgH="4257675" progId="Paint.Picture">
                  <p:embed/>
                </p:oleObj>
              </mc:Choice>
              <mc:Fallback>
                <p:oleObj name="" r:id="rId2" imgW="7029450" imgH="4257675" progId="Paint.Picture">
                  <p:embed/>
                  <p:pic>
                    <p:nvPicPr>
                      <p:cNvPr id="0" name="Imagem 1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82825" y="977900"/>
                        <a:ext cx="7614920" cy="4450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tângulo 6"/>
          <p:cNvSpPr/>
          <p:nvPr/>
        </p:nvSpPr>
        <p:spPr>
          <a:xfrm>
            <a:off x="-16510" y="5822315"/>
            <a:ext cx="12213590" cy="10401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9" name="Imagem 8" descr="usj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510" y="5755640"/>
            <a:ext cx="1263650" cy="1173480"/>
          </a:xfrm>
          <a:prstGeom prst="rect">
            <a:avLst/>
          </a:prstGeom>
        </p:spPr>
      </p:pic>
      <p:sp>
        <p:nvSpPr>
          <p:cNvPr id="10" name="Caixa de Texto 9"/>
          <p:cNvSpPr txBox="1"/>
          <p:nvPr/>
        </p:nvSpPr>
        <p:spPr>
          <a:xfrm>
            <a:off x="1247140" y="5935980"/>
            <a:ext cx="165227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altLang="en-US" sz="3600">
                <a:solidFill>
                  <a:srgbClr val="383F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USJ</a:t>
            </a:r>
            <a:endParaRPr lang="pt-BR" altLang="en-US" sz="3600">
              <a:solidFill>
                <a:srgbClr val="383F9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algn="l"/>
            <a:r>
              <a:rPr lang="pt-BR" altLang="en-US" sz="700">
                <a:solidFill>
                  <a:srgbClr val="383F90"/>
                </a:solidFill>
                <a:effectLst/>
                <a:latin typeface="Arial" panose="020B0604020202020204" pitchFamily="34" charset="0"/>
                <a:sym typeface="+mn-ea"/>
              </a:rPr>
              <a:t>Centro Universitário </a:t>
            </a:r>
            <a:endParaRPr lang="pt-BR" altLang="en-US" sz="700">
              <a:solidFill>
                <a:srgbClr val="383F90"/>
              </a:solidFill>
              <a:effectLst/>
              <a:latin typeface="Arial" panose="020B0604020202020204" pitchFamily="34" charset="0"/>
              <a:sym typeface="+mn-ea"/>
            </a:endParaRPr>
          </a:p>
          <a:p>
            <a:pPr algn="l"/>
            <a:r>
              <a:rPr lang="pt-BR" altLang="en-US" sz="700">
                <a:solidFill>
                  <a:srgbClr val="383F90"/>
                </a:solidFill>
                <a:effectLst/>
                <a:latin typeface="Arial" panose="020B0604020202020204" pitchFamily="34" charset="0"/>
                <a:sym typeface="+mn-ea"/>
              </a:rPr>
              <a:t>Municipal de São José</a:t>
            </a:r>
            <a:endParaRPr lang="pt-BR" altLang="en-US" sz="700">
              <a:solidFill>
                <a:srgbClr val="383F90"/>
              </a:solidFill>
              <a:effectLst/>
              <a:latin typeface="Arial" panose="020B0604020202020204" pitchFamily="34" charset="0"/>
              <a:sym typeface="+mn-ea"/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1159510" y="5962650"/>
            <a:ext cx="0" cy="806450"/>
          </a:xfrm>
          <a:prstGeom prst="line">
            <a:avLst/>
          </a:prstGeom>
          <a:ln>
            <a:solidFill>
              <a:srgbClr val="383F9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-10795" y="5746115"/>
            <a:ext cx="12213590" cy="76200"/>
          </a:xfrm>
          <a:prstGeom prst="rect">
            <a:avLst/>
          </a:prstGeom>
          <a:solidFill>
            <a:srgbClr val="383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Retângulo 3"/>
          <p:cNvSpPr/>
          <p:nvPr/>
        </p:nvSpPr>
        <p:spPr>
          <a:xfrm>
            <a:off x="-5715" y="583565"/>
            <a:ext cx="12213590" cy="76200"/>
          </a:xfrm>
          <a:prstGeom prst="rect">
            <a:avLst/>
          </a:prstGeom>
          <a:solidFill>
            <a:srgbClr val="383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-16510" y="-20955"/>
            <a:ext cx="12213590" cy="6045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87630" y="50800"/>
            <a:ext cx="46132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400">
                <a:solidFill>
                  <a:schemeClr val="tx1"/>
                </a:solidFill>
                <a:latin typeface="Arial" panose="020B0604020202020204" pitchFamily="34" charset="0"/>
              </a:rPr>
              <a:t>3 - Diagrama de Classes</a:t>
            </a:r>
            <a:endParaRPr lang="pt-BR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1" name="Objeto 10"/>
          <p:cNvGraphicFramePr/>
          <p:nvPr/>
        </p:nvGraphicFramePr>
        <p:xfrm>
          <a:off x="1704340" y="659765"/>
          <a:ext cx="9379585" cy="4961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2" imgW="8876665" imgH="7467600" progId="Paint.Picture">
                  <p:embed/>
                </p:oleObj>
              </mc:Choice>
              <mc:Fallback>
                <p:oleObj name="" r:id="rId2" imgW="8876665" imgH="7467600" progId="Paint.Picture">
                  <p:embed/>
                  <p:pic>
                    <p:nvPicPr>
                      <p:cNvPr id="0" name="Imagem 1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04340" y="659765"/>
                        <a:ext cx="9379585" cy="4961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tângulo 6"/>
          <p:cNvSpPr/>
          <p:nvPr/>
        </p:nvSpPr>
        <p:spPr>
          <a:xfrm>
            <a:off x="-16510" y="5822315"/>
            <a:ext cx="12213590" cy="10401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9" name="Imagem 8" descr="usj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510" y="5755640"/>
            <a:ext cx="1263650" cy="1173480"/>
          </a:xfrm>
          <a:prstGeom prst="rect">
            <a:avLst/>
          </a:prstGeom>
        </p:spPr>
      </p:pic>
      <p:sp>
        <p:nvSpPr>
          <p:cNvPr id="10" name="Caixa de Texto 9"/>
          <p:cNvSpPr txBox="1"/>
          <p:nvPr/>
        </p:nvSpPr>
        <p:spPr>
          <a:xfrm>
            <a:off x="1247140" y="5935980"/>
            <a:ext cx="165227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altLang="en-US" sz="3600">
                <a:solidFill>
                  <a:srgbClr val="383F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USJ</a:t>
            </a:r>
            <a:endParaRPr lang="pt-BR" altLang="en-US" sz="3600">
              <a:solidFill>
                <a:srgbClr val="383F9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algn="l"/>
            <a:r>
              <a:rPr lang="pt-BR" altLang="en-US" sz="700">
                <a:solidFill>
                  <a:srgbClr val="383F90"/>
                </a:solidFill>
                <a:effectLst/>
                <a:latin typeface="Arial" panose="020B0604020202020204" pitchFamily="34" charset="0"/>
                <a:sym typeface="+mn-ea"/>
              </a:rPr>
              <a:t>Centro Universitário </a:t>
            </a:r>
            <a:endParaRPr lang="pt-BR" altLang="en-US" sz="700">
              <a:solidFill>
                <a:srgbClr val="383F90"/>
              </a:solidFill>
              <a:effectLst/>
              <a:latin typeface="Arial" panose="020B0604020202020204" pitchFamily="34" charset="0"/>
              <a:sym typeface="+mn-ea"/>
            </a:endParaRPr>
          </a:p>
          <a:p>
            <a:pPr algn="l"/>
            <a:r>
              <a:rPr lang="pt-BR" altLang="en-US" sz="700">
                <a:solidFill>
                  <a:srgbClr val="383F90"/>
                </a:solidFill>
                <a:effectLst/>
                <a:latin typeface="Arial" panose="020B0604020202020204" pitchFamily="34" charset="0"/>
                <a:sym typeface="+mn-ea"/>
              </a:rPr>
              <a:t>Municipal de São José</a:t>
            </a:r>
            <a:endParaRPr lang="pt-BR" altLang="en-US" sz="700">
              <a:solidFill>
                <a:srgbClr val="383F90"/>
              </a:solidFill>
              <a:effectLst/>
              <a:latin typeface="Arial" panose="020B0604020202020204" pitchFamily="34" charset="0"/>
              <a:sym typeface="+mn-ea"/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1159510" y="5962650"/>
            <a:ext cx="0" cy="806450"/>
          </a:xfrm>
          <a:prstGeom prst="line">
            <a:avLst/>
          </a:prstGeom>
          <a:ln>
            <a:solidFill>
              <a:srgbClr val="383F9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-10795" y="5746115"/>
            <a:ext cx="12213590" cy="76200"/>
          </a:xfrm>
          <a:prstGeom prst="rect">
            <a:avLst/>
          </a:prstGeom>
          <a:solidFill>
            <a:srgbClr val="383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Retângulo 3"/>
          <p:cNvSpPr/>
          <p:nvPr/>
        </p:nvSpPr>
        <p:spPr>
          <a:xfrm>
            <a:off x="-5715" y="583565"/>
            <a:ext cx="12213590" cy="76200"/>
          </a:xfrm>
          <a:prstGeom prst="rect">
            <a:avLst/>
          </a:prstGeom>
          <a:solidFill>
            <a:srgbClr val="383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-16510" y="-20955"/>
            <a:ext cx="12213590" cy="6045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87630" y="50800"/>
            <a:ext cx="4945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400">
                <a:solidFill>
                  <a:schemeClr val="tx1"/>
                </a:solidFill>
                <a:latin typeface="Arial" panose="020B0604020202020204" pitchFamily="34" charset="0"/>
              </a:rPr>
              <a:t>3.1 - Diagrama de Classes - DAO</a:t>
            </a:r>
            <a:endParaRPr lang="pt-BR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Objeto 1"/>
          <p:cNvGraphicFramePr/>
          <p:nvPr/>
        </p:nvGraphicFramePr>
        <p:xfrm>
          <a:off x="431165" y="735330"/>
          <a:ext cx="11339830" cy="4934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" imgW="10172700" imgH="4219575" progId="Paint.Picture">
                  <p:embed/>
                </p:oleObj>
              </mc:Choice>
              <mc:Fallback>
                <p:oleObj name="" r:id="rId2" imgW="10172700" imgH="4219575" progId="Paint.Picture">
                  <p:embed/>
                  <p:pic>
                    <p:nvPicPr>
                      <p:cNvPr id="0" name="Imagem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1165" y="735330"/>
                        <a:ext cx="11339830" cy="4934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tângulo 6"/>
          <p:cNvSpPr/>
          <p:nvPr/>
        </p:nvSpPr>
        <p:spPr>
          <a:xfrm>
            <a:off x="-16510" y="5822315"/>
            <a:ext cx="12213590" cy="10401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9" name="Imagem 8" descr="usj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510" y="5755640"/>
            <a:ext cx="1263650" cy="1173480"/>
          </a:xfrm>
          <a:prstGeom prst="rect">
            <a:avLst/>
          </a:prstGeom>
        </p:spPr>
      </p:pic>
      <p:sp>
        <p:nvSpPr>
          <p:cNvPr id="10" name="Caixa de Texto 9"/>
          <p:cNvSpPr txBox="1"/>
          <p:nvPr/>
        </p:nvSpPr>
        <p:spPr>
          <a:xfrm>
            <a:off x="1247140" y="5935980"/>
            <a:ext cx="165227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altLang="en-US" sz="3600">
                <a:solidFill>
                  <a:srgbClr val="383F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USJ</a:t>
            </a:r>
            <a:endParaRPr lang="pt-BR" altLang="en-US" sz="3600">
              <a:solidFill>
                <a:srgbClr val="383F9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algn="l"/>
            <a:r>
              <a:rPr lang="pt-BR" altLang="en-US" sz="700">
                <a:solidFill>
                  <a:srgbClr val="383F90"/>
                </a:solidFill>
                <a:effectLst/>
                <a:latin typeface="Arial" panose="020B0604020202020204" pitchFamily="34" charset="0"/>
                <a:sym typeface="+mn-ea"/>
              </a:rPr>
              <a:t>Centro Universitário </a:t>
            </a:r>
            <a:endParaRPr lang="pt-BR" altLang="en-US" sz="700">
              <a:solidFill>
                <a:srgbClr val="383F90"/>
              </a:solidFill>
              <a:effectLst/>
              <a:latin typeface="Arial" panose="020B0604020202020204" pitchFamily="34" charset="0"/>
              <a:sym typeface="+mn-ea"/>
            </a:endParaRPr>
          </a:p>
          <a:p>
            <a:pPr algn="l"/>
            <a:r>
              <a:rPr lang="pt-BR" altLang="en-US" sz="700">
                <a:solidFill>
                  <a:srgbClr val="383F90"/>
                </a:solidFill>
                <a:effectLst/>
                <a:latin typeface="Arial" panose="020B0604020202020204" pitchFamily="34" charset="0"/>
                <a:sym typeface="+mn-ea"/>
              </a:rPr>
              <a:t>Municipal de São José</a:t>
            </a:r>
            <a:endParaRPr lang="pt-BR" altLang="en-US" sz="700">
              <a:solidFill>
                <a:srgbClr val="383F90"/>
              </a:solidFill>
              <a:effectLst/>
              <a:latin typeface="Arial" panose="020B0604020202020204" pitchFamily="34" charset="0"/>
              <a:sym typeface="+mn-ea"/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1159510" y="5962650"/>
            <a:ext cx="0" cy="806450"/>
          </a:xfrm>
          <a:prstGeom prst="line">
            <a:avLst/>
          </a:prstGeom>
          <a:ln>
            <a:solidFill>
              <a:srgbClr val="383F9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-10795" y="5746115"/>
            <a:ext cx="12213590" cy="76200"/>
          </a:xfrm>
          <a:prstGeom prst="rect">
            <a:avLst/>
          </a:prstGeom>
          <a:solidFill>
            <a:srgbClr val="383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Retângulo 3"/>
          <p:cNvSpPr/>
          <p:nvPr/>
        </p:nvSpPr>
        <p:spPr>
          <a:xfrm>
            <a:off x="-5715" y="583565"/>
            <a:ext cx="12213590" cy="76200"/>
          </a:xfrm>
          <a:prstGeom prst="rect">
            <a:avLst/>
          </a:prstGeom>
          <a:solidFill>
            <a:srgbClr val="383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-16510" y="-20955"/>
            <a:ext cx="12213590" cy="6045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87630" y="50800"/>
            <a:ext cx="5471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400">
                <a:solidFill>
                  <a:schemeClr val="tx1"/>
                </a:solidFill>
                <a:latin typeface="Arial" panose="020B0604020202020204" pitchFamily="34" charset="0"/>
              </a:rPr>
              <a:t>3.2 - Diagrama de Classes - Model</a:t>
            </a:r>
            <a:endParaRPr lang="pt-BR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8" name="Objeto 7"/>
          <p:cNvGraphicFramePr/>
          <p:nvPr/>
        </p:nvGraphicFramePr>
        <p:xfrm>
          <a:off x="234950" y="668020"/>
          <a:ext cx="11623040" cy="5008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" imgW="9486265" imgH="5829300" progId="Paint.Picture">
                  <p:embed/>
                </p:oleObj>
              </mc:Choice>
              <mc:Fallback>
                <p:oleObj name="" r:id="rId2" imgW="9486265" imgH="5829300" progId="Paint.Picture">
                  <p:embed/>
                  <p:pic>
                    <p:nvPicPr>
                      <p:cNvPr id="0" name="Imagem 1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4950" y="668020"/>
                        <a:ext cx="11623040" cy="5008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tângulo 6"/>
          <p:cNvSpPr/>
          <p:nvPr/>
        </p:nvSpPr>
        <p:spPr>
          <a:xfrm>
            <a:off x="-16510" y="5822315"/>
            <a:ext cx="12213590" cy="10401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9" name="Imagem 8" descr="usj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510" y="5755640"/>
            <a:ext cx="1263650" cy="1173480"/>
          </a:xfrm>
          <a:prstGeom prst="rect">
            <a:avLst/>
          </a:prstGeom>
        </p:spPr>
      </p:pic>
      <p:sp>
        <p:nvSpPr>
          <p:cNvPr id="10" name="Caixa de Texto 9"/>
          <p:cNvSpPr txBox="1"/>
          <p:nvPr/>
        </p:nvSpPr>
        <p:spPr>
          <a:xfrm>
            <a:off x="1247140" y="5935980"/>
            <a:ext cx="165227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altLang="en-US" sz="3600">
                <a:solidFill>
                  <a:srgbClr val="383F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USJ</a:t>
            </a:r>
            <a:endParaRPr lang="pt-BR" altLang="en-US" sz="3600">
              <a:solidFill>
                <a:srgbClr val="383F9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algn="l"/>
            <a:r>
              <a:rPr lang="pt-BR" altLang="en-US" sz="700">
                <a:solidFill>
                  <a:srgbClr val="383F90"/>
                </a:solidFill>
                <a:effectLst/>
                <a:latin typeface="Arial" panose="020B0604020202020204" pitchFamily="34" charset="0"/>
                <a:sym typeface="+mn-ea"/>
              </a:rPr>
              <a:t>Centro Universitário </a:t>
            </a:r>
            <a:endParaRPr lang="pt-BR" altLang="en-US" sz="700">
              <a:solidFill>
                <a:srgbClr val="383F90"/>
              </a:solidFill>
              <a:effectLst/>
              <a:latin typeface="Arial" panose="020B0604020202020204" pitchFamily="34" charset="0"/>
              <a:sym typeface="+mn-ea"/>
            </a:endParaRPr>
          </a:p>
          <a:p>
            <a:pPr algn="l"/>
            <a:r>
              <a:rPr lang="pt-BR" altLang="en-US" sz="700">
                <a:solidFill>
                  <a:srgbClr val="383F90"/>
                </a:solidFill>
                <a:effectLst/>
                <a:latin typeface="Arial" panose="020B0604020202020204" pitchFamily="34" charset="0"/>
                <a:sym typeface="+mn-ea"/>
              </a:rPr>
              <a:t>Municipal de São José</a:t>
            </a:r>
            <a:endParaRPr lang="pt-BR" altLang="en-US" sz="700">
              <a:solidFill>
                <a:srgbClr val="383F90"/>
              </a:solidFill>
              <a:effectLst/>
              <a:latin typeface="Arial" panose="020B0604020202020204" pitchFamily="34" charset="0"/>
              <a:sym typeface="+mn-ea"/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1159510" y="5962650"/>
            <a:ext cx="0" cy="806450"/>
          </a:xfrm>
          <a:prstGeom prst="line">
            <a:avLst/>
          </a:prstGeom>
          <a:ln>
            <a:solidFill>
              <a:srgbClr val="383F9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-10795" y="5746115"/>
            <a:ext cx="12213590" cy="76200"/>
          </a:xfrm>
          <a:prstGeom prst="rect">
            <a:avLst/>
          </a:prstGeom>
          <a:solidFill>
            <a:srgbClr val="383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Retângulo 3"/>
          <p:cNvSpPr/>
          <p:nvPr/>
        </p:nvSpPr>
        <p:spPr>
          <a:xfrm>
            <a:off x="-5715" y="583565"/>
            <a:ext cx="12213590" cy="76200"/>
          </a:xfrm>
          <a:prstGeom prst="rect">
            <a:avLst/>
          </a:prstGeom>
          <a:solidFill>
            <a:srgbClr val="383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-16510" y="-20955"/>
            <a:ext cx="12213590" cy="6045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87630" y="50800"/>
            <a:ext cx="5396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400">
                <a:solidFill>
                  <a:schemeClr val="tx1"/>
                </a:solidFill>
                <a:latin typeface="Arial" panose="020B0604020202020204" pitchFamily="34" charset="0"/>
              </a:rPr>
              <a:t>3.3 - Diagrama de Classes - Controller</a:t>
            </a:r>
            <a:endParaRPr lang="pt-BR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Objeto 1"/>
          <p:cNvGraphicFramePr/>
          <p:nvPr/>
        </p:nvGraphicFramePr>
        <p:xfrm>
          <a:off x="3079115" y="959485"/>
          <a:ext cx="5471795" cy="418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" imgW="5467350" imgH="4181475" progId="Paint.Picture">
                  <p:embed/>
                </p:oleObj>
              </mc:Choice>
              <mc:Fallback>
                <p:oleObj name="" r:id="rId2" imgW="5467350" imgH="4181475" progId="Paint.Picture">
                  <p:embed/>
                  <p:pic>
                    <p:nvPicPr>
                      <p:cNvPr id="0" name="Imagem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79115" y="959485"/>
                        <a:ext cx="5471795" cy="418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tângulo 6"/>
          <p:cNvSpPr/>
          <p:nvPr/>
        </p:nvSpPr>
        <p:spPr>
          <a:xfrm>
            <a:off x="-16510" y="5822315"/>
            <a:ext cx="12213590" cy="10401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9" name="Imagem 8" descr="usj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510" y="5755640"/>
            <a:ext cx="1263650" cy="1173480"/>
          </a:xfrm>
          <a:prstGeom prst="rect">
            <a:avLst/>
          </a:prstGeom>
        </p:spPr>
      </p:pic>
      <p:sp>
        <p:nvSpPr>
          <p:cNvPr id="10" name="Caixa de Texto 9"/>
          <p:cNvSpPr txBox="1"/>
          <p:nvPr/>
        </p:nvSpPr>
        <p:spPr>
          <a:xfrm>
            <a:off x="1247140" y="5935980"/>
            <a:ext cx="165227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altLang="en-US" sz="3600">
                <a:solidFill>
                  <a:srgbClr val="383F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USJ</a:t>
            </a:r>
            <a:endParaRPr lang="pt-BR" altLang="en-US" sz="3600">
              <a:solidFill>
                <a:srgbClr val="383F9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algn="l"/>
            <a:r>
              <a:rPr lang="pt-BR" altLang="en-US" sz="700">
                <a:solidFill>
                  <a:srgbClr val="383F90"/>
                </a:solidFill>
                <a:effectLst/>
                <a:latin typeface="Arial" panose="020B0604020202020204" pitchFamily="34" charset="0"/>
                <a:sym typeface="+mn-ea"/>
              </a:rPr>
              <a:t>Centro Universitário </a:t>
            </a:r>
            <a:endParaRPr lang="pt-BR" altLang="en-US" sz="700">
              <a:solidFill>
                <a:srgbClr val="383F90"/>
              </a:solidFill>
              <a:effectLst/>
              <a:latin typeface="Arial" panose="020B0604020202020204" pitchFamily="34" charset="0"/>
              <a:sym typeface="+mn-ea"/>
            </a:endParaRPr>
          </a:p>
          <a:p>
            <a:pPr algn="l"/>
            <a:r>
              <a:rPr lang="pt-BR" altLang="en-US" sz="700">
                <a:solidFill>
                  <a:srgbClr val="383F90"/>
                </a:solidFill>
                <a:effectLst/>
                <a:latin typeface="Arial" panose="020B0604020202020204" pitchFamily="34" charset="0"/>
                <a:sym typeface="+mn-ea"/>
              </a:rPr>
              <a:t>Municipal de São José</a:t>
            </a:r>
            <a:endParaRPr lang="pt-BR" altLang="en-US" sz="700">
              <a:solidFill>
                <a:srgbClr val="383F90"/>
              </a:solidFill>
              <a:effectLst/>
              <a:latin typeface="Arial" panose="020B0604020202020204" pitchFamily="34" charset="0"/>
              <a:sym typeface="+mn-ea"/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1159510" y="5962650"/>
            <a:ext cx="0" cy="806450"/>
          </a:xfrm>
          <a:prstGeom prst="line">
            <a:avLst/>
          </a:prstGeom>
          <a:ln>
            <a:solidFill>
              <a:srgbClr val="383F9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-10795" y="5746115"/>
            <a:ext cx="12213590" cy="76200"/>
          </a:xfrm>
          <a:prstGeom prst="rect">
            <a:avLst/>
          </a:prstGeom>
          <a:solidFill>
            <a:srgbClr val="383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Retângulo 3"/>
          <p:cNvSpPr/>
          <p:nvPr/>
        </p:nvSpPr>
        <p:spPr>
          <a:xfrm>
            <a:off x="-5715" y="583565"/>
            <a:ext cx="12213590" cy="76200"/>
          </a:xfrm>
          <a:prstGeom prst="rect">
            <a:avLst/>
          </a:prstGeom>
          <a:solidFill>
            <a:srgbClr val="383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-16510" y="-20955"/>
            <a:ext cx="12213590" cy="6045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87630" y="50800"/>
            <a:ext cx="5840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400">
                <a:solidFill>
                  <a:schemeClr val="tx1"/>
                </a:solidFill>
                <a:latin typeface="Arial" panose="020B0604020202020204" pitchFamily="34" charset="0"/>
              </a:rPr>
              <a:t>4 - Diagrama Entidade Relacionamento </a:t>
            </a:r>
            <a:endParaRPr lang="pt-BR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8" name="Objeto 7"/>
          <p:cNvGraphicFramePr/>
          <p:nvPr/>
        </p:nvGraphicFramePr>
        <p:xfrm>
          <a:off x="1301750" y="795020"/>
          <a:ext cx="9598660" cy="4559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" imgW="11191875" imgH="5381625" progId="Paint.Picture">
                  <p:embed/>
                </p:oleObj>
              </mc:Choice>
              <mc:Fallback>
                <p:oleObj name="" r:id="rId2" imgW="11191875" imgH="5381625" progId="Paint.Picture">
                  <p:embed/>
                  <p:pic>
                    <p:nvPicPr>
                      <p:cNvPr id="0" name="Imagem 1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01750" y="795020"/>
                        <a:ext cx="9598660" cy="4559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tângulo 6"/>
          <p:cNvSpPr/>
          <p:nvPr/>
        </p:nvSpPr>
        <p:spPr>
          <a:xfrm>
            <a:off x="-16510" y="5822315"/>
            <a:ext cx="12213590" cy="10401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9" name="Imagem 8" descr="usj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510" y="5755640"/>
            <a:ext cx="1263650" cy="1173480"/>
          </a:xfrm>
          <a:prstGeom prst="rect">
            <a:avLst/>
          </a:prstGeom>
        </p:spPr>
      </p:pic>
      <p:sp>
        <p:nvSpPr>
          <p:cNvPr id="10" name="Caixa de Texto 9"/>
          <p:cNvSpPr txBox="1"/>
          <p:nvPr/>
        </p:nvSpPr>
        <p:spPr>
          <a:xfrm>
            <a:off x="1247140" y="5935980"/>
            <a:ext cx="165227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altLang="en-US" sz="3600">
                <a:solidFill>
                  <a:srgbClr val="383F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USJ</a:t>
            </a:r>
            <a:endParaRPr lang="pt-BR" altLang="en-US" sz="3600">
              <a:solidFill>
                <a:srgbClr val="383F9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algn="l"/>
            <a:r>
              <a:rPr lang="pt-BR" altLang="en-US" sz="700">
                <a:solidFill>
                  <a:srgbClr val="383F90"/>
                </a:solidFill>
                <a:effectLst/>
                <a:latin typeface="Arial" panose="020B0604020202020204" pitchFamily="34" charset="0"/>
                <a:sym typeface="+mn-ea"/>
              </a:rPr>
              <a:t>Centro Universitário </a:t>
            </a:r>
            <a:endParaRPr lang="pt-BR" altLang="en-US" sz="700">
              <a:solidFill>
                <a:srgbClr val="383F90"/>
              </a:solidFill>
              <a:effectLst/>
              <a:latin typeface="Arial" panose="020B0604020202020204" pitchFamily="34" charset="0"/>
              <a:sym typeface="+mn-ea"/>
            </a:endParaRPr>
          </a:p>
          <a:p>
            <a:pPr algn="l"/>
            <a:r>
              <a:rPr lang="pt-BR" altLang="en-US" sz="700">
                <a:solidFill>
                  <a:srgbClr val="383F90"/>
                </a:solidFill>
                <a:effectLst/>
                <a:latin typeface="Arial" panose="020B0604020202020204" pitchFamily="34" charset="0"/>
                <a:sym typeface="+mn-ea"/>
              </a:rPr>
              <a:t>Municipal de São José</a:t>
            </a:r>
            <a:endParaRPr lang="pt-BR" altLang="en-US" sz="700">
              <a:solidFill>
                <a:srgbClr val="383F90"/>
              </a:solidFill>
              <a:effectLst/>
              <a:latin typeface="Arial" panose="020B0604020202020204" pitchFamily="34" charset="0"/>
              <a:sym typeface="+mn-ea"/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1159510" y="5962650"/>
            <a:ext cx="0" cy="806450"/>
          </a:xfrm>
          <a:prstGeom prst="line">
            <a:avLst/>
          </a:prstGeom>
          <a:ln>
            <a:solidFill>
              <a:srgbClr val="383F9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-10795" y="5746115"/>
            <a:ext cx="12213590" cy="76200"/>
          </a:xfrm>
          <a:prstGeom prst="rect">
            <a:avLst/>
          </a:prstGeom>
          <a:solidFill>
            <a:srgbClr val="383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Retângulo 3"/>
          <p:cNvSpPr/>
          <p:nvPr/>
        </p:nvSpPr>
        <p:spPr>
          <a:xfrm>
            <a:off x="-5715" y="583565"/>
            <a:ext cx="12213590" cy="76200"/>
          </a:xfrm>
          <a:prstGeom prst="rect">
            <a:avLst/>
          </a:prstGeom>
          <a:solidFill>
            <a:srgbClr val="383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-16510" y="-20955"/>
            <a:ext cx="12213590" cy="6045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87630" y="50800"/>
            <a:ext cx="5396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400">
                <a:solidFill>
                  <a:schemeClr val="tx1"/>
                </a:solidFill>
                <a:latin typeface="Arial" panose="020B0604020202020204" pitchFamily="34" charset="0"/>
              </a:rPr>
              <a:t>5 - Ferramentas e Tecnologias</a:t>
            </a:r>
            <a:endParaRPr lang="pt-BR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810" y="3939540"/>
            <a:ext cx="1753235" cy="6826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05" y="4117975"/>
            <a:ext cx="2189480" cy="114935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110" y="2713355"/>
            <a:ext cx="1783715" cy="46609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960" y="2298065"/>
            <a:ext cx="2000885" cy="1048385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40" y="3818890"/>
            <a:ext cx="2257425" cy="1269365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935" y="2298065"/>
            <a:ext cx="1724025" cy="117221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965" y="1224915"/>
            <a:ext cx="1998345" cy="636905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235" y="1224915"/>
            <a:ext cx="2854325" cy="911860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510" y="956945"/>
            <a:ext cx="1878965" cy="784860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1257</Words>
  <Application>WPS Presentation</Application>
  <PresentationFormat>Widescreen</PresentationFormat>
  <Paragraphs>77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9</vt:i4>
      </vt:variant>
    </vt:vector>
  </HeadingPairs>
  <TitlesOfParts>
    <vt:vector size="27" baseType="lpstr">
      <vt:lpstr>Arial</vt:lpstr>
      <vt:lpstr>SimSun</vt:lpstr>
      <vt:lpstr>Wingdings</vt:lpstr>
      <vt:lpstr>Calibri</vt:lpstr>
      <vt:lpstr>Wingdings</vt:lpstr>
      <vt:lpstr>Microsoft YaHei</vt:lpstr>
      <vt:lpstr/>
      <vt:lpstr>Arial Unicode MS</vt:lpstr>
      <vt:lpstr>Calibri Light</vt:lpstr>
      <vt:lpstr>Liberation Mono</vt:lpstr>
      <vt:lpstr>Tema do Office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Luandre Bernardi</dc:creator>
  <cp:lastModifiedBy>Luandre Bernardi</cp:lastModifiedBy>
  <cp:revision>18</cp:revision>
  <dcterms:created xsi:type="dcterms:W3CDTF">2019-06-13T03:20:00Z</dcterms:created>
  <dcterms:modified xsi:type="dcterms:W3CDTF">2019-07-09T01:20:29Z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1046-10.2.0.6020</vt:lpwstr>
  </property>
</Properties>
</file>