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038" r:id="rId1"/>
  </p:sldMasterIdLst>
  <p:notesMasterIdLst>
    <p:notesMasterId r:id="rId12"/>
  </p:notesMasterIdLst>
  <p:handoutMasterIdLst>
    <p:handoutMasterId r:id="rId13"/>
  </p:handoutMasterIdLst>
  <p:sldIdLst>
    <p:sldId id="270" r:id="rId2"/>
    <p:sldId id="283" r:id="rId3"/>
    <p:sldId id="297" r:id="rId4"/>
    <p:sldId id="299" r:id="rId5"/>
    <p:sldId id="301" r:id="rId6"/>
    <p:sldId id="306" r:id="rId7"/>
    <p:sldId id="302" r:id="rId8"/>
    <p:sldId id="303" r:id="rId9"/>
    <p:sldId id="290" r:id="rId10"/>
    <p:sldId id="307" r:id="rId1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0D06"/>
    <a:srgbClr val="339933"/>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28" autoAdjust="0"/>
  </p:normalViewPr>
  <p:slideViewPr>
    <p:cSldViewPr snapToGrid="0" snapToObjects="1">
      <p:cViewPr varScale="1">
        <p:scale>
          <a:sx n="91" d="100"/>
          <a:sy n="91" d="100"/>
        </p:scale>
        <p:origin x="2184" y="7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D5DA4F8-A263-B24A-8A18-0FB559B29A8D}" type="datetimeFigureOut">
              <a:rPr lang="en-US" smtClean="0"/>
              <a:t>10/28/2019</a:t>
            </a:fld>
            <a:endParaRPr lang="en-US" dirty="0"/>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988B0A3C-613B-544D-B9BA-F995232D2D9B}" type="slidenum">
              <a:rPr lang="en-US" smtClean="0"/>
              <a:t>‹#›</a:t>
            </a:fld>
            <a:endParaRPr lang="en-US" dirty="0"/>
          </a:p>
        </p:txBody>
      </p:sp>
    </p:spTree>
    <p:extLst>
      <p:ext uri="{BB962C8B-B14F-4D97-AF65-F5344CB8AC3E}">
        <p14:creationId xmlns:p14="http://schemas.microsoft.com/office/powerpoint/2010/main" val="3569464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1669F312-8920-6143-8F11-2FB4B8CDF0B1}" type="datetimeFigureOut">
              <a:rPr lang="en-US" smtClean="0"/>
              <a:t>10/28/2019</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C2EF1473-6582-994F-91D8-E08A70FBB9CC}" type="slidenum">
              <a:rPr lang="en-US" smtClean="0"/>
              <a:t>‹#›</a:t>
            </a:fld>
            <a:endParaRPr lang="en-US" dirty="0"/>
          </a:p>
        </p:txBody>
      </p:sp>
    </p:spTree>
    <p:extLst>
      <p:ext uri="{BB962C8B-B14F-4D97-AF65-F5344CB8AC3E}">
        <p14:creationId xmlns:p14="http://schemas.microsoft.com/office/powerpoint/2010/main" val="377121550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latin typeface="Cambria" charset="0"/>
            </a:endParaRPr>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37">
              <a:defRPr sz="1200">
                <a:solidFill>
                  <a:schemeClr val="tx1"/>
                </a:solidFill>
                <a:latin typeface="Cambria" charset="0"/>
                <a:ea typeface="ＭＳ Ｐゴシック" charset="0"/>
              </a:defRPr>
            </a:lvl1pPr>
            <a:lvl2pPr marL="742909" indent="-285734" defTabSz="928637">
              <a:defRPr sz="1200">
                <a:solidFill>
                  <a:schemeClr val="tx1"/>
                </a:solidFill>
                <a:latin typeface="Cambria" charset="0"/>
                <a:ea typeface="ＭＳ Ｐゴシック" charset="0"/>
              </a:defRPr>
            </a:lvl2pPr>
            <a:lvl3pPr marL="1142937" indent="-228587" defTabSz="928637">
              <a:defRPr sz="1200">
                <a:solidFill>
                  <a:schemeClr val="tx1"/>
                </a:solidFill>
                <a:latin typeface="Cambria" charset="0"/>
                <a:ea typeface="ＭＳ Ｐゴシック" charset="0"/>
              </a:defRPr>
            </a:lvl3pPr>
            <a:lvl4pPr marL="1600111" indent="-228587" defTabSz="928637">
              <a:defRPr sz="1200">
                <a:solidFill>
                  <a:schemeClr val="tx1"/>
                </a:solidFill>
                <a:latin typeface="Cambria" charset="0"/>
                <a:ea typeface="ＭＳ Ｐゴシック" charset="0"/>
              </a:defRPr>
            </a:lvl4pPr>
            <a:lvl5pPr marL="2057287" indent="-228587" defTabSz="928637">
              <a:defRPr sz="1200">
                <a:solidFill>
                  <a:schemeClr val="tx1"/>
                </a:solidFill>
                <a:latin typeface="Cambria" charset="0"/>
                <a:ea typeface="ＭＳ Ｐゴシック" charset="0"/>
              </a:defRPr>
            </a:lvl5pPr>
            <a:lvl6pPr marL="2514461" indent="-228587" defTabSz="928637" eaLnBrk="0" fontAlgn="base" hangingPunct="0">
              <a:spcBef>
                <a:spcPct val="30000"/>
              </a:spcBef>
              <a:spcAft>
                <a:spcPct val="0"/>
              </a:spcAft>
              <a:defRPr sz="1200">
                <a:solidFill>
                  <a:schemeClr val="tx1"/>
                </a:solidFill>
                <a:latin typeface="Cambria" charset="0"/>
                <a:ea typeface="ＭＳ Ｐゴシック" charset="0"/>
              </a:defRPr>
            </a:lvl6pPr>
            <a:lvl7pPr marL="2971635" indent="-228587" defTabSz="928637" eaLnBrk="0" fontAlgn="base" hangingPunct="0">
              <a:spcBef>
                <a:spcPct val="30000"/>
              </a:spcBef>
              <a:spcAft>
                <a:spcPct val="0"/>
              </a:spcAft>
              <a:defRPr sz="1200">
                <a:solidFill>
                  <a:schemeClr val="tx1"/>
                </a:solidFill>
                <a:latin typeface="Cambria" charset="0"/>
                <a:ea typeface="ＭＳ Ｐゴシック" charset="0"/>
              </a:defRPr>
            </a:lvl7pPr>
            <a:lvl8pPr marL="3428811" indent="-228587" defTabSz="928637" eaLnBrk="0" fontAlgn="base" hangingPunct="0">
              <a:spcBef>
                <a:spcPct val="30000"/>
              </a:spcBef>
              <a:spcAft>
                <a:spcPct val="0"/>
              </a:spcAft>
              <a:defRPr sz="1200">
                <a:solidFill>
                  <a:schemeClr val="tx1"/>
                </a:solidFill>
                <a:latin typeface="Cambria" charset="0"/>
                <a:ea typeface="ＭＳ Ｐゴシック" charset="0"/>
              </a:defRPr>
            </a:lvl8pPr>
            <a:lvl9pPr marL="3885985" indent="-228587" defTabSz="928637" eaLnBrk="0" fontAlgn="base" hangingPunct="0">
              <a:spcBef>
                <a:spcPct val="30000"/>
              </a:spcBef>
              <a:spcAft>
                <a:spcPct val="0"/>
              </a:spcAft>
              <a:defRPr sz="1200">
                <a:solidFill>
                  <a:schemeClr val="tx1"/>
                </a:solidFill>
                <a:latin typeface="Cambria" charset="0"/>
                <a:ea typeface="ＭＳ Ｐゴシック" charset="0"/>
              </a:defRPr>
            </a:lvl9pPr>
          </a:lstStyle>
          <a:p>
            <a:fld id="{20B2BAA8-0901-F248-AAC1-05171ABF7234}" type="slidenum">
              <a:rPr lang="en-US">
                <a:solidFill>
                  <a:schemeClr val="tx2"/>
                </a:solidFill>
              </a:rPr>
              <a:pPr/>
              <a:t>1</a:t>
            </a:fld>
            <a:endParaRPr lang="en-US" dirty="0">
              <a:solidFill>
                <a:schemeClr val="tx2"/>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09" indent="-285734" eaLnBrk="0" hangingPunct="0">
              <a:defRPr>
                <a:solidFill>
                  <a:schemeClr val="tx1"/>
                </a:solidFill>
                <a:latin typeface="Arial" charset="0"/>
                <a:ea typeface="ＭＳ Ｐゴシック" charset="0"/>
              </a:defRPr>
            </a:lvl2pPr>
            <a:lvl3pPr marL="1142937" indent="-228587" eaLnBrk="0" hangingPunct="0">
              <a:defRPr>
                <a:solidFill>
                  <a:schemeClr val="tx1"/>
                </a:solidFill>
                <a:latin typeface="Arial" charset="0"/>
                <a:ea typeface="ＭＳ Ｐゴシック" charset="0"/>
              </a:defRPr>
            </a:lvl3pPr>
            <a:lvl4pPr marL="1600111" indent="-228587" eaLnBrk="0" hangingPunct="0">
              <a:defRPr>
                <a:solidFill>
                  <a:schemeClr val="tx1"/>
                </a:solidFill>
                <a:latin typeface="Arial" charset="0"/>
                <a:ea typeface="ＭＳ Ｐゴシック" charset="0"/>
              </a:defRPr>
            </a:lvl4pPr>
            <a:lvl5pPr marL="2057287" indent="-228587" eaLnBrk="0" hangingPunct="0">
              <a:defRPr>
                <a:solidFill>
                  <a:schemeClr val="tx1"/>
                </a:solidFill>
                <a:latin typeface="Arial" charset="0"/>
                <a:ea typeface="ＭＳ Ｐゴシック" charset="0"/>
              </a:defRPr>
            </a:lvl5pPr>
            <a:lvl6pPr marL="2514461" indent="-228587" eaLnBrk="0" fontAlgn="base" hangingPunct="0">
              <a:spcBef>
                <a:spcPct val="0"/>
              </a:spcBef>
              <a:spcAft>
                <a:spcPct val="0"/>
              </a:spcAft>
              <a:defRPr>
                <a:solidFill>
                  <a:schemeClr val="tx1"/>
                </a:solidFill>
                <a:latin typeface="Arial" charset="0"/>
                <a:ea typeface="ＭＳ Ｐゴシック" charset="0"/>
              </a:defRPr>
            </a:lvl6pPr>
            <a:lvl7pPr marL="2971635" indent="-228587" eaLnBrk="0" fontAlgn="base" hangingPunct="0">
              <a:spcBef>
                <a:spcPct val="0"/>
              </a:spcBef>
              <a:spcAft>
                <a:spcPct val="0"/>
              </a:spcAft>
              <a:defRPr>
                <a:solidFill>
                  <a:schemeClr val="tx1"/>
                </a:solidFill>
                <a:latin typeface="Arial" charset="0"/>
                <a:ea typeface="ＭＳ Ｐゴシック" charset="0"/>
              </a:defRPr>
            </a:lvl7pPr>
            <a:lvl8pPr marL="3428811" indent="-228587" eaLnBrk="0" fontAlgn="base" hangingPunct="0">
              <a:spcBef>
                <a:spcPct val="0"/>
              </a:spcBef>
              <a:spcAft>
                <a:spcPct val="0"/>
              </a:spcAft>
              <a:defRPr>
                <a:solidFill>
                  <a:schemeClr val="tx1"/>
                </a:solidFill>
                <a:latin typeface="Arial" charset="0"/>
                <a:ea typeface="ＭＳ Ｐゴシック" charset="0"/>
              </a:defRPr>
            </a:lvl8pPr>
            <a:lvl9pPr marL="3885985" indent="-228587"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5242FA-7B11-8347-8CF6-750DDECAAC87}" type="slidenum">
              <a:rPr lang="en-US">
                <a:latin typeface="Calibri" charset="0"/>
              </a:rPr>
              <a:pPr eaLnBrk="1" hangingPunct="1"/>
              <a:t>10</a:t>
            </a:fld>
            <a:endParaRPr lang="en-US" dirty="0">
              <a:latin typeface="Calibri"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Tree>
    <p:extLst>
      <p:ext uri="{BB962C8B-B14F-4D97-AF65-F5344CB8AC3E}">
        <p14:creationId xmlns:p14="http://schemas.microsoft.com/office/powerpoint/2010/main" val="120497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EF1473-6582-994F-91D8-E08A70FBB9CC}" type="slidenum">
              <a:rPr lang="en-US" smtClean="0"/>
              <a:t>2</a:t>
            </a:fld>
            <a:endParaRPr lang="en-US" dirty="0"/>
          </a:p>
        </p:txBody>
      </p:sp>
    </p:spTree>
    <p:extLst>
      <p:ext uri="{BB962C8B-B14F-4D97-AF65-F5344CB8AC3E}">
        <p14:creationId xmlns:p14="http://schemas.microsoft.com/office/powerpoint/2010/main" val="3519995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EF1473-6582-994F-91D8-E08A70FBB9CC}" type="slidenum">
              <a:rPr lang="en-US" smtClean="0"/>
              <a:t>3</a:t>
            </a:fld>
            <a:endParaRPr lang="en-US" dirty="0"/>
          </a:p>
        </p:txBody>
      </p:sp>
    </p:spTree>
    <p:extLst>
      <p:ext uri="{BB962C8B-B14F-4D97-AF65-F5344CB8AC3E}">
        <p14:creationId xmlns:p14="http://schemas.microsoft.com/office/powerpoint/2010/main" val="3481874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EF1473-6582-994F-91D8-E08A70FBB9CC}" type="slidenum">
              <a:rPr lang="en-US" smtClean="0"/>
              <a:t>4</a:t>
            </a:fld>
            <a:endParaRPr lang="en-US" dirty="0"/>
          </a:p>
        </p:txBody>
      </p:sp>
    </p:spTree>
    <p:extLst>
      <p:ext uri="{BB962C8B-B14F-4D97-AF65-F5344CB8AC3E}">
        <p14:creationId xmlns:p14="http://schemas.microsoft.com/office/powerpoint/2010/main" val="38466395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EF1473-6582-994F-91D8-E08A70FBB9CC}" type="slidenum">
              <a:rPr lang="en-US" smtClean="0"/>
              <a:t>5</a:t>
            </a:fld>
            <a:endParaRPr lang="en-US" dirty="0"/>
          </a:p>
        </p:txBody>
      </p:sp>
    </p:spTree>
    <p:extLst>
      <p:ext uri="{BB962C8B-B14F-4D97-AF65-F5344CB8AC3E}">
        <p14:creationId xmlns:p14="http://schemas.microsoft.com/office/powerpoint/2010/main" val="3516577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EF1473-6582-994F-91D8-E08A70FBB9CC}" type="slidenum">
              <a:rPr lang="en-US" smtClean="0"/>
              <a:t>6</a:t>
            </a:fld>
            <a:endParaRPr lang="en-US" dirty="0"/>
          </a:p>
        </p:txBody>
      </p:sp>
    </p:spTree>
    <p:extLst>
      <p:ext uri="{BB962C8B-B14F-4D97-AF65-F5344CB8AC3E}">
        <p14:creationId xmlns:p14="http://schemas.microsoft.com/office/powerpoint/2010/main" val="8440983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EF1473-6582-994F-91D8-E08A70FBB9CC}" type="slidenum">
              <a:rPr lang="en-US" smtClean="0"/>
              <a:t>7</a:t>
            </a:fld>
            <a:endParaRPr lang="en-US" dirty="0"/>
          </a:p>
        </p:txBody>
      </p:sp>
    </p:spTree>
    <p:extLst>
      <p:ext uri="{BB962C8B-B14F-4D97-AF65-F5344CB8AC3E}">
        <p14:creationId xmlns:p14="http://schemas.microsoft.com/office/powerpoint/2010/main" val="3647724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2EF1473-6582-994F-91D8-E08A70FBB9CC}" type="slidenum">
              <a:rPr lang="en-US" smtClean="0"/>
              <a:t>8</a:t>
            </a:fld>
            <a:endParaRPr lang="en-US" dirty="0"/>
          </a:p>
        </p:txBody>
      </p:sp>
    </p:spTree>
    <p:extLst>
      <p:ext uri="{BB962C8B-B14F-4D97-AF65-F5344CB8AC3E}">
        <p14:creationId xmlns:p14="http://schemas.microsoft.com/office/powerpoint/2010/main" val="3497416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charset="0"/>
                <a:ea typeface="ＭＳ Ｐゴシック" charset="0"/>
              </a:defRPr>
            </a:lvl1pPr>
            <a:lvl2pPr marL="742909" indent="-285734" eaLnBrk="0" hangingPunct="0">
              <a:defRPr>
                <a:solidFill>
                  <a:schemeClr val="tx1"/>
                </a:solidFill>
                <a:latin typeface="Arial" charset="0"/>
                <a:ea typeface="ＭＳ Ｐゴシック" charset="0"/>
              </a:defRPr>
            </a:lvl2pPr>
            <a:lvl3pPr marL="1142937" indent="-228587" eaLnBrk="0" hangingPunct="0">
              <a:defRPr>
                <a:solidFill>
                  <a:schemeClr val="tx1"/>
                </a:solidFill>
                <a:latin typeface="Arial" charset="0"/>
                <a:ea typeface="ＭＳ Ｐゴシック" charset="0"/>
              </a:defRPr>
            </a:lvl3pPr>
            <a:lvl4pPr marL="1600111" indent="-228587" eaLnBrk="0" hangingPunct="0">
              <a:defRPr>
                <a:solidFill>
                  <a:schemeClr val="tx1"/>
                </a:solidFill>
                <a:latin typeface="Arial" charset="0"/>
                <a:ea typeface="ＭＳ Ｐゴシック" charset="0"/>
              </a:defRPr>
            </a:lvl4pPr>
            <a:lvl5pPr marL="2057287" indent="-228587" eaLnBrk="0" hangingPunct="0">
              <a:defRPr>
                <a:solidFill>
                  <a:schemeClr val="tx1"/>
                </a:solidFill>
                <a:latin typeface="Arial" charset="0"/>
                <a:ea typeface="ＭＳ Ｐゴシック" charset="0"/>
              </a:defRPr>
            </a:lvl5pPr>
            <a:lvl6pPr marL="2514461" indent="-228587" eaLnBrk="0" fontAlgn="base" hangingPunct="0">
              <a:spcBef>
                <a:spcPct val="0"/>
              </a:spcBef>
              <a:spcAft>
                <a:spcPct val="0"/>
              </a:spcAft>
              <a:defRPr>
                <a:solidFill>
                  <a:schemeClr val="tx1"/>
                </a:solidFill>
                <a:latin typeface="Arial" charset="0"/>
                <a:ea typeface="ＭＳ Ｐゴシック" charset="0"/>
              </a:defRPr>
            </a:lvl6pPr>
            <a:lvl7pPr marL="2971635" indent="-228587" eaLnBrk="0" fontAlgn="base" hangingPunct="0">
              <a:spcBef>
                <a:spcPct val="0"/>
              </a:spcBef>
              <a:spcAft>
                <a:spcPct val="0"/>
              </a:spcAft>
              <a:defRPr>
                <a:solidFill>
                  <a:schemeClr val="tx1"/>
                </a:solidFill>
                <a:latin typeface="Arial" charset="0"/>
                <a:ea typeface="ＭＳ Ｐゴシック" charset="0"/>
              </a:defRPr>
            </a:lvl7pPr>
            <a:lvl8pPr marL="3428811" indent="-228587" eaLnBrk="0" fontAlgn="base" hangingPunct="0">
              <a:spcBef>
                <a:spcPct val="0"/>
              </a:spcBef>
              <a:spcAft>
                <a:spcPct val="0"/>
              </a:spcAft>
              <a:defRPr>
                <a:solidFill>
                  <a:schemeClr val="tx1"/>
                </a:solidFill>
                <a:latin typeface="Arial" charset="0"/>
                <a:ea typeface="ＭＳ Ｐゴシック" charset="0"/>
              </a:defRPr>
            </a:lvl8pPr>
            <a:lvl9pPr marL="3885985" indent="-228587"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5242FA-7B11-8347-8CF6-750DDECAAC87}" type="slidenum">
              <a:rPr lang="en-US">
                <a:latin typeface="Calibri" charset="0"/>
              </a:rPr>
              <a:pPr eaLnBrk="1" hangingPunct="1"/>
              <a:t>9</a:t>
            </a:fld>
            <a:endParaRPr lang="en-US" dirty="0">
              <a:latin typeface="Calibri" charset="0"/>
            </a:endParaRPr>
          </a:p>
        </p:txBody>
      </p:sp>
      <p:sp>
        <p:nvSpPr>
          <p:cNvPr id="10445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445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dirty="0">
              <a:latin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dirty="0" smtClean="0"/>
              <a:t>8/10/15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51EACD6-A525-4B49-8009-7F09B4461B46}"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628649" y="6293708"/>
            <a:ext cx="1406097" cy="427767"/>
          </a:xfrm>
          <a:prstGeom prst="rect">
            <a:avLst/>
          </a:prstGeom>
        </p:spPr>
      </p:pic>
    </p:spTree>
    <p:extLst>
      <p:ext uri="{BB962C8B-B14F-4D97-AF65-F5344CB8AC3E}">
        <p14:creationId xmlns:p14="http://schemas.microsoft.com/office/powerpoint/2010/main" val="175175680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8/10/15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0CF90F-39FF-834F-9A67-3D04C1EA11EF}" type="slidenum">
              <a:rPr lang="en-US" smtClean="0"/>
              <a:t>‹#›</a:t>
            </a:fld>
            <a:endParaRPr lang="en-US" dirty="0"/>
          </a:p>
        </p:txBody>
      </p:sp>
    </p:spTree>
    <p:extLst>
      <p:ext uri="{BB962C8B-B14F-4D97-AF65-F5344CB8AC3E}">
        <p14:creationId xmlns:p14="http://schemas.microsoft.com/office/powerpoint/2010/main" val="94389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8/10/15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0CF90F-39FF-834F-9A67-3D04C1EA11EF}" type="slidenum">
              <a:rPr lang="en-US" smtClean="0"/>
              <a:t>‹#›</a:t>
            </a:fld>
            <a:endParaRPr lang="en-US" dirty="0"/>
          </a:p>
        </p:txBody>
      </p:sp>
    </p:spTree>
    <p:extLst>
      <p:ext uri="{BB962C8B-B14F-4D97-AF65-F5344CB8AC3E}">
        <p14:creationId xmlns:p14="http://schemas.microsoft.com/office/powerpoint/2010/main" val="3237855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dirty="0" smtClean="0"/>
              <a:t>8/10/15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30CF90F-39FF-834F-9A67-3D04C1EA11EF}" type="slidenum">
              <a:rPr lang="en-US" smtClean="0"/>
              <a:t>‹#›</a:t>
            </a:fld>
            <a:endParaRPr lang="en-US" dirty="0"/>
          </a:p>
        </p:txBody>
      </p:sp>
      <p:pic>
        <p:nvPicPr>
          <p:cNvPr id="8" name="Picture 7"/>
          <p:cNvPicPr>
            <a:picLocks noChangeAspect="1"/>
          </p:cNvPicPr>
          <p:nvPr userDrawn="1"/>
        </p:nvPicPr>
        <p:blipFill>
          <a:blip r:embed="rId2"/>
          <a:stretch>
            <a:fillRect/>
          </a:stretch>
        </p:blipFill>
        <p:spPr>
          <a:xfrm>
            <a:off x="628649" y="6293708"/>
            <a:ext cx="1406097" cy="427767"/>
          </a:xfrm>
          <a:prstGeom prst="rect">
            <a:avLst/>
          </a:prstGeom>
        </p:spPr>
      </p:pic>
    </p:spTree>
    <p:extLst>
      <p:ext uri="{BB962C8B-B14F-4D97-AF65-F5344CB8AC3E}">
        <p14:creationId xmlns:p14="http://schemas.microsoft.com/office/powerpoint/2010/main" val="363762376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r>
              <a:rPr lang="en-US" dirty="0" smtClean="0"/>
              <a:t>8/10/15</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7E63A33-8271-4DD0-9C48-789913D7C115}" type="slidenum">
              <a:rPr lang="en-US" smtClean="0"/>
              <a:pPr/>
              <a:t>‹#›</a:t>
            </a:fld>
            <a:endParaRPr lang="en-US" dirty="0"/>
          </a:p>
        </p:txBody>
      </p:sp>
    </p:spTree>
    <p:extLst>
      <p:ext uri="{BB962C8B-B14F-4D97-AF65-F5344CB8AC3E}">
        <p14:creationId xmlns:p14="http://schemas.microsoft.com/office/powerpoint/2010/main" val="322878222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dirty="0" smtClean="0"/>
              <a:t>8/10/15</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0CF90F-39FF-834F-9A67-3D04C1EA11EF}" type="slidenum">
              <a:rPr lang="en-US" smtClean="0"/>
              <a:t>‹#›</a:t>
            </a:fld>
            <a:endParaRPr lang="en-US" dirty="0"/>
          </a:p>
        </p:txBody>
      </p:sp>
    </p:spTree>
    <p:extLst>
      <p:ext uri="{BB962C8B-B14F-4D97-AF65-F5344CB8AC3E}">
        <p14:creationId xmlns:p14="http://schemas.microsoft.com/office/powerpoint/2010/main" val="1373451553"/>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dirty="0" smtClean="0"/>
              <a:t>8/10/15</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30CF90F-39FF-834F-9A67-3D04C1EA11EF}" type="slidenum">
              <a:rPr lang="en-US" smtClean="0"/>
              <a:t>‹#›</a:t>
            </a:fld>
            <a:endParaRPr lang="en-US" dirty="0"/>
          </a:p>
        </p:txBody>
      </p:sp>
    </p:spTree>
    <p:extLst>
      <p:ext uri="{BB962C8B-B14F-4D97-AF65-F5344CB8AC3E}">
        <p14:creationId xmlns:p14="http://schemas.microsoft.com/office/powerpoint/2010/main" val="2884515748"/>
      </p:ext>
    </p:extLst>
  </p:cSld>
  <p:clrMapOvr>
    <a:masterClrMapping/>
  </p:clrMapOvr>
  <p:timing>
    <p:tnLst>
      <p:par>
        <p:cTn id="1" dur="indefinite" restart="never" nodeType="tmRoot"/>
      </p:par>
    </p:tnLst>
  </p:timing>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dirty="0" smtClean="0"/>
              <a:t>8/10/15</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30CF90F-39FF-834F-9A67-3D04C1EA11EF}" type="slidenum">
              <a:rPr lang="en-US" smtClean="0"/>
              <a:t>‹#›</a:t>
            </a:fld>
            <a:endParaRPr lang="en-US" dirty="0"/>
          </a:p>
        </p:txBody>
      </p:sp>
      <p:pic>
        <p:nvPicPr>
          <p:cNvPr id="7" name="Picture 6"/>
          <p:cNvPicPr>
            <a:picLocks noChangeAspect="1"/>
          </p:cNvPicPr>
          <p:nvPr userDrawn="1"/>
        </p:nvPicPr>
        <p:blipFill>
          <a:blip r:embed="rId2"/>
          <a:stretch>
            <a:fillRect/>
          </a:stretch>
        </p:blipFill>
        <p:spPr>
          <a:xfrm>
            <a:off x="628649" y="6293708"/>
            <a:ext cx="1406097" cy="427767"/>
          </a:xfrm>
          <a:prstGeom prst="rect">
            <a:avLst/>
          </a:prstGeom>
        </p:spPr>
      </p:pic>
    </p:spTree>
    <p:extLst>
      <p:ext uri="{BB962C8B-B14F-4D97-AF65-F5344CB8AC3E}">
        <p14:creationId xmlns:p14="http://schemas.microsoft.com/office/powerpoint/2010/main" val="376675639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smtClean="0"/>
              <a:t>8/10/15</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30CF90F-39FF-834F-9A67-3D04C1EA11EF}" type="slidenum">
              <a:rPr lang="en-US" smtClean="0"/>
              <a:t>‹#›</a:t>
            </a:fld>
            <a:endParaRPr lang="en-US" dirty="0"/>
          </a:p>
        </p:txBody>
      </p:sp>
    </p:spTree>
    <p:extLst>
      <p:ext uri="{BB962C8B-B14F-4D97-AF65-F5344CB8AC3E}">
        <p14:creationId xmlns:p14="http://schemas.microsoft.com/office/powerpoint/2010/main" val="146475000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dirty="0" smtClean="0"/>
              <a:t>8/10/15</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450845810"/>
      </p:ext>
    </p:extLst>
  </p:cSld>
  <p:clrMapOvr>
    <a:masterClrMapping/>
  </p:clrMapOvr>
  <p:timing>
    <p:tnLst>
      <p:par>
        <p:cTn id="1" dur="indefinite" restart="never" nodeType="tmRoot"/>
      </p:par>
    </p:tnLst>
  </p:timing>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r>
              <a:rPr lang="en-US" dirty="0" smtClean="0"/>
              <a:t>8/10/15</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30CF90F-39FF-834F-9A67-3D04C1EA11EF}" type="slidenum">
              <a:rPr lang="en-US" smtClean="0"/>
              <a:t>‹#›</a:t>
            </a:fld>
            <a:endParaRPr lang="en-US" dirty="0"/>
          </a:p>
        </p:txBody>
      </p:sp>
    </p:spTree>
    <p:extLst>
      <p:ext uri="{BB962C8B-B14F-4D97-AF65-F5344CB8AC3E}">
        <p14:creationId xmlns:p14="http://schemas.microsoft.com/office/powerpoint/2010/main" val="3715577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smtClean="0"/>
              <a:t>8/10/15</a:t>
            </a:r>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30CF90F-39FF-834F-9A67-3D04C1EA11EF}" type="slidenum">
              <a:rPr lang="en-US" smtClean="0"/>
              <a:t>‹#›</a:t>
            </a:fld>
            <a:endParaRPr lang="en-US" dirty="0"/>
          </a:p>
        </p:txBody>
      </p:sp>
    </p:spTree>
    <p:extLst>
      <p:ext uri="{BB962C8B-B14F-4D97-AF65-F5344CB8AC3E}">
        <p14:creationId xmlns:p14="http://schemas.microsoft.com/office/powerpoint/2010/main" val="3070484134"/>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2" r:id="rId4"/>
    <p:sldLayoutId id="2147484043" r:id="rId5"/>
    <p:sldLayoutId id="2147484044" r:id="rId6"/>
    <p:sldLayoutId id="2147484045" r:id="rId7"/>
    <p:sldLayoutId id="2147484046" r:id="rId8"/>
    <p:sldLayoutId id="2147484047" r:id="rId9"/>
    <p:sldLayoutId id="2147484048" r:id="rId10"/>
    <p:sldLayoutId id="2147484049" r:id="rId11"/>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mailto:Carolyn.t.francis@census.gov"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kimberleyprocessstatistics.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Line 5"/>
          <p:cNvSpPr>
            <a:spLocks noChangeShapeType="1"/>
          </p:cNvSpPr>
          <p:nvPr/>
        </p:nvSpPr>
        <p:spPr bwMode="auto">
          <a:xfrm>
            <a:off x="723015" y="2018303"/>
            <a:ext cx="770860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3" name="Title 2"/>
          <p:cNvSpPr>
            <a:spLocks noGrp="1"/>
          </p:cNvSpPr>
          <p:nvPr>
            <p:ph type="ctrTitle"/>
          </p:nvPr>
        </p:nvSpPr>
        <p:spPr>
          <a:xfrm>
            <a:off x="723015" y="557048"/>
            <a:ext cx="7708604" cy="1461255"/>
          </a:xfrm>
        </p:spPr>
        <p:txBody>
          <a:bodyPr>
            <a:normAutofit/>
          </a:bodyPr>
          <a:lstStyle/>
          <a:p>
            <a:r>
              <a:rPr lang="en-US" dirty="0" smtClean="0"/>
              <a:t>Statistical Reporting of Rough Diamonds</a:t>
            </a:r>
            <a:endParaRPr lang="en-US" dirty="0"/>
          </a:p>
        </p:txBody>
      </p:sp>
      <p:sp>
        <p:nvSpPr>
          <p:cNvPr id="5" name="Subtitle 4"/>
          <p:cNvSpPr>
            <a:spLocks noGrp="1"/>
          </p:cNvSpPr>
          <p:nvPr>
            <p:ph type="subTitle" idx="1"/>
          </p:nvPr>
        </p:nvSpPr>
        <p:spPr>
          <a:xfrm>
            <a:off x="1143000" y="3584027"/>
            <a:ext cx="6858000" cy="2270235"/>
          </a:xfrm>
        </p:spPr>
        <p:txBody>
          <a:bodyPr>
            <a:normAutofit/>
          </a:bodyPr>
          <a:lstStyle/>
          <a:p>
            <a:endParaRPr lang="en-US" dirty="0" smtClean="0"/>
          </a:p>
          <a:p>
            <a:endParaRPr lang="en-US" dirty="0" smtClean="0"/>
          </a:p>
          <a:p>
            <a:endParaRPr lang="en-US" dirty="0"/>
          </a:p>
          <a:p>
            <a:r>
              <a:rPr lang="en-US" dirty="0" smtClean="0"/>
              <a:t>Carolyn Francis</a:t>
            </a:r>
          </a:p>
          <a:p>
            <a:r>
              <a:rPr lang="en-US" dirty="0" smtClean="0"/>
              <a:t>Chief, Kimberley Process Coordination Branch</a:t>
            </a:r>
          </a:p>
          <a:p>
            <a:r>
              <a:rPr lang="en-US" dirty="0" smtClean="0"/>
              <a:t>October </a:t>
            </a:r>
            <a:r>
              <a:rPr lang="en-US" dirty="0" smtClean="0"/>
              <a:t>30, </a:t>
            </a:r>
            <a:r>
              <a:rPr lang="en-US" dirty="0" smtClean="0"/>
              <a:t>2019</a:t>
            </a:r>
            <a:endParaRPr lang="en-US" dirty="0"/>
          </a:p>
        </p:txBody>
      </p:sp>
      <p:sp>
        <p:nvSpPr>
          <p:cNvPr id="6" name="TextBox 5"/>
          <p:cNvSpPr txBox="1"/>
          <p:nvPr/>
        </p:nvSpPr>
        <p:spPr>
          <a:xfrm>
            <a:off x="1143000" y="2648607"/>
            <a:ext cx="6697717" cy="1015663"/>
          </a:xfrm>
          <a:prstGeom prst="rect">
            <a:avLst/>
          </a:prstGeom>
          <a:noFill/>
        </p:spPr>
        <p:txBody>
          <a:bodyPr wrap="square" rtlCol="0">
            <a:spAutoFit/>
          </a:bodyPr>
          <a:lstStyle/>
          <a:p>
            <a:pPr algn="ctr"/>
            <a:r>
              <a:rPr lang="en-US" sz="3000" dirty="0" smtClean="0"/>
              <a:t>Kimberley Process (KP) Certification Scheme (KPCS)</a:t>
            </a:r>
            <a:endParaRPr lang="en-US" sz="3000" dirty="0"/>
          </a:p>
        </p:txBody>
      </p:sp>
    </p:spTree>
    <p:extLst>
      <p:ext uri="{BB962C8B-B14F-4D97-AF65-F5344CB8AC3E}">
        <p14:creationId xmlns:p14="http://schemas.microsoft.com/office/powerpoint/2010/main" val="29281962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52766" y="382161"/>
            <a:ext cx="8395842" cy="727903"/>
          </a:xfrm>
        </p:spPr>
        <p:txBody>
          <a:bodyPr>
            <a:normAutofit/>
          </a:bodyPr>
          <a:lstStyle/>
          <a:p>
            <a:pPr>
              <a:defRPr/>
            </a:pPr>
            <a:endParaRPr lang="en-US" sz="4000" b="1" dirty="0">
              <a:solidFill>
                <a:srgbClr val="C00000"/>
              </a:solidFill>
              <a:effectLst>
                <a:outerShdw blurRad="38100" dist="38100" dir="2700000" algn="tl">
                  <a:srgbClr val="DDDDDD"/>
                </a:outerShdw>
              </a:effectLst>
              <a:latin typeface="Calibri" charset="0"/>
            </a:endParaRPr>
          </a:p>
        </p:txBody>
      </p:sp>
      <p:sp>
        <p:nvSpPr>
          <p:cNvPr id="53252" name="Rectangle 3"/>
          <p:cNvSpPr>
            <a:spLocks noGrp="1" noChangeArrowheads="1"/>
          </p:cNvSpPr>
          <p:nvPr>
            <p:ph idx="1"/>
          </p:nvPr>
        </p:nvSpPr>
        <p:spPr>
          <a:xfrm>
            <a:off x="352766" y="1286296"/>
            <a:ext cx="8395842" cy="4662560"/>
          </a:xfrm>
        </p:spPr>
        <p:txBody>
          <a:bodyPr>
            <a:normAutofit/>
          </a:bodyPr>
          <a:lstStyle/>
          <a:p>
            <a:pPr marL="0" indent="0" algn="ctr" eaLnBrk="1" hangingPunct="1">
              <a:buNone/>
            </a:pPr>
            <a:endParaRPr lang="en-US" sz="4400" dirty="0" smtClean="0">
              <a:latin typeface="Cambria" panose="02040503050406030204" pitchFamily="18" charset="0"/>
            </a:endParaRPr>
          </a:p>
          <a:p>
            <a:pPr marL="0" indent="0" algn="ctr" eaLnBrk="1" hangingPunct="1">
              <a:buNone/>
            </a:pPr>
            <a:endParaRPr lang="en-US" sz="4400" dirty="0">
              <a:latin typeface="Cambria" panose="02040503050406030204" pitchFamily="18" charset="0"/>
            </a:endParaRPr>
          </a:p>
          <a:p>
            <a:pPr marL="0" indent="0" algn="ctr" eaLnBrk="1" hangingPunct="1">
              <a:buNone/>
            </a:pPr>
            <a:r>
              <a:rPr lang="en-US" sz="4400" dirty="0" smtClean="0">
                <a:latin typeface="Cambria" panose="02040503050406030204" pitchFamily="18" charset="0"/>
              </a:rPr>
              <a:t>ANY </a:t>
            </a:r>
          </a:p>
          <a:p>
            <a:pPr marL="0" indent="0" algn="ctr" eaLnBrk="1" hangingPunct="1">
              <a:buNone/>
            </a:pPr>
            <a:r>
              <a:rPr lang="en-US" sz="4400" dirty="0" smtClean="0">
                <a:latin typeface="Cambria" panose="02040503050406030204" pitchFamily="18" charset="0"/>
              </a:rPr>
              <a:t>QUESTIONS</a:t>
            </a:r>
            <a:endParaRPr lang="en-US" sz="4400" dirty="0" smtClean="0">
              <a:latin typeface="Cambria" panose="02040503050406030204" pitchFamily="18" charset="0"/>
            </a:endParaRPr>
          </a:p>
        </p:txBody>
      </p:sp>
      <p:sp>
        <p:nvSpPr>
          <p:cNvPr id="53253" name="Line 4"/>
          <p:cNvSpPr>
            <a:spLocks noChangeShapeType="1"/>
          </p:cNvSpPr>
          <p:nvPr/>
        </p:nvSpPr>
        <p:spPr bwMode="auto">
          <a:xfrm>
            <a:off x="352766" y="1198179"/>
            <a:ext cx="839584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99000250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7958" y="448588"/>
            <a:ext cx="8229600" cy="883627"/>
          </a:xfrm>
        </p:spPr>
        <p:txBody>
          <a:bodyPr>
            <a:noAutofit/>
          </a:bodyPr>
          <a:lstStyle/>
          <a:p>
            <a:r>
              <a:rPr lang="en-US" sz="3800" b="1" dirty="0" smtClean="0">
                <a:solidFill>
                  <a:srgbClr val="C00000"/>
                </a:solidFill>
              </a:rPr>
              <a:t>Census Bureau and the Kimberley Process</a:t>
            </a:r>
            <a:endParaRPr lang="en-US" sz="3800" b="1" dirty="0">
              <a:solidFill>
                <a:srgbClr val="C00000"/>
              </a:solidFill>
            </a:endParaRPr>
          </a:p>
        </p:txBody>
      </p:sp>
      <p:sp>
        <p:nvSpPr>
          <p:cNvPr id="3" name="Content Placeholder 2"/>
          <p:cNvSpPr>
            <a:spLocks noGrp="1"/>
          </p:cNvSpPr>
          <p:nvPr>
            <p:ph idx="1"/>
          </p:nvPr>
        </p:nvSpPr>
        <p:spPr>
          <a:xfrm>
            <a:off x="497959" y="1723698"/>
            <a:ext cx="8229600" cy="4246178"/>
          </a:xfrm>
        </p:spPr>
        <p:txBody>
          <a:bodyPr>
            <a:normAutofit/>
          </a:bodyPr>
          <a:lstStyle/>
          <a:p>
            <a:pPr marL="0" indent="0">
              <a:spcBef>
                <a:spcPts val="576"/>
              </a:spcBef>
              <a:buNone/>
            </a:pPr>
            <a:r>
              <a:rPr lang="en-US" altLang="en-US" sz="2800" dirty="0">
                <a:latin typeface="Cambria" panose="02040503050406030204" pitchFamily="18" charset="0"/>
              </a:rPr>
              <a:t>The </a:t>
            </a:r>
            <a:r>
              <a:rPr lang="en-US" altLang="en-US" sz="2800" dirty="0" smtClean="0">
                <a:latin typeface="Cambria" panose="02040503050406030204" pitchFamily="18" charset="0"/>
              </a:rPr>
              <a:t>U.S. </a:t>
            </a:r>
            <a:r>
              <a:rPr lang="en-US" altLang="en-US" sz="2800" dirty="0">
                <a:latin typeface="Cambria" panose="02040503050406030204" pitchFamily="18" charset="0"/>
              </a:rPr>
              <a:t>Census Bureau </a:t>
            </a:r>
            <a:r>
              <a:rPr lang="en-US" altLang="en-US" sz="2800" dirty="0" smtClean="0">
                <a:latin typeface="Cambria" panose="02040503050406030204" pitchFamily="18" charset="0"/>
              </a:rPr>
              <a:t>is: </a:t>
            </a:r>
          </a:p>
          <a:p>
            <a:pPr marL="0" indent="0">
              <a:spcBef>
                <a:spcPts val="576"/>
              </a:spcBef>
              <a:buNone/>
            </a:pPr>
            <a:endParaRPr lang="en-US" altLang="en-US" sz="1100" dirty="0">
              <a:latin typeface="Cambria" panose="02040503050406030204" pitchFamily="18" charset="0"/>
            </a:endParaRPr>
          </a:p>
          <a:p>
            <a:pPr>
              <a:spcBef>
                <a:spcPts val="576"/>
              </a:spcBef>
              <a:buFont typeface="Wingdings" pitchFamily="2" charset="2"/>
              <a:buChar char="§"/>
            </a:pPr>
            <a:r>
              <a:rPr lang="en-US" altLang="en-US" dirty="0" smtClean="0">
                <a:latin typeface="Cambria" panose="02040503050406030204" pitchFamily="18" charset="0"/>
              </a:rPr>
              <a:t>The official source of U.S. Trade Statistics</a:t>
            </a:r>
          </a:p>
          <a:p>
            <a:pPr marL="0" indent="0">
              <a:spcBef>
                <a:spcPts val="576"/>
              </a:spcBef>
              <a:buNone/>
            </a:pPr>
            <a:endParaRPr lang="en-US" altLang="en-US" dirty="0" smtClean="0">
              <a:latin typeface="Cambria" panose="02040503050406030204" pitchFamily="18" charset="0"/>
            </a:endParaRPr>
          </a:p>
          <a:p>
            <a:pPr>
              <a:spcBef>
                <a:spcPts val="576"/>
              </a:spcBef>
              <a:buFont typeface="Wingdings" pitchFamily="2" charset="2"/>
              <a:buChar char="§"/>
            </a:pPr>
            <a:r>
              <a:rPr lang="en-US" altLang="en-US" dirty="0" smtClean="0">
                <a:latin typeface="Cambria" panose="02040503050406030204" pitchFamily="18" charset="0"/>
              </a:rPr>
              <a:t>Responsible </a:t>
            </a:r>
            <a:r>
              <a:rPr lang="en-US" altLang="en-US" dirty="0">
                <a:latin typeface="Cambria" panose="02040503050406030204" pitchFamily="18" charset="0"/>
              </a:rPr>
              <a:t>for collecting, compiling and publishing import and export statistics under the provisions of Title 13, US Codes Chapter 9, and Title 15, CFR Part </a:t>
            </a:r>
            <a:r>
              <a:rPr lang="en-US" altLang="en-US" dirty="0" smtClean="0">
                <a:latin typeface="Cambria" panose="02040503050406030204" pitchFamily="18" charset="0"/>
              </a:rPr>
              <a:t>30</a:t>
            </a:r>
          </a:p>
          <a:p>
            <a:pPr marL="0" indent="0">
              <a:spcBef>
                <a:spcPts val="576"/>
              </a:spcBef>
              <a:buNone/>
            </a:pPr>
            <a:endParaRPr lang="en-US" altLang="en-US" dirty="0" smtClean="0">
              <a:latin typeface="Cambria" panose="02040503050406030204" pitchFamily="18" charset="0"/>
            </a:endParaRPr>
          </a:p>
          <a:p>
            <a:pPr>
              <a:spcBef>
                <a:spcPts val="576"/>
              </a:spcBef>
              <a:buFont typeface="Wingdings" pitchFamily="2" charset="2"/>
              <a:buChar char="§"/>
            </a:pPr>
            <a:r>
              <a:rPr lang="en-US" altLang="en-US" dirty="0">
                <a:latin typeface="Cambria" panose="02040503050406030204" pitchFamily="18" charset="0"/>
              </a:rPr>
              <a:t>T</a:t>
            </a:r>
            <a:r>
              <a:rPr lang="en-US" altLang="en-US" dirty="0" smtClean="0">
                <a:latin typeface="Cambria" panose="02040503050406030204" pitchFamily="18" charset="0"/>
              </a:rPr>
              <a:t>he U.S. Census Bureau is designated as the exporting </a:t>
            </a:r>
            <a:r>
              <a:rPr lang="en-US" altLang="en-US" dirty="0">
                <a:latin typeface="Cambria" panose="02040503050406030204" pitchFamily="18" charset="0"/>
              </a:rPr>
              <a:t>authority </a:t>
            </a:r>
            <a:r>
              <a:rPr lang="en-US" altLang="en-US" dirty="0" smtClean="0">
                <a:latin typeface="Cambria" panose="02040503050406030204" pitchFamily="18" charset="0"/>
              </a:rPr>
              <a:t>under the Act, Public </a:t>
            </a:r>
            <a:r>
              <a:rPr lang="en-US" altLang="en-US" dirty="0">
                <a:latin typeface="Cambria" panose="02040503050406030204" pitchFamily="18" charset="0"/>
              </a:rPr>
              <a:t>Law </a:t>
            </a:r>
            <a:r>
              <a:rPr lang="en-US" altLang="en-US" dirty="0" smtClean="0">
                <a:latin typeface="Cambria" panose="02040503050406030204" pitchFamily="18" charset="0"/>
              </a:rPr>
              <a:t>108-19 and the </a:t>
            </a:r>
            <a:r>
              <a:rPr lang="en-US" dirty="0" smtClean="0">
                <a:latin typeface="Cambria" panose="02040503050406030204" pitchFamily="18" charset="0"/>
              </a:rPr>
              <a:t>Federal Government was directed by Congress to keep statistics on imports and exports of rough diamonds</a:t>
            </a:r>
            <a:endParaRPr lang="en-US"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430CF90F-39FF-834F-9A67-3D04C1EA11EF}" type="slidenum">
              <a:rPr lang="en-US" smtClean="0"/>
              <a:t>2</a:t>
            </a:fld>
            <a:endParaRPr lang="en-US" dirty="0"/>
          </a:p>
        </p:txBody>
      </p:sp>
      <p:sp>
        <p:nvSpPr>
          <p:cNvPr id="6" name="Line 3077"/>
          <p:cNvSpPr>
            <a:spLocks noChangeShapeType="1"/>
          </p:cNvSpPr>
          <p:nvPr/>
        </p:nvSpPr>
        <p:spPr bwMode="auto">
          <a:xfrm>
            <a:off x="497959" y="1450549"/>
            <a:ext cx="822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35201733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18605"/>
            <a:ext cx="8229600" cy="1098987"/>
          </a:xfrm>
        </p:spPr>
        <p:txBody>
          <a:bodyPr>
            <a:noAutofit/>
          </a:bodyPr>
          <a:lstStyle/>
          <a:p>
            <a:r>
              <a:rPr lang="en-US" sz="3800" b="1" dirty="0" smtClean="0">
                <a:solidFill>
                  <a:srgbClr val="C00000"/>
                </a:solidFill>
              </a:rPr>
              <a:t>Foreign Trade Regulations</a:t>
            </a:r>
            <a:endParaRPr lang="en-US" sz="3800" b="1" dirty="0">
              <a:solidFill>
                <a:srgbClr val="C00000"/>
              </a:solidFill>
            </a:endParaRPr>
          </a:p>
        </p:txBody>
      </p:sp>
      <p:sp>
        <p:nvSpPr>
          <p:cNvPr id="3" name="Content Placeholder 2"/>
          <p:cNvSpPr>
            <a:spLocks noGrp="1"/>
          </p:cNvSpPr>
          <p:nvPr>
            <p:ph idx="1"/>
          </p:nvPr>
        </p:nvSpPr>
        <p:spPr>
          <a:xfrm>
            <a:off x="381000" y="1597572"/>
            <a:ext cx="8229600" cy="4346028"/>
          </a:xfrm>
        </p:spPr>
        <p:txBody>
          <a:bodyPr>
            <a:normAutofit fontScale="92500" lnSpcReduction="10000"/>
          </a:bodyPr>
          <a:lstStyle/>
          <a:p>
            <a:pPr marL="0" indent="0">
              <a:lnSpc>
                <a:spcPct val="100000"/>
              </a:lnSpc>
              <a:buNone/>
            </a:pPr>
            <a:r>
              <a:rPr lang="en-US" sz="2800" dirty="0" smtClean="0">
                <a:latin typeface="Cambria" panose="02040503050406030204" pitchFamily="18" charset="0"/>
              </a:rPr>
              <a:t>Foreign Trade Regulation </a:t>
            </a:r>
            <a:r>
              <a:rPr lang="en-US" sz="2800" dirty="0" smtClean="0">
                <a:latin typeface="Cambria" panose="02040503050406030204" pitchFamily="18" charset="0"/>
              </a:rPr>
              <a:t>(FTR) Notices</a:t>
            </a:r>
            <a:endParaRPr lang="en-US" sz="2800" dirty="0" smtClean="0">
              <a:latin typeface="Cambria" panose="02040503050406030204" pitchFamily="18" charset="0"/>
            </a:endParaRPr>
          </a:p>
          <a:p>
            <a:pPr marL="0" indent="0">
              <a:lnSpc>
                <a:spcPct val="100000"/>
              </a:lnSpc>
              <a:buNone/>
            </a:pPr>
            <a:endParaRPr lang="en-US" sz="1100" dirty="0" smtClean="0">
              <a:latin typeface="Cambria" panose="02040503050406030204" pitchFamily="18" charset="0"/>
            </a:endParaRPr>
          </a:p>
          <a:p>
            <a:pPr>
              <a:lnSpc>
                <a:spcPct val="100000"/>
              </a:lnSpc>
              <a:spcBef>
                <a:spcPts val="576"/>
              </a:spcBef>
              <a:buSzPct val="98000"/>
              <a:buFont typeface="Wingdings" panose="05000000000000000000" pitchFamily="2" charset="2"/>
              <a:buChar char="§"/>
            </a:pPr>
            <a:r>
              <a:rPr lang="en-US" sz="2300" dirty="0" smtClean="0">
                <a:latin typeface="Cambria" panose="02040503050406030204" pitchFamily="18" charset="0"/>
              </a:rPr>
              <a:t>December 12, 2005 – </a:t>
            </a:r>
            <a:r>
              <a:rPr lang="en-US" sz="2300" dirty="0" smtClean="0">
                <a:latin typeface="Cambria" panose="02040503050406030204" pitchFamily="18" charset="0"/>
              </a:rPr>
              <a:t>A FTR notification was sent </a:t>
            </a:r>
            <a:r>
              <a:rPr lang="en-US" sz="2300" dirty="0" smtClean="0">
                <a:latin typeface="Cambria" panose="02040503050406030204" pitchFamily="18" charset="0"/>
              </a:rPr>
              <a:t>to the </a:t>
            </a:r>
            <a:r>
              <a:rPr lang="en-US" sz="2300" dirty="0" smtClean="0">
                <a:latin typeface="Cambria" panose="02040503050406030204" pitchFamily="18" charset="0"/>
              </a:rPr>
              <a:t>importer/exporter Trade community regarding the </a:t>
            </a:r>
            <a:r>
              <a:rPr lang="en-US" sz="2300" dirty="0" smtClean="0">
                <a:latin typeface="Cambria" panose="02040503050406030204" pitchFamily="18" charset="0"/>
              </a:rPr>
              <a:t>request to fax copies of the Kimberley Certificates (including voided certificates) to the US Census Bureau for both imports and exports effective January 1, 2006</a:t>
            </a:r>
          </a:p>
          <a:p>
            <a:pPr>
              <a:buSzPct val="98000"/>
              <a:buFont typeface="Wingdings" panose="05000000000000000000" pitchFamily="2" charset="2"/>
              <a:buChar char="§"/>
            </a:pPr>
            <a:endParaRPr lang="en-US" sz="1100" dirty="0" smtClean="0">
              <a:latin typeface="Cambria" panose="02040503050406030204" pitchFamily="18" charset="0"/>
            </a:endParaRPr>
          </a:p>
          <a:p>
            <a:pPr marL="0" indent="0">
              <a:buSzPct val="98000"/>
              <a:buNone/>
            </a:pPr>
            <a:r>
              <a:rPr lang="en-US" sz="2800" dirty="0" smtClean="0">
                <a:latin typeface="Cambria" panose="02040503050406030204" pitchFamily="18" charset="0"/>
              </a:rPr>
              <a:t>Foreign Trade Regulations (FTR)</a:t>
            </a:r>
          </a:p>
          <a:p>
            <a:pPr marL="0" indent="0">
              <a:buSzPct val="98000"/>
              <a:buNone/>
            </a:pPr>
            <a:endParaRPr lang="en-US" sz="1100" dirty="0" smtClean="0">
              <a:latin typeface="Cambria" panose="02040503050406030204" pitchFamily="18" charset="0"/>
            </a:endParaRPr>
          </a:p>
          <a:p>
            <a:pPr>
              <a:lnSpc>
                <a:spcPct val="100000"/>
              </a:lnSpc>
              <a:spcBef>
                <a:spcPts val="576"/>
              </a:spcBef>
              <a:buFont typeface="Wingdings" panose="05000000000000000000" pitchFamily="2" charset="2"/>
              <a:buChar char="§"/>
            </a:pPr>
            <a:r>
              <a:rPr lang="en-US" sz="2300" dirty="0" smtClean="0">
                <a:latin typeface="Cambria" panose="02040503050406030204" pitchFamily="18" charset="0"/>
              </a:rPr>
              <a:t>FTR 15 CFR Part 30 was later amended (April 2018) to clarify that data collected from the KPCs are collected in compliance with the CDTA (Public Law 108-19, 19 U.S.C. section 3901, et seq.) and Executive Order 13312 and not Title 13 U.S.C.</a:t>
            </a:r>
            <a:endParaRPr lang="en-US" dirty="0" smtClean="0">
              <a:latin typeface="Cambria" panose="02040503050406030204" pitchFamily="18" charset="0"/>
            </a:endParaRPr>
          </a:p>
          <a:p>
            <a:pPr>
              <a:buFont typeface="Wingdings" panose="05000000000000000000" pitchFamily="2" charset="2"/>
              <a:buChar char="§"/>
            </a:pPr>
            <a:endParaRPr lang="en-US" dirty="0">
              <a:latin typeface="Cambria" panose="02040503050406030204" pitchFamily="18" charset="0"/>
            </a:endParaRPr>
          </a:p>
          <a:p>
            <a:pPr lvl="1">
              <a:buFont typeface="Wingdings" panose="05000000000000000000" pitchFamily="2" charset="2"/>
              <a:buChar char="§"/>
            </a:pPr>
            <a:endParaRPr lang="en-US" dirty="0" smtClean="0"/>
          </a:p>
          <a:p>
            <a:pPr lvl="1"/>
            <a:endParaRPr lang="en-US" dirty="0"/>
          </a:p>
        </p:txBody>
      </p:sp>
      <p:sp>
        <p:nvSpPr>
          <p:cNvPr id="4" name="Slide Number Placeholder 3"/>
          <p:cNvSpPr>
            <a:spLocks noGrp="1"/>
          </p:cNvSpPr>
          <p:nvPr>
            <p:ph type="sldNum" sz="quarter" idx="12"/>
          </p:nvPr>
        </p:nvSpPr>
        <p:spPr/>
        <p:txBody>
          <a:bodyPr/>
          <a:lstStyle/>
          <a:p>
            <a:fld id="{430CF90F-39FF-834F-9A67-3D04C1EA11EF}" type="slidenum">
              <a:rPr lang="en-US" smtClean="0"/>
              <a:t>3</a:t>
            </a:fld>
            <a:endParaRPr lang="en-US" dirty="0"/>
          </a:p>
        </p:txBody>
      </p:sp>
      <p:sp>
        <p:nvSpPr>
          <p:cNvPr id="5" name="Line 3077"/>
          <p:cNvSpPr>
            <a:spLocks noChangeShapeType="1"/>
          </p:cNvSpPr>
          <p:nvPr/>
        </p:nvSpPr>
        <p:spPr bwMode="auto">
          <a:xfrm>
            <a:off x="381000" y="1450345"/>
            <a:ext cx="822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15241329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0999" y="1587062"/>
            <a:ext cx="8229601" cy="4441991"/>
          </a:xfrm>
        </p:spPr>
        <p:txBody>
          <a:bodyPr>
            <a:normAutofit/>
          </a:bodyPr>
          <a:lstStyle/>
          <a:p>
            <a:pPr marL="0" indent="0">
              <a:buNone/>
            </a:pPr>
            <a:r>
              <a:rPr lang="en-US" sz="2800" dirty="0" smtClean="0">
                <a:latin typeface="Cambria" panose="02040503050406030204" pitchFamily="18" charset="0"/>
              </a:rPr>
              <a:t>Foreign Trade Regulations</a:t>
            </a:r>
          </a:p>
          <a:p>
            <a:pPr marL="0" indent="0">
              <a:buNone/>
            </a:pPr>
            <a:endParaRPr lang="en-US" sz="1100" dirty="0" smtClean="0">
              <a:latin typeface="Cambria" panose="02040503050406030204" pitchFamily="18" charset="0"/>
            </a:endParaRPr>
          </a:p>
          <a:p>
            <a:pPr>
              <a:lnSpc>
                <a:spcPct val="100000"/>
              </a:lnSpc>
              <a:spcBef>
                <a:spcPts val="576"/>
              </a:spcBef>
              <a:buFont typeface="Wingdings" panose="05000000000000000000" pitchFamily="2" charset="2"/>
              <a:buChar char="§"/>
            </a:pPr>
            <a:r>
              <a:rPr lang="en-US" dirty="0" smtClean="0">
                <a:latin typeface="Cambria" panose="02040503050406030204" pitchFamily="18" charset="0"/>
              </a:rPr>
              <a:t>All Certificates including ‘Voided’ certificates must be sent to the Census Bureau by fax or any other method permitted by the Census Bureau.  Certificates should be sent to the Census Bureau by the following:</a:t>
            </a:r>
            <a:endParaRPr lang="en-US" sz="1200" dirty="0"/>
          </a:p>
          <a:p>
            <a:pPr lvl="1">
              <a:spcBef>
                <a:spcPts val="495"/>
              </a:spcBef>
              <a:buFont typeface="Wingdings" panose="05000000000000000000" pitchFamily="2" charset="2"/>
              <a:buChar char="§"/>
            </a:pPr>
            <a:endParaRPr lang="en-US" sz="1100" dirty="0" smtClean="0">
              <a:latin typeface="Cambria" panose="02040503050406030204" pitchFamily="18" charset="0"/>
            </a:endParaRPr>
          </a:p>
          <a:p>
            <a:pPr lvl="1">
              <a:spcBef>
                <a:spcPts val="495"/>
              </a:spcBef>
              <a:buFont typeface="Wingdings" panose="05000000000000000000" pitchFamily="2" charset="2"/>
              <a:buChar char="§"/>
            </a:pPr>
            <a:r>
              <a:rPr lang="en-US" sz="1900" dirty="0" smtClean="0">
                <a:latin typeface="Cambria" panose="02040503050406030204" pitchFamily="18" charset="0"/>
              </a:rPr>
              <a:t>Secure Fax Server – (800) 457-7328</a:t>
            </a:r>
          </a:p>
          <a:p>
            <a:pPr lvl="1">
              <a:spcBef>
                <a:spcPts val="495"/>
              </a:spcBef>
              <a:buFont typeface="Wingdings" panose="05000000000000000000" pitchFamily="2" charset="2"/>
              <a:buChar char="§"/>
            </a:pPr>
            <a:r>
              <a:rPr lang="en-US" sz="1900" dirty="0" smtClean="0">
                <a:latin typeface="Cambria" panose="02040503050406030204" pitchFamily="18" charset="0"/>
              </a:rPr>
              <a:t>Kiteworks – A secure alternative tool used for submitting certificates to the Census Bureau in lieu of faxing</a:t>
            </a:r>
          </a:p>
          <a:p>
            <a:pPr lvl="1">
              <a:spcBef>
                <a:spcPts val="495"/>
              </a:spcBef>
              <a:buFont typeface="Wingdings" panose="05000000000000000000" pitchFamily="2" charset="2"/>
              <a:buChar char="§"/>
            </a:pPr>
            <a:endParaRPr lang="en-US" sz="1000" dirty="0" smtClean="0">
              <a:latin typeface="Cambria" panose="02040503050406030204" pitchFamily="18" charset="0"/>
            </a:endParaRPr>
          </a:p>
          <a:p>
            <a:pPr>
              <a:spcBef>
                <a:spcPts val="576"/>
              </a:spcBef>
              <a:buFont typeface="Wingdings" panose="05000000000000000000" pitchFamily="2" charset="2"/>
              <a:buChar char="§"/>
            </a:pPr>
            <a:r>
              <a:rPr lang="en-US" dirty="0" smtClean="0">
                <a:latin typeface="Cambria" panose="02040503050406030204" pitchFamily="18" charset="0"/>
              </a:rPr>
              <a:t>Certificates are to be sent to the Census Bureau immediately after </a:t>
            </a:r>
            <a:r>
              <a:rPr lang="en-US" dirty="0" smtClean="0">
                <a:latin typeface="Cambria" panose="02040503050406030204" pitchFamily="18" charset="0"/>
              </a:rPr>
              <a:t>export </a:t>
            </a:r>
            <a:r>
              <a:rPr lang="en-US" dirty="0" smtClean="0">
                <a:latin typeface="Cambria" panose="02040503050406030204" pitchFamily="18" charset="0"/>
              </a:rPr>
              <a:t>of the </a:t>
            </a:r>
            <a:r>
              <a:rPr lang="en-US" dirty="0" smtClean="0">
                <a:latin typeface="Cambria" panose="02040503050406030204" pitchFamily="18" charset="0"/>
              </a:rPr>
              <a:t>shipment from </a:t>
            </a:r>
            <a:r>
              <a:rPr lang="en-US" dirty="0" smtClean="0">
                <a:latin typeface="Cambria" panose="02040503050406030204" pitchFamily="18" charset="0"/>
              </a:rPr>
              <a:t>the U.S. (FTR </a:t>
            </a:r>
            <a:r>
              <a:rPr lang="en-US" dirty="0" smtClean="0">
                <a:latin typeface="Cambria" panose="02040503050406030204" pitchFamily="18" charset="0"/>
              </a:rPr>
              <a:t>30.7(c</a:t>
            </a:r>
            <a:r>
              <a:rPr lang="en-US" dirty="0" smtClean="0">
                <a:latin typeface="Cambria" panose="02040503050406030204" pitchFamily="18" charset="0"/>
              </a:rPr>
              <a:t>)) or immediately after </a:t>
            </a:r>
            <a:r>
              <a:rPr lang="en-US" dirty="0" smtClean="0">
                <a:latin typeface="Cambria" panose="02040503050406030204" pitchFamily="18" charset="0"/>
              </a:rPr>
              <a:t>entry </a:t>
            </a:r>
            <a:r>
              <a:rPr lang="en-US" dirty="0" smtClean="0">
                <a:latin typeface="Cambria" panose="02040503050406030204" pitchFamily="18" charset="0"/>
              </a:rPr>
              <a:t>of the shipment </a:t>
            </a:r>
            <a:r>
              <a:rPr lang="en-US" dirty="0" smtClean="0">
                <a:latin typeface="Cambria" panose="02040503050406030204" pitchFamily="18" charset="0"/>
              </a:rPr>
              <a:t>in </a:t>
            </a:r>
            <a:r>
              <a:rPr lang="en-US" dirty="0" smtClean="0">
                <a:latin typeface="Cambria" panose="02040503050406030204" pitchFamily="18" charset="0"/>
              </a:rPr>
              <a:t>the U.S. (FTR </a:t>
            </a:r>
            <a:r>
              <a:rPr lang="en-US" dirty="0" smtClean="0">
                <a:latin typeface="Cambria" panose="02040503050406030204" pitchFamily="18" charset="0"/>
              </a:rPr>
              <a:t>30.50(c</a:t>
            </a:r>
            <a:r>
              <a:rPr lang="en-US" dirty="0" smtClean="0">
                <a:latin typeface="Cambria" panose="02040503050406030204" pitchFamily="18" charset="0"/>
              </a:rPr>
              <a:t>)) </a:t>
            </a:r>
          </a:p>
        </p:txBody>
      </p:sp>
      <p:sp>
        <p:nvSpPr>
          <p:cNvPr id="4" name="Slide Number Placeholder 3"/>
          <p:cNvSpPr>
            <a:spLocks noGrp="1"/>
          </p:cNvSpPr>
          <p:nvPr>
            <p:ph type="sldNum" sz="quarter" idx="12"/>
          </p:nvPr>
        </p:nvSpPr>
        <p:spPr/>
        <p:txBody>
          <a:bodyPr/>
          <a:lstStyle/>
          <a:p>
            <a:fld id="{430CF90F-39FF-834F-9A67-3D04C1EA11EF}" type="slidenum">
              <a:rPr lang="en-US" smtClean="0"/>
              <a:t>4</a:t>
            </a:fld>
            <a:endParaRPr lang="en-US" dirty="0"/>
          </a:p>
        </p:txBody>
      </p:sp>
      <p:sp>
        <p:nvSpPr>
          <p:cNvPr id="5" name="Title 1"/>
          <p:cNvSpPr>
            <a:spLocks noGrp="1"/>
          </p:cNvSpPr>
          <p:nvPr>
            <p:ph type="title"/>
          </p:nvPr>
        </p:nvSpPr>
        <p:spPr>
          <a:xfrm>
            <a:off x="381000" y="239213"/>
            <a:ext cx="8229600" cy="1066670"/>
          </a:xfrm>
        </p:spPr>
        <p:txBody>
          <a:bodyPr>
            <a:noAutofit/>
          </a:bodyPr>
          <a:lstStyle/>
          <a:p>
            <a:r>
              <a:rPr lang="en-US" sz="3800" b="1" dirty="0" smtClean="0">
                <a:solidFill>
                  <a:srgbClr val="C00000"/>
                </a:solidFill>
              </a:rPr>
              <a:t>Foreign Trade Regulations (cont.)</a:t>
            </a:r>
            <a:endParaRPr lang="en-US" sz="3800" b="1" dirty="0">
              <a:solidFill>
                <a:srgbClr val="C00000"/>
              </a:solidFill>
            </a:endParaRPr>
          </a:p>
        </p:txBody>
      </p:sp>
      <p:sp>
        <p:nvSpPr>
          <p:cNvPr id="6" name="Line 3077"/>
          <p:cNvSpPr>
            <a:spLocks noChangeShapeType="1"/>
          </p:cNvSpPr>
          <p:nvPr/>
        </p:nvSpPr>
        <p:spPr bwMode="auto">
          <a:xfrm>
            <a:off x="285750" y="1442492"/>
            <a:ext cx="822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1577330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76248"/>
            <a:ext cx="8134350" cy="4204138"/>
          </a:xfrm>
        </p:spPr>
        <p:txBody>
          <a:bodyPr>
            <a:normAutofit/>
          </a:bodyPr>
          <a:lstStyle/>
          <a:p>
            <a:pPr>
              <a:buFont typeface="Wingdings" panose="05000000000000000000" pitchFamily="2" charset="2"/>
              <a:buChar char="§"/>
            </a:pPr>
            <a:r>
              <a:rPr lang="en-US" dirty="0" smtClean="0">
                <a:latin typeface="Cambria" panose="02040503050406030204" pitchFamily="18" charset="0"/>
              </a:rPr>
              <a:t>Exports </a:t>
            </a:r>
            <a:r>
              <a:rPr lang="en-US" dirty="0">
                <a:latin typeface="Cambria" panose="02040503050406030204" pitchFamily="18" charset="0"/>
              </a:rPr>
              <a:t>of rough diamonds </a:t>
            </a:r>
            <a:r>
              <a:rPr lang="en-US" dirty="0" smtClean="0">
                <a:latin typeface="Cambria" panose="02040503050406030204" pitchFamily="18" charset="0"/>
              </a:rPr>
              <a:t>shipments classified under subheadings 7102.10, 7102.21 and 7102.31 must </a:t>
            </a:r>
            <a:r>
              <a:rPr lang="en-US" dirty="0">
                <a:latin typeface="Cambria" panose="02040503050406030204" pitchFamily="18" charset="0"/>
              </a:rPr>
              <a:t>be accompanied by a validated Kimberley </a:t>
            </a:r>
            <a:r>
              <a:rPr lang="en-US" dirty="0" smtClean="0">
                <a:latin typeface="Cambria" panose="02040503050406030204" pitchFamily="18" charset="0"/>
              </a:rPr>
              <a:t>Certificate and shipments may only be exported to participants of the Kimberley Process Certification Scheme (KPCS)</a:t>
            </a:r>
          </a:p>
          <a:p>
            <a:pPr>
              <a:buFont typeface="Wingdings" panose="05000000000000000000" pitchFamily="2" charset="2"/>
              <a:buChar char="§"/>
            </a:pPr>
            <a:endParaRPr lang="en-US" sz="1100" dirty="0">
              <a:latin typeface="Cambria" panose="02040503050406030204" pitchFamily="18" charset="0"/>
            </a:endParaRPr>
          </a:p>
          <a:p>
            <a:pPr>
              <a:buFont typeface="Wingdings" panose="05000000000000000000" pitchFamily="2" charset="2"/>
              <a:buChar char="§"/>
            </a:pPr>
            <a:r>
              <a:rPr lang="en-US" dirty="0" smtClean="0">
                <a:latin typeface="Cambria" panose="02040503050406030204" pitchFamily="18" charset="0"/>
              </a:rPr>
              <a:t>Rough diamond shipments </a:t>
            </a:r>
            <a:r>
              <a:rPr lang="en-US" dirty="0" smtClean="0">
                <a:latin typeface="Cambria" panose="02040503050406030204" pitchFamily="18" charset="0"/>
              </a:rPr>
              <a:t>must </a:t>
            </a:r>
            <a:r>
              <a:rPr lang="en-US" dirty="0" smtClean="0">
                <a:latin typeface="Cambria" panose="02040503050406030204" pitchFamily="18" charset="0"/>
              </a:rPr>
              <a:t>be reported in the CBP ACE (AES) system prior to export regardless of </a:t>
            </a:r>
            <a:r>
              <a:rPr lang="en-US" dirty="0" smtClean="0">
                <a:latin typeface="Cambria" panose="02040503050406030204" pitchFamily="18" charset="0"/>
              </a:rPr>
              <a:t>value and confirmed by the return of an </a:t>
            </a:r>
            <a:r>
              <a:rPr lang="en-US" dirty="0" smtClean="0">
                <a:latin typeface="Cambria" panose="02040503050406030204" pitchFamily="18" charset="0"/>
              </a:rPr>
              <a:t>Internal Transaction Number (ITN)</a:t>
            </a:r>
            <a:endParaRPr lang="en-US" dirty="0" smtClean="0">
              <a:latin typeface="Cambria" panose="02040503050406030204" pitchFamily="18" charset="0"/>
            </a:endParaRPr>
          </a:p>
          <a:p>
            <a:pPr>
              <a:buFont typeface="Wingdings" panose="05000000000000000000" pitchFamily="2" charset="2"/>
              <a:buChar char="§"/>
            </a:pPr>
            <a:endParaRPr lang="en-US" sz="1100" dirty="0" smtClean="0">
              <a:latin typeface="Cambria" panose="02040503050406030204" pitchFamily="18" charset="0"/>
            </a:endParaRPr>
          </a:p>
          <a:p>
            <a:pPr>
              <a:buFont typeface="Wingdings" panose="05000000000000000000" pitchFamily="2" charset="2"/>
              <a:buChar char="§"/>
            </a:pPr>
            <a:r>
              <a:rPr lang="en-US" dirty="0" smtClean="0">
                <a:latin typeface="Cambria" panose="02040503050406030204" pitchFamily="18" charset="0"/>
              </a:rPr>
              <a:t>The </a:t>
            </a:r>
            <a:r>
              <a:rPr lang="en-US" dirty="0" smtClean="0">
                <a:latin typeface="Cambria" panose="02040503050406030204" pitchFamily="18" charset="0"/>
              </a:rPr>
              <a:t>unique KP Certificate number must be reported in the license field in </a:t>
            </a:r>
            <a:r>
              <a:rPr lang="en-US" dirty="0" smtClean="0">
                <a:latin typeface="Cambria" panose="02040503050406030204" pitchFamily="18" charset="0"/>
              </a:rPr>
              <a:t>ACE/AES </a:t>
            </a:r>
            <a:r>
              <a:rPr lang="en-US" dirty="0" smtClean="0">
                <a:latin typeface="Cambria" panose="02040503050406030204" pitchFamily="18" charset="0"/>
              </a:rPr>
              <a:t>and report a license type ‘T12.’  Only report the numeric portion of the KP Certificate </a:t>
            </a:r>
            <a:r>
              <a:rPr lang="en-US" dirty="0" smtClean="0">
                <a:latin typeface="Cambria" panose="02040503050406030204" pitchFamily="18" charset="0"/>
              </a:rPr>
              <a:t>number in the license field.</a:t>
            </a:r>
            <a:endParaRPr lang="en-US" dirty="0" smtClean="0">
              <a:latin typeface="Cambria" panose="02040503050406030204" pitchFamily="18" charset="0"/>
            </a:endParaRPr>
          </a:p>
          <a:p>
            <a:pPr>
              <a:buFont typeface="Wingdings" panose="05000000000000000000" pitchFamily="2" charset="2"/>
              <a:buChar char="§"/>
            </a:pPr>
            <a:endParaRPr lang="en-US" sz="1000" dirty="0" smtClean="0">
              <a:latin typeface="Cambria" panose="02040503050406030204" pitchFamily="18" charset="0"/>
            </a:endParaRPr>
          </a:p>
          <a:p>
            <a:pPr>
              <a:buFont typeface="Wingdings" panose="05000000000000000000" pitchFamily="2" charset="2"/>
              <a:buChar char="§"/>
            </a:pPr>
            <a:endParaRPr lang="en-US"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430CF90F-39FF-834F-9A67-3D04C1EA11EF}" type="slidenum">
              <a:rPr lang="en-US" smtClean="0"/>
              <a:t>5</a:t>
            </a:fld>
            <a:endParaRPr lang="en-US" dirty="0"/>
          </a:p>
        </p:txBody>
      </p:sp>
      <p:sp>
        <p:nvSpPr>
          <p:cNvPr id="5" name="Title 1"/>
          <p:cNvSpPr>
            <a:spLocks noGrp="1"/>
          </p:cNvSpPr>
          <p:nvPr>
            <p:ph type="title"/>
          </p:nvPr>
        </p:nvSpPr>
        <p:spPr>
          <a:xfrm>
            <a:off x="474608" y="233597"/>
            <a:ext cx="8042384" cy="1325563"/>
          </a:xfrm>
        </p:spPr>
        <p:txBody>
          <a:bodyPr>
            <a:noAutofit/>
          </a:bodyPr>
          <a:lstStyle/>
          <a:p>
            <a:r>
              <a:rPr lang="en-US" sz="3800" b="1" dirty="0" smtClean="0">
                <a:solidFill>
                  <a:srgbClr val="C00000"/>
                </a:solidFill>
              </a:rPr>
              <a:t>Rough Diamond Export </a:t>
            </a:r>
            <a:r>
              <a:rPr lang="en-US" sz="3800" b="1" dirty="0">
                <a:solidFill>
                  <a:srgbClr val="C00000"/>
                </a:solidFill>
              </a:rPr>
              <a:t>Reporting </a:t>
            </a:r>
            <a:r>
              <a:rPr lang="en-US" sz="3800" b="1" dirty="0" smtClean="0">
                <a:solidFill>
                  <a:srgbClr val="C00000"/>
                </a:solidFill>
              </a:rPr>
              <a:t>Requirements (cont.)</a:t>
            </a:r>
            <a:endParaRPr lang="en-US" sz="3800" b="1" dirty="0">
              <a:solidFill>
                <a:srgbClr val="C00000"/>
              </a:solidFill>
            </a:endParaRPr>
          </a:p>
        </p:txBody>
      </p:sp>
      <p:sp>
        <p:nvSpPr>
          <p:cNvPr id="6" name="Line 3077"/>
          <p:cNvSpPr>
            <a:spLocks noChangeShapeType="1"/>
          </p:cNvSpPr>
          <p:nvPr/>
        </p:nvSpPr>
        <p:spPr bwMode="auto">
          <a:xfrm>
            <a:off x="333375" y="1612933"/>
            <a:ext cx="822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34904108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76248"/>
            <a:ext cx="8134350" cy="4204138"/>
          </a:xfrm>
        </p:spPr>
        <p:txBody>
          <a:bodyPr>
            <a:normAutofit fontScale="92500" lnSpcReduction="10000"/>
          </a:bodyPr>
          <a:lstStyle/>
          <a:p>
            <a:pPr>
              <a:buFont typeface="Wingdings" panose="05000000000000000000" pitchFamily="2" charset="2"/>
              <a:buChar char="§"/>
            </a:pPr>
            <a:r>
              <a:rPr lang="en-US" dirty="0" smtClean="0">
                <a:latin typeface="Cambria" panose="02040503050406030204" pitchFamily="18" charset="0"/>
              </a:rPr>
              <a:t>Report </a:t>
            </a:r>
            <a:r>
              <a:rPr lang="en-US" dirty="0" smtClean="0">
                <a:latin typeface="Cambria" panose="02040503050406030204" pitchFamily="18" charset="0"/>
              </a:rPr>
              <a:t>the value of the diamonds listed on the KP Certificate in the license value field.  </a:t>
            </a:r>
            <a:r>
              <a:rPr lang="en-US" dirty="0" smtClean="0">
                <a:latin typeface="Cambria" panose="02040503050406030204" pitchFamily="18" charset="0"/>
              </a:rPr>
              <a:t>Report </a:t>
            </a:r>
            <a:r>
              <a:rPr lang="en-US" dirty="0" smtClean="0">
                <a:latin typeface="Cambria" panose="02040503050406030204" pitchFamily="18" charset="0"/>
              </a:rPr>
              <a:t>the selling price or cost if not sold, including inland freight, insurance and other charges to the U.S. port of export in the value field. </a:t>
            </a:r>
            <a:endParaRPr lang="en-US" dirty="0" smtClean="0">
              <a:latin typeface="Cambria" panose="02040503050406030204" pitchFamily="18" charset="0"/>
            </a:endParaRPr>
          </a:p>
          <a:p>
            <a:pPr>
              <a:buFont typeface="Wingdings" panose="05000000000000000000" pitchFamily="2" charset="2"/>
              <a:buChar char="§"/>
            </a:pPr>
            <a:endParaRPr lang="en-US" sz="1100" dirty="0" smtClean="0">
              <a:latin typeface="Cambria" panose="02040503050406030204" pitchFamily="18" charset="0"/>
            </a:endParaRPr>
          </a:p>
          <a:p>
            <a:pPr>
              <a:buFont typeface="Wingdings" panose="05000000000000000000" pitchFamily="2" charset="2"/>
              <a:buChar char="§"/>
            </a:pPr>
            <a:r>
              <a:rPr lang="en-US" dirty="0" smtClean="0">
                <a:latin typeface="Cambria" panose="02040503050406030204" pitchFamily="18" charset="0"/>
              </a:rPr>
              <a:t>Report the Foreign Trade Zone (FTZ) number on shipments admitted into or exporting from a FTZ.</a:t>
            </a:r>
          </a:p>
          <a:p>
            <a:pPr>
              <a:buFont typeface="Wingdings" panose="05000000000000000000" pitchFamily="2" charset="2"/>
              <a:buChar char="§"/>
            </a:pPr>
            <a:endParaRPr lang="en-US" sz="1200" dirty="0" smtClean="0">
              <a:latin typeface="Cambria" panose="02040503050406030204" pitchFamily="18" charset="0"/>
            </a:endParaRPr>
          </a:p>
          <a:p>
            <a:pPr>
              <a:buFont typeface="Wingdings" panose="05000000000000000000" pitchFamily="2" charset="2"/>
              <a:buChar char="§"/>
            </a:pPr>
            <a:r>
              <a:rPr lang="en-US" dirty="0" smtClean="0">
                <a:latin typeface="Cambria" panose="02040503050406030204" pitchFamily="18" charset="0"/>
              </a:rPr>
              <a:t>Report the ITN from the ACE/AES system on the KP Certificate</a:t>
            </a:r>
          </a:p>
          <a:p>
            <a:pPr>
              <a:buFont typeface="Wingdings" panose="05000000000000000000" pitchFamily="2" charset="2"/>
              <a:buChar char="§"/>
            </a:pPr>
            <a:endParaRPr lang="en-US" sz="1100" dirty="0" smtClean="0">
              <a:latin typeface="Cambria" panose="02040503050406030204" pitchFamily="18" charset="0"/>
            </a:endParaRPr>
          </a:p>
          <a:p>
            <a:pPr>
              <a:buFont typeface="Wingdings" panose="05000000000000000000" pitchFamily="2" charset="2"/>
              <a:buChar char="§"/>
            </a:pPr>
            <a:r>
              <a:rPr lang="en-US" sz="2100" dirty="0" smtClean="0">
                <a:latin typeface="Cambria" panose="02040503050406030204" pitchFamily="18" charset="0"/>
              </a:rPr>
              <a:t>Retain </a:t>
            </a:r>
            <a:r>
              <a:rPr lang="en-US" sz="2100" dirty="0">
                <a:latin typeface="Cambria" panose="02040503050406030204" pitchFamily="18" charset="0"/>
              </a:rPr>
              <a:t>documents pertaining to the export shipment for 5 years from the date of </a:t>
            </a:r>
            <a:r>
              <a:rPr lang="en-US" sz="2100" dirty="0" smtClean="0">
                <a:latin typeface="Cambria" panose="02040503050406030204" pitchFamily="18" charset="0"/>
              </a:rPr>
              <a:t>export (FTR 30.10)</a:t>
            </a:r>
          </a:p>
          <a:p>
            <a:pPr lvl="1">
              <a:lnSpc>
                <a:spcPct val="100000"/>
              </a:lnSpc>
              <a:spcBef>
                <a:spcPts val="576"/>
              </a:spcBef>
              <a:buFont typeface="Wingdings" panose="05000000000000000000" pitchFamily="2" charset="2"/>
              <a:buChar char="§"/>
              <a:defRPr/>
            </a:pPr>
            <a:r>
              <a:rPr lang="en-US" dirty="0">
                <a:latin typeface="Cambria" panose="02040503050406030204" pitchFamily="18" charset="0"/>
              </a:rPr>
              <a:t>Other Government Agencies:</a:t>
            </a:r>
          </a:p>
          <a:p>
            <a:pPr lvl="2">
              <a:lnSpc>
                <a:spcPts val="2800"/>
              </a:lnSpc>
              <a:defRPr/>
            </a:pPr>
            <a:r>
              <a:rPr lang="en-US" sz="1800" dirty="0">
                <a:latin typeface="Cambria" panose="02040503050406030204" pitchFamily="18" charset="0"/>
              </a:rPr>
              <a:t>Adhere to requirements of other agencies with export control</a:t>
            </a:r>
          </a:p>
          <a:p>
            <a:pPr>
              <a:buFont typeface="Wingdings" panose="05000000000000000000" pitchFamily="2" charset="2"/>
              <a:buChar char="§"/>
            </a:pPr>
            <a:endParaRPr lang="en-US" sz="2100" dirty="0">
              <a:solidFill>
                <a:srgbClr val="3333FF"/>
              </a:solidFill>
              <a:latin typeface="Cambria" panose="02040503050406030204" pitchFamily="18" charset="0"/>
            </a:endParaRPr>
          </a:p>
          <a:p>
            <a:pPr>
              <a:buFont typeface="Wingdings" panose="05000000000000000000" pitchFamily="2" charset="2"/>
              <a:buChar char="§"/>
            </a:pPr>
            <a:endParaRPr lang="en-US" dirty="0">
              <a:latin typeface="Cambria" panose="02040503050406030204" pitchFamily="18" charset="0"/>
            </a:endParaRPr>
          </a:p>
          <a:p>
            <a:pPr>
              <a:buFont typeface="Wingdings" panose="05000000000000000000" pitchFamily="2" charset="2"/>
              <a:buChar char="§"/>
            </a:pPr>
            <a:endParaRPr lang="en-US" dirty="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430CF90F-39FF-834F-9A67-3D04C1EA11EF}" type="slidenum">
              <a:rPr lang="en-US" smtClean="0"/>
              <a:t>6</a:t>
            </a:fld>
            <a:endParaRPr lang="en-US" dirty="0"/>
          </a:p>
        </p:txBody>
      </p:sp>
      <p:sp>
        <p:nvSpPr>
          <p:cNvPr id="5" name="Title 1"/>
          <p:cNvSpPr>
            <a:spLocks noGrp="1"/>
          </p:cNvSpPr>
          <p:nvPr>
            <p:ph type="title"/>
          </p:nvPr>
        </p:nvSpPr>
        <p:spPr>
          <a:xfrm>
            <a:off x="474608" y="233597"/>
            <a:ext cx="8042384" cy="1325563"/>
          </a:xfrm>
        </p:spPr>
        <p:txBody>
          <a:bodyPr>
            <a:noAutofit/>
          </a:bodyPr>
          <a:lstStyle/>
          <a:p>
            <a:r>
              <a:rPr lang="en-US" sz="3800" b="1" dirty="0" smtClean="0">
                <a:solidFill>
                  <a:srgbClr val="C00000"/>
                </a:solidFill>
              </a:rPr>
              <a:t>Rough Diamond Export </a:t>
            </a:r>
            <a:r>
              <a:rPr lang="en-US" sz="3800" b="1" dirty="0">
                <a:solidFill>
                  <a:srgbClr val="C00000"/>
                </a:solidFill>
              </a:rPr>
              <a:t>Reporting </a:t>
            </a:r>
            <a:r>
              <a:rPr lang="en-US" sz="3800" b="1" dirty="0" smtClean="0">
                <a:solidFill>
                  <a:srgbClr val="C00000"/>
                </a:solidFill>
              </a:rPr>
              <a:t>Requirements (cont.)</a:t>
            </a:r>
            <a:endParaRPr lang="en-US" sz="3800" b="1" dirty="0">
              <a:solidFill>
                <a:srgbClr val="C00000"/>
              </a:solidFill>
            </a:endParaRPr>
          </a:p>
        </p:txBody>
      </p:sp>
      <p:sp>
        <p:nvSpPr>
          <p:cNvPr id="6" name="Line 3077"/>
          <p:cNvSpPr>
            <a:spLocks noChangeShapeType="1"/>
          </p:cNvSpPr>
          <p:nvPr/>
        </p:nvSpPr>
        <p:spPr bwMode="auto">
          <a:xfrm>
            <a:off x="333375" y="1612933"/>
            <a:ext cx="822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25391727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765739"/>
            <a:ext cx="8134350" cy="4183116"/>
          </a:xfrm>
        </p:spPr>
        <p:txBody>
          <a:bodyPr>
            <a:normAutofit lnSpcReduction="10000"/>
          </a:bodyPr>
          <a:lstStyle/>
          <a:p>
            <a:pPr>
              <a:buFont typeface="Wingdings" panose="05000000000000000000" pitchFamily="2" charset="2"/>
              <a:buChar char="§"/>
            </a:pPr>
            <a:r>
              <a:rPr lang="en-US" dirty="0">
                <a:latin typeface="Cambria" panose="02040503050406030204" pitchFamily="18" charset="0"/>
              </a:rPr>
              <a:t>The </a:t>
            </a:r>
            <a:r>
              <a:rPr lang="en-US" dirty="0" smtClean="0">
                <a:latin typeface="Cambria" panose="02040503050406030204" pitchFamily="18" charset="0"/>
              </a:rPr>
              <a:t>U.S. KP </a:t>
            </a:r>
            <a:r>
              <a:rPr lang="en-US" dirty="0">
                <a:latin typeface="Cambria" panose="02040503050406030204" pitchFamily="18" charset="0"/>
              </a:rPr>
              <a:t>Certificate must contain</a:t>
            </a:r>
            <a:r>
              <a:rPr lang="en-US" dirty="0" smtClean="0">
                <a:latin typeface="Cambria" panose="02040503050406030204" pitchFamily="18" charset="0"/>
              </a:rPr>
              <a:t>:</a:t>
            </a:r>
          </a:p>
          <a:p>
            <a:pPr>
              <a:buFont typeface="Wingdings" panose="05000000000000000000" pitchFamily="2" charset="2"/>
              <a:buChar char="§"/>
            </a:pPr>
            <a:endParaRPr lang="en-US" sz="1200" dirty="0">
              <a:latin typeface="Cambria" panose="02040503050406030204" pitchFamily="18" charset="0"/>
            </a:endParaRPr>
          </a:p>
          <a:p>
            <a:pPr lvl="1">
              <a:buFont typeface="Wingdings" panose="05000000000000000000" pitchFamily="2" charset="2"/>
              <a:buChar char="ü"/>
            </a:pPr>
            <a:r>
              <a:rPr lang="en-US" dirty="0">
                <a:latin typeface="Cambria" panose="02040503050406030204" pitchFamily="18" charset="0"/>
              </a:rPr>
              <a:t>The </a:t>
            </a:r>
            <a:r>
              <a:rPr lang="en-US" dirty="0" smtClean="0">
                <a:latin typeface="Cambria" panose="02040503050406030204" pitchFamily="18" charset="0"/>
              </a:rPr>
              <a:t>Internal Transaction Number (ITN) </a:t>
            </a:r>
            <a:r>
              <a:rPr lang="en-US" dirty="0">
                <a:latin typeface="Cambria" panose="02040503050406030204" pitchFamily="18" charset="0"/>
              </a:rPr>
              <a:t>received from the CBP ACE (AES) </a:t>
            </a:r>
          </a:p>
          <a:p>
            <a:pPr lvl="1">
              <a:buFont typeface="Wingdings" panose="05000000000000000000" pitchFamily="2" charset="2"/>
              <a:buChar char="ü"/>
            </a:pPr>
            <a:r>
              <a:rPr lang="en-US" dirty="0">
                <a:latin typeface="Cambria" panose="02040503050406030204" pitchFamily="18" charset="0"/>
              </a:rPr>
              <a:t>Only one HS code per certificate</a:t>
            </a:r>
          </a:p>
          <a:p>
            <a:pPr lvl="1">
              <a:buFont typeface="Wingdings" panose="05000000000000000000" pitchFamily="2" charset="2"/>
              <a:buChar char="ü"/>
            </a:pPr>
            <a:r>
              <a:rPr lang="en-US" dirty="0">
                <a:latin typeface="Cambria" panose="02040503050406030204" pitchFamily="18" charset="0"/>
              </a:rPr>
              <a:t>The country of origin (mining) name (for </a:t>
            </a:r>
            <a:r>
              <a:rPr lang="en-US" dirty="0" smtClean="0">
                <a:latin typeface="Cambria" panose="02040503050406030204" pitchFamily="18" charset="0"/>
              </a:rPr>
              <a:t>‘mixed’ </a:t>
            </a:r>
            <a:r>
              <a:rPr lang="en-US" dirty="0">
                <a:latin typeface="Cambria" panose="02040503050406030204" pitchFamily="18" charset="0"/>
              </a:rPr>
              <a:t>shipments, indicate ****)</a:t>
            </a:r>
          </a:p>
          <a:p>
            <a:pPr lvl="1">
              <a:buFont typeface="Wingdings" panose="05000000000000000000" pitchFamily="2" charset="2"/>
              <a:buChar char="ü"/>
            </a:pPr>
            <a:r>
              <a:rPr lang="en-US" dirty="0">
                <a:latin typeface="Cambria" panose="02040503050406030204" pitchFamily="18" charset="0"/>
              </a:rPr>
              <a:t>A date of issue prior to the export </a:t>
            </a:r>
            <a:r>
              <a:rPr lang="en-US" dirty="0" smtClean="0">
                <a:latin typeface="Cambria" panose="02040503050406030204" pitchFamily="18" charset="0"/>
              </a:rPr>
              <a:t>date</a:t>
            </a:r>
          </a:p>
          <a:p>
            <a:pPr lvl="1">
              <a:buFont typeface="Wingdings" panose="05000000000000000000" pitchFamily="2" charset="2"/>
              <a:buChar char="ü"/>
            </a:pPr>
            <a:r>
              <a:rPr lang="en-US" dirty="0" smtClean="0">
                <a:latin typeface="Cambria" panose="02040503050406030204" pitchFamily="18" charset="0"/>
              </a:rPr>
              <a:t>A date of expiry after the date of issue (at most </a:t>
            </a:r>
            <a:r>
              <a:rPr lang="en-US" dirty="0" smtClean="0">
                <a:latin typeface="Cambria" panose="02040503050406030204" pitchFamily="18" charset="0"/>
              </a:rPr>
              <a:t>60 days after </a:t>
            </a:r>
            <a:r>
              <a:rPr lang="en-US" dirty="0" smtClean="0">
                <a:latin typeface="Cambria" panose="02040503050406030204" pitchFamily="18" charset="0"/>
              </a:rPr>
              <a:t>DOI)</a:t>
            </a:r>
            <a:endParaRPr lang="en-US" dirty="0">
              <a:latin typeface="Cambria" panose="02040503050406030204" pitchFamily="18" charset="0"/>
            </a:endParaRPr>
          </a:p>
          <a:p>
            <a:pPr lvl="1">
              <a:buFont typeface="Wingdings" panose="05000000000000000000" pitchFamily="2" charset="2"/>
              <a:buChar char="ü"/>
            </a:pPr>
            <a:r>
              <a:rPr lang="en-US" dirty="0">
                <a:latin typeface="Cambria" panose="02040503050406030204" pitchFamily="18" charset="0"/>
              </a:rPr>
              <a:t>The country of destination </a:t>
            </a:r>
            <a:r>
              <a:rPr lang="en-US" dirty="0" smtClean="0">
                <a:latin typeface="Cambria" panose="02040503050406030204" pitchFamily="18" charset="0"/>
              </a:rPr>
              <a:t>included in </a:t>
            </a:r>
            <a:r>
              <a:rPr lang="en-US" dirty="0">
                <a:latin typeface="Cambria" panose="02040503050406030204" pitchFamily="18" charset="0"/>
              </a:rPr>
              <a:t>the Ultimate Consignee </a:t>
            </a:r>
            <a:r>
              <a:rPr lang="en-US" dirty="0" smtClean="0">
                <a:latin typeface="Cambria" panose="02040503050406030204" pitchFamily="18" charset="0"/>
              </a:rPr>
              <a:t>address</a:t>
            </a:r>
          </a:p>
          <a:p>
            <a:pPr lvl="1">
              <a:buFont typeface="Wingdings" panose="05000000000000000000" pitchFamily="2" charset="2"/>
              <a:buChar char="ü"/>
            </a:pPr>
            <a:r>
              <a:rPr lang="en-US" dirty="0" smtClean="0">
                <a:latin typeface="Cambria" panose="02040503050406030204" pitchFamily="18" charset="0"/>
              </a:rPr>
              <a:t>Number of Parcels</a:t>
            </a:r>
          </a:p>
          <a:p>
            <a:pPr lvl="1">
              <a:buFont typeface="Wingdings" panose="05000000000000000000" pitchFamily="2" charset="2"/>
              <a:buChar char="ü"/>
            </a:pPr>
            <a:r>
              <a:rPr lang="en-US" dirty="0" smtClean="0">
                <a:latin typeface="Cambria" panose="02040503050406030204" pitchFamily="18" charset="0"/>
              </a:rPr>
              <a:t>Carat Weight and US$ value of shipment</a:t>
            </a:r>
          </a:p>
          <a:p>
            <a:pPr lvl="1">
              <a:buFont typeface="Wingdings" panose="05000000000000000000" pitchFamily="2" charset="2"/>
              <a:buChar char="ü"/>
            </a:pPr>
            <a:r>
              <a:rPr lang="en-US" dirty="0" smtClean="0">
                <a:latin typeface="Cambria" panose="02040503050406030204" pitchFamily="18" charset="0"/>
              </a:rPr>
              <a:t>Exporter name and </a:t>
            </a:r>
            <a:r>
              <a:rPr lang="en-US" dirty="0" smtClean="0">
                <a:latin typeface="Cambria" panose="02040503050406030204" pitchFamily="18" charset="0"/>
              </a:rPr>
              <a:t>address</a:t>
            </a:r>
          </a:p>
          <a:p>
            <a:pPr marL="342900" lvl="1" indent="0">
              <a:buNone/>
            </a:pPr>
            <a:endParaRPr lang="en-US" sz="1100" dirty="0" smtClean="0">
              <a:latin typeface="Cambria" panose="02040503050406030204" pitchFamily="18" charset="0"/>
            </a:endParaRPr>
          </a:p>
          <a:p>
            <a:pPr>
              <a:buFont typeface="Wingdings" panose="05000000000000000000" pitchFamily="2" charset="2"/>
              <a:buChar char="§"/>
            </a:pPr>
            <a:r>
              <a:rPr lang="en-US" dirty="0" smtClean="0">
                <a:latin typeface="Cambria" panose="02040503050406030204" pitchFamily="18" charset="0"/>
              </a:rPr>
              <a:t>The KP Certificate information must be reported to the U.S. Kimberley Process Authority website </a:t>
            </a:r>
          </a:p>
          <a:p>
            <a:pPr>
              <a:buFont typeface="Wingdings" panose="05000000000000000000" pitchFamily="2" charset="2"/>
              <a:buChar char="§"/>
            </a:pPr>
            <a:endParaRPr lang="en-US" dirty="0" smtClean="0">
              <a:latin typeface="Cambria" panose="02040503050406030204" pitchFamily="18" charset="0"/>
            </a:endParaRPr>
          </a:p>
          <a:p>
            <a:pPr>
              <a:buFont typeface="Wingdings" panose="05000000000000000000" pitchFamily="2" charset="2"/>
              <a:buChar char="§"/>
            </a:pPr>
            <a:endParaRPr lang="en-US" dirty="0" smtClean="0">
              <a:latin typeface="Cambria" panose="02040503050406030204" pitchFamily="18" charset="0"/>
            </a:endParaRPr>
          </a:p>
          <a:p>
            <a:pPr lvl="1">
              <a:buFont typeface="Wingdings" panose="05000000000000000000" pitchFamily="2" charset="2"/>
              <a:buChar char="§"/>
            </a:pPr>
            <a:endParaRPr lang="en-US" dirty="0" smtClean="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430CF90F-39FF-834F-9A67-3D04C1EA11EF}" type="slidenum">
              <a:rPr lang="en-US" smtClean="0"/>
              <a:t>7</a:t>
            </a:fld>
            <a:endParaRPr lang="en-US" dirty="0"/>
          </a:p>
        </p:txBody>
      </p:sp>
      <p:sp>
        <p:nvSpPr>
          <p:cNvPr id="5" name="Title 1"/>
          <p:cNvSpPr>
            <a:spLocks noGrp="1"/>
          </p:cNvSpPr>
          <p:nvPr>
            <p:ph type="title"/>
          </p:nvPr>
        </p:nvSpPr>
        <p:spPr>
          <a:xfrm>
            <a:off x="474608" y="209839"/>
            <a:ext cx="8042384" cy="1325563"/>
          </a:xfrm>
        </p:spPr>
        <p:txBody>
          <a:bodyPr>
            <a:noAutofit/>
          </a:bodyPr>
          <a:lstStyle/>
          <a:p>
            <a:r>
              <a:rPr lang="en-US" sz="3800" b="1" dirty="0" smtClean="0">
                <a:solidFill>
                  <a:srgbClr val="C00000"/>
                </a:solidFill>
              </a:rPr>
              <a:t>Rough Diamond Export </a:t>
            </a:r>
            <a:r>
              <a:rPr lang="en-US" sz="3800" b="1" dirty="0">
                <a:solidFill>
                  <a:srgbClr val="C00000"/>
                </a:solidFill>
              </a:rPr>
              <a:t>Reporting </a:t>
            </a:r>
            <a:r>
              <a:rPr lang="en-US" sz="3800" b="1" dirty="0" smtClean="0">
                <a:solidFill>
                  <a:srgbClr val="C00000"/>
                </a:solidFill>
              </a:rPr>
              <a:t>Requirements (cont.)</a:t>
            </a:r>
            <a:endParaRPr lang="en-US" sz="3800" b="1" dirty="0">
              <a:solidFill>
                <a:srgbClr val="C00000"/>
              </a:solidFill>
            </a:endParaRPr>
          </a:p>
        </p:txBody>
      </p:sp>
      <p:sp>
        <p:nvSpPr>
          <p:cNvPr id="6" name="Line 3077"/>
          <p:cNvSpPr>
            <a:spLocks noChangeShapeType="1"/>
          </p:cNvSpPr>
          <p:nvPr/>
        </p:nvSpPr>
        <p:spPr bwMode="auto">
          <a:xfrm>
            <a:off x="381000" y="1609305"/>
            <a:ext cx="822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86618370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55531"/>
            <a:ext cx="8134350" cy="4519448"/>
          </a:xfrm>
        </p:spPr>
        <p:txBody>
          <a:bodyPr>
            <a:normAutofit fontScale="92500" lnSpcReduction="10000"/>
          </a:bodyPr>
          <a:lstStyle/>
          <a:p>
            <a:pPr>
              <a:buFont typeface="Wingdings" panose="05000000000000000000" pitchFamily="2" charset="2"/>
              <a:buChar char="§"/>
            </a:pPr>
            <a:r>
              <a:rPr lang="en-US" dirty="0" smtClean="0">
                <a:latin typeface="Cambria" panose="02040503050406030204" pitchFamily="18" charset="0"/>
              </a:rPr>
              <a:t>KP Certificates</a:t>
            </a:r>
          </a:p>
          <a:p>
            <a:pPr lvl="1">
              <a:buFont typeface="Wingdings" panose="05000000000000000000" pitchFamily="2" charset="2"/>
              <a:buChar char="§"/>
            </a:pPr>
            <a:r>
              <a:rPr lang="en-US" dirty="0" smtClean="0">
                <a:latin typeface="Cambria" panose="02040503050406030204" pitchFamily="18" charset="0"/>
              </a:rPr>
              <a:t>Certificate not sent to the Census Bureau in accordance with the FTR</a:t>
            </a:r>
          </a:p>
          <a:p>
            <a:pPr lvl="1">
              <a:buFont typeface="Wingdings" panose="05000000000000000000" pitchFamily="2" charset="2"/>
              <a:buChar char="§"/>
            </a:pPr>
            <a:r>
              <a:rPr lang="en-US" dirty="0" smtClean="0">
                <a:latin typeface="Cambria" panose="02040503050406030204" pitchFamily="18" charset="0"/>
              </a:rPr>
              <a:t>Missing </a:t>
            </a:r>
            <a:r>
              <a:rPr lang="en-US" dirty="0" smtClean="0">
                <a:latin typeface="Cambria" panose="02040503050406030204" pitchFamily="18" charset="0"/>
              </a:rPr>
              <a:t>ITN on </a:t>
            </a:r>
            <a:r>
              <a:rPr lang="en-US" dirty="0" smtClean="0">
                <a:latin typeface="Cambria" panose="02040503050406030204" pitchFamily="18" charset="0"/>
              </a:rPr>
              <a:t>certificates</a:t>
            </a:r>
            <a:endParaRPr lang="en-US" dirty="0" smtClean="0">
              <a:latin typeface="Cambria" panose="02040503050406030204" pitchFamily="18" charset="0"/>
            </a:endParaRPr>
          </a:p>
          <a:p>
            <a:pPr lvl="1">
              <a:buFont typeface="Wingdings" panose="05000000000000000000" pitchFamily="2" charset="2"/>
              <a:buChar char="§"/>
            </a:pPr>
            <a:r>
              <a:rPr lang="en-US" dirty="0" smtClean="0">
                <a:latin typeface="Cambria" panose="02040503050406030204" pitchFamily="18" charset="0"/>
              </a:rPr>
              <a:t>Multiple HS, weight and value reported on one certificate</a:t>
            </a:r>
          </a:p>
          <a:p>
            <a:pPr lvl="1">
              <a:buFont typeface="Wingdings" panose="05000000000000000000" pitchFamily="2" charset="2"/>
              <a:buChar char="§"/>
            </a:pPr>
            <a:r>
              <a:rPr lang="en-US" dirty="0" smtClean="0">
                <a:latin typeface="Cambria" panose="02040503050406030204" pitchFamily="18" charset="0"/>
              </a:rPr>
              <a:t>Multiple country of origin listed or reporting U.S.</a:t>
            </a:r>
          </a:p>
          <a:p>
            <a:pPr lvl="1">
              <a:buFont typeface="Wingdings" panose="05000000000000000000" pitchFamily="2" charset="2"/>
              <a:buChar char="§"/>
            </a:pPr>
            <a:r>
              <a:rPr lang="en-US" dirty="0" smtClean="0">
                <a:latin typeface="Cambria" panose="02040503050406030204" pitchFamily="18" charset="0"/>
              </a:rPr>
              <a:t>Missing country </a:t>
            </a:r>
            <a:r>
              <a:rPr lang="en-US" dirty="0" smtClean="0">
                <a:latin typeface="Cambria" panose="02040503050406030204" pitchFamily="18" charset="0"/>
              </a:rPr>
              <a:t>of </a:t>
            </a:r>
            <a:r>
              <a:rPr lang="en-US" dirty="0" smtClean="0">
                <a:latin typeface="Cambria" panose="02040503050406030204" pitchFamily="18" charset="0"/>
              </a:rPr>
              <a:t>destination </a:t>
            </a:r>
            <a:r>
              <a:rPr lang="en-US" dirty="0" smtClean="0">
                <a:latin typeface="Cambria" panose="02040503050406030204" pitchFamily="18" charset="0"/>
              </a:rPr>
              <a:t>name</a:t>
            </a:r>
            <a:endParaRPr lang="en-US" dirty="0" smtClean="0">
              <a:latin typeface="Cambria" panose="02040503050406030204" pitchFamily="18" charset="0"/>
            </a:endParaRPr>
          </a:p>
          <a:p>
            <a:pPr>
              <a:buFont typeface="Wingdings" panose="05000000000000000000" pitchFamily="2" charset="2"/>
              <a:buChar char="§"/>
            </a:pPr>
            <a:r>
              <a:rPr lang="en-US" dirty="0" smtClean="0">
                <a:latin typeface="Cambria" panose="02040503050406030204" pitchFamily="18" charset="0"/>
              </a:rPr>
              <a:t>CBP</a:t>
            </a:r>
          </a:p>
          <a:p>
            <a:pPr lvl="1">
              <a:buFont typeface="Wingdings" panose="05000000000000000000" pitchFamily="2" charset="2"/>
              <a:buChar char="§"/>
            </a:pPr>
            <a:r>
              <a:rPr lang="en-US" dirty="0" smtClean="0">
                <a:latin typeface="Cambria" panose="02040503050406030204" pitchFamily="18" charset="0"/>
              </a:rPr>
              <a:t>Misreporting of KP certificate number in </a:t>
            </a:r>
            <a:r>
              <a:rPr lang="en-US" dirty="0" smtClean="0">
                <a:latin typeface="Cambria" panose="02040503050406030204" pitchFamily="18" charset="0"/>
              </a:rPr>
              <a:t>ACE/AES</a:t>
            </a:r>
          </a:p>
          <a:p>
            <a:pPr lvl="1">
              <a:buFont typeface="Wingdings" panose="05000000000000000000" pitchFamily="2" charset="2"/>
              <a:buChar char="§"/>
            </a:pPr>
            <a:r>
              <a:rPr lang="en-US" dirty="0" smtClean="0">
                <a:latin typeface="Cambria" panose="02040503050406030204" pitchFamily="18" charset="0"/>
              </a:rPr>
              <a:t>Misclassification of shipment</a:t>
            </a:r>
            <a:endParaRPr lang="en-US" dirty="0" smtClean="0">
              <a:latin typeface="Cambria" panose="02040503050406030204" pitchFamily="18" charset="0"/>
            </a:endParaRPr>
          </a:p>
          <a:p>
            <a:pPr lvl="1">
              <a:buFont typeface="Wingdings" panose="05000000000000000000" pitchFamily="2" charset="2"/>
              <a:buChar char="§"/>
            </a:pPr>
            <a:r>
              <a:rPr lang="en-US" dirty="0" smtClean="0">
                <a:latin typeface="Cambria" panose="02040503050406030204" pitchFamily="18" charset="0"/>
              </a:rPr>
              <a:t>Not indicating the FTZ which the diamonds are exported </a:t>
            </a:r>
          </a:p>
          <a:p>
            <a:pPr lvl="1">
              <a:buFont typeface="Wingdings" panose="05000000000000000000" pitchFamily="2" charset="2"/>
              <a:buChar char="§"/>
            </a:pPr>
            <a:r>
              <a:rPr lang="en-US" dirty="0" err="1" smtClean="0">
                <a:latin typeface="Cambria" panose="02040503050406030204" pitchFamily="18" charset="0"/>
              </a:rPr>
              <a:t>In</a:t>
            </a:r>
            <a:r>
              <a:rPr lang="en-US" dirty="0" err="1" smtClean="0">
                <a:latin typeface="Cambria" panose="02040503050406030204" pitchFamily="18" charset="0"/>
              </a:rPr>
              <a:t>transit</a:t>
            </a:r>
            <a:r>
              <a:rPr lang="en-US" dirty="0" smtClean="0">
                <a:latin typeface="Cambria" panose="02040503050406030204" pitchFamily="18" charset="0"/>
              </a:rPr>
              <a:t> shipments reported in exports (ACE/AES) and filed with the import KPC Number in the license field</a:t>
            </a:r>
          </a:p>
          <a:p>
            <a:pPr>
              <a:buFont typeface="Wingdings" panose="05000000000000000000" pitchFamily="2" charset="2"/>
              <a:buChar char="§"/>
            </a:pPr>
            <a:r>
              <a:rPr lang="en-US" dirty="0" smtClean="0">
                <a:latin typeface="Cambria" panose="02040503050406030204" pitchFamily="18" charset="0"/>
              </a:rPr>
              <a:t>USKPA</a:t>
            </a:r>
            <a:endParaRPr lang="en-US" dirty="0" smtClean="0">
              <a:latin typeface="Cambria" panose="02040503050406030204" pitchFamily="18" charset="0"/>
            </a:endParaRPr>
          </a:p>
          <a:p>
            <a:pPr lvl="1">
              <a:buFont typeface="Wingdings" panose="05000000000000000000" pitchFamily="2" charset="2"/>
              <a:buChar char="§"/>
            </a:pPr>
            <a:r>
              <a:rPr lang="en-US" dirty="0" smtClean="0">
                <a:latin typeface="Cambria" panose="02040503050406030204" pitchFamily="18" charset="0"/>
              </a:rPr>
              <a:t>Issued certificates </a:t>
            </a:r>
            <a:r>
              <a:rPr lang="en-US" dirty="0" smtClean="0">
                <a:latin typeface="Cambria" panose="02040503050406030204" pitchFamily="18" charset="0"/>
              </a:rPr>
              <a:t>data are </a:t>
            </a:r>
            <a:r>
              <a:rPr lang="en-US" dirty="0" smtClean="0">
                <a:latin typeface="Cambria" panose="02040503050406030204" pitchFamily="18" charset="0"/>
              </a:rPr>
              <a:t>not uploaded on the website (indicates ‘available’)</a:t>
            </a:r>
          </a:p>
          <a:p>
            <a:pPr lvl="1">
              <a:buFont typeface="Wingdings" panose="05000000000000000000" pitchFamily="2" charset="2"/>
              <a:buChar char="§"/>
            </a:pPr>
            <a:r>
              <a:rPr lang="en-US" dirty="0" smtClean="0">
                <a:latin typeface="Cambria" panose="02040503050406030204" pitchFamily="18" charset="0"/>
              </a:rPr>
              <a:t>Reporting the country of origin at the end of the </a:t>
            </a:r>
            <a:r>
              <a:rPr lang="en-US" dirty="0">
                <a:latin typeface="Cambria" panose="02040503050406030204" pitchFamily="18" charset="0"/>
              </a:rPr>
              <a:t>u</a:t>
            </a:r>
            <a:r>
              <a:rPr lang="en-US" dirty="0" smtClean="0">
                <a:latin typeface="Cambria" panose="02040503050406030204" pitchFamily="18" charset="0"/>
              </a:rPr>
              <a:t>ltimate </a:t>
            </a:r>
            <a:r>
              <a:rPr lang="en-US" dirty="0">
                <a:latin typeface="Cambria" panose="02040503050406030204" pitchFamily="18" charset="0"/>
              </a:rPr>
              <a:t>c</a:t>
            </a:r>
            <a:r>
              <a:rPr lang="en-US" dirty="0" smtClean="0">
                <a:latin typeface="Cambria" panose="02040503050406030204" pitchFamily="18" charset="0"/>
              </a:rPr>
              <a:t>onsignee address</a:t>
            </a:r>
          </a:p>
          <a:p>
            <a:pPr lvl="1">
              <a:buFont typeface="Wingdings" panose="05000000000000000000" pitchFamily="2" charset="2"/>
              <a:buChar char="§"/>
            </a:pPr>
            <a:r>
              <a:rPr lang="en-US" dirty="0" smtClean="0">
                <a:latin typeface="Cambria" panose="02040503050406030204" pitchFamily="18" charset="0"/>
              </a:rPr>
              <a:t>Data reported </a:t>
            </a:r>
            <a:r>
              <a:rPr lang="en-US" dirty="0" smtClean="0">
                <a:latin typeface="Cambria" panose="02040503050406030204" pitchFamily="18" charset="0"/>
              </a:rPr>
              <a:t>in USKPA database does </a:t>
            </a:r>
            <a:r>
              <a:rPr lang="en-US" dirty="0" smtClean="0">
                <a:latin typeface="Cambria" panose="02040503050406030204" pitchFamily="18" charset="0"/>
              </a:rPr>
              <a:t>not match what is on the KPC </a:t>
            </a:r>
            <a:r>
              <a:rPr lang="en-US" dirty="0" smtClean="0">
                <a:latin typeface="Cambria" panose="02040503050406030204" pitchFamily="18" charset="0"/>
              </a:rPr>
              <a:t>document</a:t>
            </a:r>
            <a:endParaRPr lang="en-US" dirty="0" smtClean="0">
              <a:latin typeface="Cambria" panose="02040503050406030204" pitchFamily="18" charset="0"/>
            </a:endParaRPr>
          </a:p>
          <a:p>
            <a:pPr lvl="1">
              <a:buFont typeface="Wingdings" panose="05000000000000000000" pitchFamily="2" charset="2"/>
              <a:buChar char="§"/>
            </a:pPr>
            <a:endParaRPr lang="en-US" dirty="0" smtClean="0">
              <a:latin typeface="Cambria" panose="02040503050406030204" pitchFamily="18" charset="0"/>
            </a:endParaRPr>
          </a:p>
          <a:p>
            <a:pPr lvl="1">
              <a:buFont typeface="Wingdings" panose="05000000000000000000" pitchFamily="2" charset="2"/>
              <a:buChar char="§"/>
            </a:pPr>
            <a:endParaRPr lang="en-US" dirty="0" smtClean="0">
              <a:latin typeface="Cambria" panose="02040503050406030204" pitchFamily="18" charset="0"/>
            </a:endParaRPr>
          </a:p>
          <a:p>
            <a:pPr lvl="1">
              <a:buFont typeface="Wingdings" panose="05000000000000000000" pitchFamily="2" charset="2"/>
              <a:buChar char="§"/>
            </a:pPr>
            <a:endParaRPr lang="en-US" dirty="0" smtClean="0">
              <a:latin typeface="Cambria" panose="02040503050406030204" pitchFamily="18" charset="0"/>
            </a:endParaRPr>
          </a:p>
          <a:p>
            <a:pPr lvl="1">
              <a:buFont typeface="Wingdings" panose="05000000000000000000" pitchFamily="2" charset="2"/>
              <a:buChar char="§"/>
            </a:pPr>
            <a:endParaRPr lang="en-US" dirty="0" smtClean="0">
              <a:latin typeface="Cambria" panose="02040503050406030204" pitchFamily="18" charset="0"/>
            </a:endParaRPr>
          </a:p>
          <a:p>
            <a:pPr>
              <a:buFont typeface="Wingdings" panose="05000000000000000000" pitchFamily="2" charset="2"/>
              <a:buChar char="§"/>
            </a:pPr>
            <a:endParaRPr lang="en-US" dirty="0" smtClean="0">
              <a:latin typeface="Cambria" panose="02040503050406030204" pitchFamily="18" charset="0"/>
            </a:endParaRPr>
          </a:p>
          <a:p>
            <a:pPr lvl="1">
              <a:buFont typeface="Wingdings" panose="05000000000000000000" pitchFamily="2" charset="2"/>
              <a:buChar char="§"/>
            </a:pPr>
            <a:endParaRPr lang="en-US" dirty="0" smtClean="0">
              <a:latin typeface="Cambria" panose="02040503050406030204" pitchFamily="18" charset="0"/>
            </a:endParaRPr>
          </a:p>
        </p:txBody>
      </p:sp>
      <p:sp>
        <p:nvSpPr>
          <p:cNvPr id="4" name="Slide Number Placeholder 3"/>
          <p:cNvSpPr>
            <a:spLocks noGrp="1"/>
          </p:cNvSpPr>
          <p:nvPr>
            <p:ph type="sldNum" sz="quarter" idx="12"/>
          </p:nvPr>
        </p:nvSpPr>
        <p:spPr/>
        <p:txBody>
          <a:bodyPr/>
          <a:lstStyle/>
          <a:p>
            <a:fld id="{430CF90F-39FF-834F-9A67-3D04C1EA11EF}" type="slidenum">
              <a:rPr lang="en-US" smtClean="0"/>
              <a:t>8</a:t>
            </a:fld>
            <a:endParaRPr lang="en-US" dirty="0"/>
          </a:p>
        </p:txBody>
      </p:sp>
      <p:sp>
        <p:nvSpPr>
          <p:cNvPr id="5" name="Title 1"/>
          <p:cNvSpPr>
            <a:spLocks noGrp="1"/>
          </p:cNvSpPr>
          <p:nvPr>
            <p:ph type="title"/>
          </p:nvPr>
        </p:nvSpPr>
        <p:spPr>
          <a:xfrm>
            <a:off x="426983" y="265877"/>
            <a:ext cx="8042384" cy="1147460"/>
          </a:xfrm>
        </p:spPr>
        <p:txBody>
          <a:bodyPr>
            <a:noAutofit/>
          </a:bodyPr>
          <a:lstStyle/>
          <a:p>
            <a:r>
              <a:rPr lang="en-US" sz="3800" b="1" dirty="0" smtClean="0">
                <a:solidFill>
                  <a:srgbClr val="C00000"/>
                </a:solidFill>
              </a:rPr>
              <a:t>Common Reporting Errors</a:t>
            </a:r>
            <a:endParaRPr lang="en-US" sz="3800" b="1" dirty="0">
              <a:solidFill>
                <a:srgbClr val="C00000"/>
              </a:solidFill>
            </a:endParaRPr>
          </a:p>
        </p:txBody>
      </p:sp>
      <p:sp>
        <p:nvSpPr>
          <p:cNvPr id="6" name="Line 3077"/>
          <p:cNvSpPr>
            <a:spLocks noChangeShapeType="1"/>
          </p:cNvSpPr>
          <p:nvPr/>
        </p:nvSpPr>
        <p:spPr bwMode="auto">
          <a:xfrm>
            <a:off x="285750" y="1404048"/>
            <a:ext cx="82296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12733252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a:xfrm>
            <a:off x="352766" y="382161"/>
            <a:ext cx="8395842" cy="727903"/>
          </a:xfrm>
        </p:spPr>
        <p:txBody>
          <a:bodyPr>
            <a:normAutofit fontScale="90000"/>
          </a:bodyPr>
          <a:lstStyle/>
          <a:p>
            <a:pPr>
              <a:defRPr/>
            </a:pPr>
            <a:r>
              <a:rPr lang="en-US" sz="3100" b="1" dirty="0" smtClean="0">
                <a:solidFill>
                  <a:srgbClr val="C00000"/>
                </a:solidFill>
                <a:latin typeface="Cambria" pitchFamily="18" charset="0"/>
              </a:rPr>
              <a:t/>
            </a:r>
            <a:br>
              <a:rPr lang="en-US" sz="3100" b="1" dirty="0" smtClean="0">
                <a:solidFill>
                  <a:srgbClr val="C00000"/>
                </a:solidFill>
                <a:latin typeface="Cambria" pitchFamily="18" charset="0"/>
              </a:rPr>
            </a:br>
            <a:r>
              <a:rPr lang="en-US" sz="4200" b="1" dirty="0" smtClean="0">
                <a:solidFill>
                  <a:srgbClr val="C00000"/>
                </a:solidFill>
              </a:rPr>
              <a:t>Contact Information</a:t>
            </a:r>
            <a:r>
              <a:rPr lang="en-US" sz="4000" b="1" dirty="0" smtClean="0">
                <a:solidFill>
                  <a:srgbClr val="C00000"/>
                </a:solidFill>
                <a:latin typeface="Cambria" pitchFamily="18" charset="0"/>
              </a:rPr>
              <a:t/>
            </a:r>
            <a:br>
              <a:rPr lang="en-US" sz="4000" b="1" dirty="0" smtClean="0">
                <a:solidFill>
                  <a:srgbClr val="C00000"/>
                </a:solidFill>
                <a:latin typeface="Cambria" pitchFamily="18" charset="0"/>
              </a:rPr>
            </a:br>
            <a:endParaRPr lang="en-US" sz="4000" b="1" dirty="0">
              <a:solidFill>
                <a:srgbClr val="C00000"/>
              </a:solidFill>
              <a:effectLst>
                <a:outerShdw blurRad="38100" dist="38100" dir="2700000" algn="tl">
                  <a:srgbClr val="DDDDDD"/>
                </a:outerShdw>
              </a:effectLst>
              <a:latin typeface="Calibri" charset="0"/>
            </a:endParaRPr>
          </a:p>
        </p:txBody>
      </p:sp>
      <p:sp>
        <p:nvSpPr>
          <p:cNvPr id="53252" name="Rectangle 3"/>
          <p:cNvSpPr>
            <a:spLocks noGrp="1" noChangeArrowheads="1"/>
          </p:cNvSpPr>
          <p:nvPr>
            <p:ph idx="1"/>
          </p:nvPr>
        </p:nvSpPr>
        <p:spPr>
          <a:xfrm>
            <a:off x="352766" y="1286296"/>
            <a:ext cx="8395842" cy="4662560"/>
          </a:xfrm>
        </p:spPr>
        <p:txBody>
          <a:bodyPr>
            <a:normAutofit lnSpcReduction="10000"/>
          </a:bodyPr>
          <a:lstStyle/>
          <a:p>
            <a:pPr marL="0" indent="0" eaLnBrk="1" hangingPunct="1">
              <a:buNone/>
            </a:pPr>
            <a:r>
              <a:rPr lang="en-US" sz="1800" dirty="0" smtClean="0">
                <a:latin typeface="Cambria" panose="02040503050406030204" pitchFamily="18" charset="0"/>
              </a:rPr>
              <a:t>Carolyn Francis, Chief</a:t>
            </a:r>
          </a:p>
          <a:p>
            <a:pPr marL="0" indent="0" eaLnBrk="1" hangingPunct="1">
              <a:buNone/>
            </a:pPr>
            <a:r>
              <a:rPr lang="en-US" sz="1800" dirty="0" smtClean="0">
                <a:latin typeface="Cambria" panose="02040503050406030204" pitchFamily="18" charset="0"/>
              </a:rPr>
              <a:t>Kimberley </a:t>
            </a:r>
            <a:r>
              <a:rPr lang="en-US" sz="1800" dirty="0" smtClean="0">
                <a:latin typeface="Cambria" panose="02040503050406030204" pitchFamily="18" charset="0"/>
              </a:rPr>
              <a:t>Process Coordination Branch</a:t>
            </a:r>
          </a:p>
          <a:p>
            <a:pPr marL="0" indent="0" eaLnBrk="1" hangingPunct="1">
              <a:buNone/>
            </a:pPr>
            <a:r>
              <a:rPr lang="en-US" sz="1800" dirty="0" smtClean="0">
                <a:latin typeface="Cambria" panose="02040503050406030204" pitchFamily="18" charset="0"/>
              </a:rPr>
              <a:t>Email:  </a:t>
            </a:r>
            <a:r>
              <a:rPr lang="en-US" sz="1800" dirty="0" smtClean="0">
                <a:latin typeface="Cambria" panose="02040503050406030204" pitchFamily="18" charset="0"/>
                <a:hlinkClick r:id="rId3"/>
              </a:rPr>
              <a:t>Carolyn.t.francis@census.gov</a:t>
            </a:r>
            <a:endParaRPr lang="en-US" sz="1800" dirty="0" smtClean="0">
              <a:latin typeface="Cambria" panose="02040503050406030204" pitchFamily="18" charset="0"/>
            </a:endParaRPr>
          </a:p>
          <a:p>
            <a:pPr marL="0" indent="0" eaLnBrk="1" hangingPunct="1">
              <a:buNone/>
            </a:pPr>
            <a:r>
              <a:rPr lang="en-US" sz="1800" dirty="0" smtClean="0">
                <a:latin typeface="Cambria" panose="02040503050406030204" pitchFamily="18" charset="0"/>
              </a:rPr>
              <a:t>Phone:  301-763-2259</a:t>
            </a:r>
          </a:p>
          <a:p>
            <a:pPr marL="0" indent="0">
              <a:buNone/>
            </a:pPr>
            <a:r>
              <a:rPr lang="en-US" sz="1800" dirty="0">
                <a:latin typeface="Cambria" panose="02040503050406030204" pitchFamily="18" charset="0"/>
              </a:rPr>
              <a:t>Fax:  </a:t>
            </a:r>
            <a:r>
              <a:rPr lang="en-US" sz="1800" dirty="0" smtClean="0">
                <a:latin typeface="Cambria" panose="02040503050406030204" pitchFamily="18" charset="0"/>
              </a:rPr>
              <a:t>301-763-8835 (secure)</a:t>
            </a:r>
          </a:p>
          <a:p>
            <a:pPr marL="0" indent="0">
              <a:buNone/>
            </a:pPr>
            <a:r>
              <a:rPr lang="en-US" sz="1800" dirty="0" smtClean="0">
                <a:latin typeface="Cambria" panose="02040503050406030204" pitchFamily="18" charset="0"/>
              </a:rPr>
              <a:t>KP Fax: (800) 457-7328 (secure)</a:t>
            </a:r>
          </a:p>
          <a:p>
            <a:pPr marL="0" indent="0">
              <a:buNone/>
            </a:pPr>
            <a:r>
              <a:rPr lang="en-US" sz="1800" dirty="0" smtClean="0">
                <a:latin typeface="Cambria" panose="02040503050406030204" pitchFamily="18" charset="0"/>
              </a:rPr>
              <a:t>Website:  </a:t>
            </a:r>
            <a:r>
              <a:rPr lang="en-US" dirty="0">
                <a:hlinkClick r:id="rId4"/>
              </a:rPr>
              <a:t>https://kimberleyprocessstatistics.org</a:t>
            </a:r>
            <a:r>
              <a:rPr lang="en-US" dirty="0" smtClean="0">
                <a:hlinkClick r:id="rId4"/>
              </a:rPr>
              <a:t>/</a:t>
            </a:r>
            <a:endParaRPr lang="en-US" dirty="0" smtClean="0"/>
          </a:p>
          <a:p>
            <a:pPr marL="0" indent="0">
              <a:buNone/>
            </a:pPr>
            <a:endParaRPr lang="en-US" sz="1100" dirty="0" smtClean="0">
              <a:latin typeface="Cambria" panose="02040503050406030204" pitchFamily="18" charset="0"/>
            </a:endParaRPr>
          </a:p>
          <a:p>
            <a:pPr marL="0" indent="0" eaLnBrk="1" hangingPunct="1">
              <a:buNone/>
            </a:pPr>
            <a:r>
              <a:rPr lang="en-US" sz="1800" dirty="0" smtClean="0">
                <a:latin typeface="Cambria" panose="02040503050406030204" pitchFamily="18" charset="0"/>
              </a:rPr>
              <a:t>International Trade </a:t>
            </a:r>
            <a:r>
              <a:rPr lang="en-US" sz="1800" dirty="0">
                <a:latin typeface="Cambria" panose="02040503050406030204" pitchFamily="18" charset="0"/>
              </a:rPr>
              <a:t>Call Center</a:t>
            </a:r>
            <a:r>
              <a:rPr lang="en-US" sz="1800" dirty="0" smtClean="0">
                <a:latin typeface="Cambria" panose="02040503050406030204" pitchFamily="18" charset="0"/>
              </a:rPr>
              <a:t>:  (800) </a:t>
            </a:r>
            <a:r>
              <a:rPr lang="en-US" sz="1800" dirty="0" smtClean="0">
                <a:latin typeface="Cambria" panose="02040503050406030204" pitchFamily="18" charset="0"/>
              </a:rPr>
              <a:t>549-0595</a:t>
            </a:r>
          </a:p>
          <a:p>
            <a:pPr marL="0" indent="0" eaLnBrk="1" hangingPunct="1">
              <a:buNone/>
            </a:pPr>
            <a:endParaRPr lang="en-US" sz="1100" dirty="0">
              <a:latin typeface="Cambria" panose="02040503050406030204" pitchFamily="18" charset="0"/>
            </a:endParaRPr>
          </a:p>
          <a:p>
            <a:pPr lvl="1" eaLnBrk="1" hangingPunct="1">
              <a:buFont typeface="Wingdings" charset="2"/>
              <a:buChar char="§"/>
            </a:pPr>
            <a:r>
              <a:rPr lang="en-US" sz="1800" dirty="0">
                <a:latin typeface="Cambria" panose="02040503050406030204" pitchFamily="18" charset="0"/>
              </a:rPr>
              <a:t>Option 1 – AES </a:t>
            </a:r>
            <a:r>
              <a:rPr lang="en-US" sz="1800" dirty="0" smtClean="0">
                <a:latin typeface="Cambria" panose="02040503050406030204" pitchFamily="18" charset="0"/>
              </a:rPr>
              <a:t>Assistance</a:t>
            </a:r>
            <a:endParaRPr lang="en-US" sz="1800" dirty="0">
              <a:latin typeface="Cambria" panose="02040503050406030204" pitchFamily="18" charset="0"/>
            </a:endParaRPr>
          </a:p>
          <a:p>
            <a:pPr lvl="1" eaLnBrk="1" hangingPunct="1">
              <a:buFont typeface="Wingdings" charset="2"/>
              <a:buChar char="§"/>
            </a:pPr>
            <a:r>
              <a:rPr lang="en-US" sz="1800" dirty="0">
                <a:latin typeface="Cambria" panose="02040503050406030204" pitchFamily="18" charset="0"/>
              </a:rPr>
              <a:t>Option 2 – Commodity Classification Assistance</a:t>
            </a:r>
          </a:p>
          <a:p>
            <a:pPr lvl="1" eaLnBrk="1" hangingPunct="1">
              <a:buFont typeface="Wingdings" charset="2"/>
              <a:buChar char="§"/>
            </a:pPr>
            <a:r>
              <a:rPr lang="en-US" sz="1800" dirty="0">
                <a:latin typeface="Cambria" panose="02040503050406030204" pitchFamily="18" charset="0"/>
              </a:rPr>
              <a:t>Option 3 – Regulations Assistance</a:t>
            </a:r>
          </a:p>
          <a:p>
            <a:pPr lvl="1" eaLnBrk="1" hangingPunct="1">
              <a:buFont typeface="Wingdings" charset="2"/>
              <a:buChar char="§"/>
            </a:pPr>
            <a:r>
              <a:rPr lang="en-US" sz="1800" dirty="0">
                <a:latin typeface="Cambria" panose="02040503050406030204" pitchFamily="18" charset="0"/>
              </a:rPr>
              <a:t>Option 4 – Data </a:t>
            </a:r>
            <a:r>
              <a:rPr lang="en-US" sz="1800" dirty="0" smtClean="0">
                <a:latin typeface="Cambria" panose="02040503050406030204" pitchFamily="18" charset="0"/>
              </a:rPr>
              <a:t>Dissemination</a:t>
            </a:r>
          </a:p>
          <a:p>
            <a:pPr lvl="1" eaLnBrk="1" hangingPunct="1">
              <a:buFont typeface="Wingdings" charset="2"/>
              <a:buChar char="§"/>
            </a:pPr>
            <a:r>
              <a:rPr lang="en-US" dirty="0" smtClean="0">
                <a:latin typeface="Cambria" panose="02040503050406030204" pitchFamily="18" charset="0"/>
              </a:rPr>
              <a:t>Option 5 – Outreach and ACE Reports</a:t>
            </a:r>
            <a:endParaRPr lang="en-US" sz="1800" dirty="0" smtClean="0">
              <a:latin typeface="Cambria" panose="02040503050406030204" pitchFamily="18" charset="0"/>
            </a:endParaRPr>
          </a:p>
        </p:txBody>
      </p:sp>
      <p:sp>
        <p:nvSpPr>
          <p:cNvPr id="53253" name="Line 4"/>
          <p:cNvSpPr>
            <a:spLocks noChangeShapeType="1"/>
          </p:cNvSpPr>
          <p:nvPr/>
        </p:nvSpPr>
        <p:spPr bwMode="auto">
          <a:xfrm>
            <a:off x="352766" y="1198179"/>
            <a:ext cx="839584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Tree>
    <p:extLst>
      <p:ext uri="{BB962C8B-B14F-4D97-AF65-F5344CB8AC3E}">
        <p14:creationId xmlns:p14="http://schemas.microsoft.com/office/powerpoint/2010/main" val="341342719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3171</TotalTime>
  <Words>908</Words>
  <Application>Microsoft Office PowerPoint</Application>
  <PresentationFormat>On-screen Show (4:3)</PresentationFormat>
  <Paragraphs>123</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MS PGothic</vt:lpstr>
      <vt:lpstr>Arial</vt:lpstr>
      <vt:lpstr>Calibri</vt:lpstr>
      <vt:lpstr>Calibri Light</vt:lpstr>
      <vt:lpstr>Cambria</vt:lpstr>
      <vt:lpstr>Wingdings</vt:lpstr>
      <vt:lpstr>Office Theme</vt:lpstr>
      <vt:lpstr>Statistical Reporting of Rough Diamonds</vt:lpstr>
      <vt:lpstr>Census Bureau and the Kimberley Process</vt:lpstr>
      <vt:lpstr>Foreign Trade Regulations</vt:lpstr>
      <vt:lpstr>Foreign Trade Regulations (cont.)</vt:lpstr>
      <vt:lpstr>Rough Diamond Export Reporting Requirements (cont.)</vt:lpstr>
      <vt:lpstr>Rough Diamond Export Reporting Requirements (cont.)</vt:lpstr>
      <vt:lpstr>Rough Diamond Export Reporting Requirements (cont.)</vt:lpstr>
      <vt:lpstr>Common Reporting Errors</vt:lpstr>
      <vt:lpstr> Contact Information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Simmons</dc:creator>
  <cp:lastModifiedBy>Carolyn T Francis (CENSUS/ITMD FED)</cp:lastModifiedBy>
  <cp:revision>168</cp:revision>
  <cp:lastPrinted>2019-10-28T22:03:21Z</cp:lastPrinted>
  <dcterms:created xsi:type="dcterms:W3CDTF">2015-08-10T13:22:42Z</dcterms:created>
  <dcterms:modified xsi:type="dcterms:W3CDTF">2019-10-28T22:20:28Z</dcterms:modified>
</cp:coreProperties>
</file>