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019-28A8-49AD-ABAF-5815E24A3DD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F0019-28A8-49AD-ABAF-5815E24A3DDC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FA46E-7DBB-4937-B53C-923108DC77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779837"/>
            <a:ext cx="8229600" cy="2189163"/>
          </a:xfrm>
        </p:spPr>
        <p:txBody>
          <a:bodyPr>
            <a:noAutofit/>
          </a:bodyPr>
          <a:lstStyle/>
          <a:p>
            <a:r>
              <a:rPr lang="en-US" sz="2400" dirty="0" smtClean="0"/>
              <a:t>Sent between tablet, magazine server, and round clients</a:t>
            </a:r>
          </a:p>
          <a:p>
            <a:r>
              <a:rPr lang="en-US" sz="2400" dirty="0" smtClean="0"/>
              <a:t>All messages have newline character appended at end. Using System Line Separator for platform compatibility.</a:t>
            </a:r>
          </a:p>
          <a:p>
            <a:r>
              <a:rPr lang="en-US" sz="2400" dirty="0" smtClean="0"/>
              <a:t>Possibility to expand on data fields.</a:t>
            </a:r>
          </a:p>
          <a:p>
            <a:pPr>
              <a:buNone/>
            </a:pPr>
            <a:endParaRPr lang="en-US" sz="2400" dirty="0" smtClean="0"/>
          </a:p>
        </p:txBody>
      </p:sp>
      <p:grpSp>
        <p:nvGrpSpPr>
          <p:cNvPr id="4" name="Group 32"/>
          <p:cNvGrpSpPr/>
          <p:nvPr/>
        </p:nvGrpSpPr>
        <p:grpSpPr>
          <a:xfrm>
            <a:off x="457202" y="2022156"/>
            <a:ext cx="7784013" cy="1623774"/>
            <a:chOff x="304800" y="2936557"/>
            <a:chExt cx="7784013" cy="1623775"/>
          </a:xfrm>
        </p:grpSpPr>
        <p:grpSp>
          <p:nvGrpSpPr>
            <p:cNvPr id="5" name="Group 3"/>
            <p:cNvGrpSpPr/>
            <p:nvPr/>
          </p:nvGrpSpPr>
          <p:grpSpPr>
            <a:xfrm>
              <a:off x="990600" y="3581400"/>
              <a:ext cx="7010400" cy="369333"/>
              <a:chOff x="990600" y="1295400"/>
              <a:chExt cx="7010400" cy="369333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9906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2954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6002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9050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209800" y="1295401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5146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8194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1242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4290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7338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0386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3434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6482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530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2578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9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5626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8674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172200" y="1295400"/>
                <a:ext cx="304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grpSp>
            <p:nvGrpSpPr>
              <p:cNvPr id="6" name="Group 29"/>
              <p:cNvGrpSpPr/>
              <p:nvPr/>
            </p:nvGrpSpPr>
            <p:grpSpPr>
              <a:xfrm>
                <a:off x="6477000" y="1295400"/>
                <a:ext cx="1524000" cy="369332"/>
                <a:chOff x="2971800" y="1447800"/>
                <a:chExt cx="1524000" cy="369332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2971800" y="1447800"/>
                  <a:ext cx="3048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3276600" y="1447800"/>
                  <a:ext cx="3048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3581400" y="1447800"/>
                  <a:ext cx="3048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3886200" y="1447800"/>
                  <a:ext cx="3048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191000" y="1447800"/>
                  <a:ext cx="3048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</p:grpSp>
        </p:grpSp>
        <p:sp>
          <p:nvSpPr>
            <p:cNvPr id="36" name="TextBox 35"/>
            <p:cNvSpPr txBox="1"/>
            <p:nvPr/>
          </p:nvSpPr>
          <p:spPr>
            <a:xfrm>
              <a:off x="304800" y="4191000"/>
              <a:ext cx="1505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Message Type</a:t>
              </a:r>
              <a:endParaRPr lang="en-US" dirty="0"/>
            </a:p>
          </p:txBody>
        </p:sp>
        <p:sp>
          <p:nvSpPr>
            <p:cNvPr id="37" name="Right Brace 36"/>
            <p:cNvSpPr/>
            <p:nvPr/>
          </p:nvSpPr>
          <p:spPr>
            <a:xfrm rot="16200000">
              <a:off x="1549400" y="3175003"/>
              <a:ext cx="101601" cy="6096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799" y="2936557"/>
              <a:ext cx="1045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ID</a:t>
              </a:r>
              <a:endParaRPr lang="en-US" dirty="0"/>
            </a:p>
          </p:txBody>
        </p:sp>
        <p:sp>
          <p:nvSpPr>
            <p:cNvPr id="39" name="Right Brace 38"/>
            <p:cNvSpPr/>
            <p:nvPr/>
          </p:nvSpPr>
          <p:spPr>
            <a:xfrm rot="16200000">
              <a:off x="4267198" y="1371602"/>
              <a:ext cx="152401" cy="426719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3800" y="2971800"/>
              <a:ext cx="1043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GPS Data</a:t>
              </a:r>
              <a:endParaRPr lang="en-US" dirty="0"/>
            </a:p>
          </p:txBody>
        </p:sp>
        <p:sp>
          <p:nvSpPr>
            <p:cNvPr id="41" name="Right Brace 40"/>
            <p:cNvSpPr/>
            <p:nvPr/>
          </p:nvSpPr>
          <p:spPr>
            <a:xfrm rot="5400000">
              <a:off x="2019299" y="3949700"/>
              <a:ext cx="76200" cy="3048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28800" y="4191000"/>
              <a:ext cx="1109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Fuze</a:t>
              </a:r>
              <a:r>
                <a:rPr lang="en-US" dirty="0" smtClean="0"/>
                <a:t> Type</a:t>
              </a:r>
              <a:endParaRPr lang="en-US" dirty="0"/>
            </a:p>
          </p:txBody>
        </p:sp>
        <p:sp>
          <p:nvSpPr>
            <p:cNvPr id="43" name="Right Brace 42"/>
            <p:cNvSpPr/>
            <p:nvPr/>
          </p:nvSpPr>
          <p:spPr>
            <a:xfrm rot="5400000">
              <a:off x="7208520" y="3362965"/>
              <a:ext cx="60959" cy="15240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53200" y="4191000"/>
              <a:ext cx="1535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Elevation Data</a:t>
              </a:r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6934200" y="9175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Dubyak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Right Brace 62"/>
          <p:cNvSpPr/>
          <p:nvPr/>
        </p:nvSpPr>
        <p:spPr>
          <a:xfrm rot="5400000">
            <a:off x="1257300" y="3035300"/>
            <a:ext cx="76200" cy="304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74639"/>
          </a:xfrm>
        </p:spPr>
        <p:txBody>
          <a:bodyPr/>
          <a:lstStyle/>
          <a:p>
            <a:pPr>
              <a:defRPr/>
            </a:pPr>
            <a:fld id="{DC724746-D3D9-4B4E-AF79-6510ED6DC35F}" type="datetime1">
              <a:rPr lang="en-US" smtClean="0"/>
              <a:pPr>
                <a:defRPr/>
              </a:pPr>
              <a:t>2/26/2015</a:t>
            </a:fld>
            <a:endParaRPr lang="en-US" dirty="0"/>
          </a:p>
        </p:txBody>
      </p:sp>
      <p:sp>
        <p:nvSpPr>
          <p:cNvPr id="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7" y="6477002"/>
            <a:ext cx="5508625" cy="2746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United States Military Academy</a:t>
            </a:r>
          </a:p>
          <a:p>
            <a:pPr>
              <a:defRPr/>
            </a:pPr>
            <a:r>
              <a:rPr lang="en-US" dirty="0" smtClean="0"/>
              <a:t>Department of Electrical Engineering and Computer Science</a:t>
            </a:r>
            <a:endParaRPr lang="en-US" dirty="0"/>
          </a:p>
        </p:txBody>
      </p:sp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204" y="6477002"/>
            <a:ext cx="733425" cy="274639"/>
          </a:xfrm>
        </p:spPr>
        <p:txBody>
          <a:bodyPr/>
          <a:lstStyle/>
          <a:p>
            <a:pPr>
              <a:defRPr/>
            </a:pPr>
            <a:fld id="{5A44115A-4C31-49A8-BDE0-C270E1EDB9E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Type 0: Init (Message Type + ID)</a:t>
            </a:r>
          </a:p>
          <a:p>
            <a:pPr lvl="1"/>
            <a:r>
              <a:rPr lang="en-US" sz="1600" dirty="0" smtClean="0"/>
              <a:t>Initial communication between round + server</a:t>
            </a:r>
          </a:p>
          <a:p>
            <a:pPr lvl="1"/>
            <a:r>
              <a:rPr lang="en-US" sz="1600" dirty="0" smtClean="0"/>
              <a:t>Populates ID field of mortar </a:t>
            </a:r>
          </a:p>
          <a:p>
            <a:r>
              <a:rPr lang="en-US" sz="1800" dirty="0" smtClean="0"/>
              <a:t>Type 1: Data (All Components)</a:t>
            </a:r>
          </a:p>
          <a:p>
            <a:pPr lvl="1"/>
            <a:r>
              <a:rPr lang="en-US" sz="1600" dirty="0" smtClean="0"/>
              <a:t>Passes all up-to-date data fields</a:t>
            </a:r>
          </a:p>
          <a:p>
            <a:pPr lvl="1"/>
            <a:r>
              <a:rPr lang="en-US" sz="1600" dirty="0" smtClean="0"/>
              <a:t>Populates all data fields at destination</a:t>
            </a:r>
          </a:p>
          <a:p>
            <a:pPr lvl="1"/>
            <a:r>
              <a:rPr lang="en-US" sz="1600" dirty="0" smtClean="0"/>
              <a:t>Sent on every change to a field, from tablet to server to round, and vice versa</a:t>
            </a:r>
          </a:p>
          <a:p>
            <a:r>
              <a:rPr lang="en-US" sz="1800" dirty="0" smtClean="0"/>
              <a:t>Type 2: Remove (MT + ID)</a:t>
            </a:r>
          </a:p>
          <a:p>
            <a:pPr lvl="1"/>
            <a:r>
              <a:rPr lang="en-US" sz="1600" dirty="0" smtClean="0"/>
              <a:t>Indicates to destination that round identified by ID needs to be removed.</a:t>
            </a:r>
          </a:p>
          <a:p>
            <a:pPr lvl="1"/>
            <a:r>
              <a:rPr lang="en-US" sz="1600" dirty="0" smtClean="0"/>
              <a:t>Sent from server to tablet when a round </a:t>
            </a:r>
            <a:r>
              <a:rPr lang="en-US" sz="1600" dirty="0" smtClean="0"/>
              <a:t>fired</a:t>
            </a:r>
          </a:p>
          <a:p>
            <a:r>
              <a:rPr lang="en-US" sz="2000" dirty="0" smtClean="0"/>
              <a:t>Type 3: Rotate (MT +  DIR + DIST)</a:t>
            </a:r>
          </a:p>
          <a:p>
            <a:pPr lvl="1"/>
            <a:r>
              <a:rPr lang="en-US" sz="1600" dirty="0" smtClean="0"/>
              <a:t>From Tablet to Server; Sends signal to rotate physical magazine</a:t>
            </a:r>
          </a:p>
          <a:p>
            <a:r>
              <a:rPr lang="en-US" sz="2000" dirty="0" smtClean="0"/>
              <a:t>Type 4: Fire (MT + ID)</a:t>
            </a:r>
          </a:p>
          <a:p>
            <a:pPr lvl="1"/>
            <a:r>
              <a:rPr lang="en-US" sz="1600" dirty="0" smtClean="0"/>
              <a:t>Indicates to Server to fire from current tube. ID of round included for </a:t>
            </a:r>
            <a:r>
              <a:rPr lang="en-US" sz="1600" smtClean="0"/>
              <a:t>verification purposes</a:t>
            </a:r>
            <a:endParaRPr lang="en-US" sz="1600" dirty="0" smtClean="0"/>
          </a:p>
          <a:p>
            <a:r>
              <a:rPr lang="en-US" sz="1800" dirty="0" smtClean="0"/>
              <a:t>Type ?: Query (MT + ID)</a:t>
            </a:r>
          </a:p>
          <a:p>
            <a:pPr lvl="1"/>
            <a:r>
              <a:rPr lang="en-US" sz="1600" dirty="0" smtClean="0"/>
              <a:t>Asks for status of round associated with ID in message</a:t>
            </a:r>
          </a:p>
          <a:p>
            <a:pPr lvl="1"/>
            <a:r>
              <a:rPr lang="en-US" sz="1600" dirty="0" smtClean="0"/>
              <a:t>Sent from server to round on a timer</a:t>
            </a:r>
          </a:p>
          <a:p>
            <a:r>
              <a:rPr lang="en-US" sz="1800" dirty="0" smtClean="0"/>
              <a:t>Type !: ACK (MT + ID)</a:t>
            </a:r>
          </a:p>
          <a:p>
            <a:pPr lvl="1"/>
            <a:r>
              <a:rPr lang="en-US" sz="1600" dirty="0" smtClean="0"/>
              <a:t>Responds to server with ID, acknowledging  Query</a:t>
            </a:r>
          </a:p>
          <a:p>
            <a:pPr lvl="1"/>
            <a:r>
              <a:rPr lang="en-US" sz="1600" dirty="0" smtClean="0"/>
              <a:t>Sent from round to server on receiving 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781800" cy="66903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271</Words>
  <Application>Microsoft Office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Message Format</vt:lpstr>
      <vt:lpstr>Message Types</vt:lpstr>
      <vt:lpstr>Slide 3</vt:lpstr>
    </vt:vector>
  </TitlesOfParts>
  <Company>United States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Format</dc:title>
  <dc:creator>Thomas R Dubyak</dc:creator>
  <cp:lastModifiedBy>Thomas R Dubyak</cp:lastModifiedBy>
  <cp:revision>33</cp:revision>
  <dcterms:created xsi:type="dcterms:W3CDTF">2014-11-13T22:12:52Z</dcterms:created>
  <dcterms:modified xsi:type="dcterms:W3CDTF">2015-02-26T15:23:42Z</dcterms:modified>
</cp:coreProperties>
</file>