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80" r:id="rId4"/>
    <p:sldId id="285" r:id="rId5"/>
    <p:sldId id="281" r:id="rId6"/>
    <p:sldId id="284" r:id="rId7"/>
    <p:sldId id="265" r:id="rId8"/>
    <p:sldId id="286" r:id="rId9"/>
    <p:sldId id="282" r:id="rId10"/>
    <p:sldId id="288" r:id="rId11"/>
    <p:sldId id="287" r:id="rId12"/>
    <p:sldId id="290" r:id="rId13"/>
    <p:sldId id="291" r:id="rId14"/>
    <p:sldId id="292" r:id="rId15"/>
    <p:sldId id="27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C0"/>
    <a:srgbClr val="EB8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35" autoAdjust="0"/>
  </p:normalViewPr>
  <p:slideViewPr>
    <p:cSldViewPr snapToGrid="0" snapToObjects="1">
      <p:cViewPr varScale="1">
        <p:scale>
          <a:sx n="50" d="100"/>
          <a:sy n="50" d="100"/>
        </p:scale>
        <p:origin x="17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2EBE-6EE3-DE45-B4F9-FA11380DA8E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137AD-78E8-7F47-AB3C-0E8743B4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20820-70BC-2E4E-A858-99C522BB2ED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25617-5D21-2F49-A917-25F2E3D8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8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8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computer architecture based on that described in 1945 by the mathematician and physicist John von Neumann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/>
              <a:buChar char="•"/>
            </a:pPr>
            <a:r>
              <a:rPr lang="en-US" baseline="0" dirty="0"/>
              <a:t>Main memory is a temporary device that holds both program and data while the processor is executing the program</a:t>
            </a:r>
          </a:p>
          <a:p>
            <a:pPr marL="628650" lvl="1" indent="-171450" eaLnBrk="1" hangingPunct="1">
              <a:buFont typeface="Arial"/>
              <a:buChar char="•"/>
            </a:pPr>
            <a:r>
              <a:rPr lang="en-US" baseline="0" dirty="0"/>
              <a:t>Physically consists of a collection of DRAM</a:t>
            </a:r>
          </a:p>
          <a:p>
            <a:pPr marL="628650" lvl="1" indent="-171450" eaLnBrk="1" hangingPunct="1">
              <a:buFont typeface="Arial"/>
              <a:buChar char="•"/>
            </a:pPr>
            <a:r>
              <a:rPr lang="en-US" baseline="0" dirty="0"/>
              <a:t>Logically it is organized as a linear array of bytes, each with its own unique address starting at 0</a:t>
            </a:r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The CPU executes instructions stored in main memory</a:t>
            </a:r>
          </a:p>
          <a:p>
            <a:pPr marL="628650" lvl="1" indent="-171450" eaLnBrk="1" hangingPunct="1">
              <a:buFont typeface="Arial"/>
              <a:buChar char="•"/>
            </a:pPr>
            <a:r>
              <a:rPr lang="en-US" baseline="0" dirty="0"/>
              <a:t>PC contains the memory address of the next instruction to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eaLnBrk="1" hangingPunct="1">
              <a:buFont typeface="Arial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  <a:r>
              <a:rPr lang="en-US" baseline="0" dirty="0"/>
              <a:t> of a computer system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baseline="0" dirty="0"/>
              <a:t>Main memory holds both program and data while the processor is executing the program</a:t>
            </a:r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The register file is a collection of word-sized registers (local memory for the CPU)</a:t>
            </a:r>
          </a:p>
          <a:p>
            <a:pPr marL="171450" lvl="0" indent="-171450" eaLnBrk="1" hangingPunct="1">
              <a:buFont typeface="Arial"/>
              <a:buChar char="•"/>
            </a:pPr>
            <a:endParaRPr lang="en-US" baseline="0" dirty="0"/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If the CPU is executing a program how can it be aware that there is input on keyboard?</a:t>
            </a:r>
          </a:p>
          <a:p>
            <a:pPr marL="628650" lvl="1" indent="-171450" eaLnBrk="1" hangingPunct="1">
              <a:buFont typeface="Arial"/>
              <a:buChar char="•"/>
            </a:pPr>
            <a:r>
              <a:rPr lang="en-US" baseline="0" dirty="0"/>
              <a:t>Polling: </a:t>
            </a:r>
            <a:r>
              <a:rPr lang="en-US" baseline="0" dirty="0" err="1"/>
              <a:t>cpu</a:t>
            </a:r>
            <a:r>
              <a:rPr lang="en-US" baseline="0" dirty="0"/>
              <a:t> checks incoming data over and over again (inefficient)</a:t>
            </a:r>
          </a:p>
          <a:p>
            <a:pPr marL="628650" lvl="1" indent="-171450" eaLnBrk="1" hangingPunct="1">
              <a:buFont typeface="Arial"/>
              <a:buChar char="•"/>
            </a:pPr>
            <a:r>
              <a:rPr lang="en-US" baseline="0" dirty="0"/>
              <a:t>Interrupts are sent from the device to the </a:t>
            </a:r>
            <a:r>
              <a:rPr lang="en-US" baseline="0" dirty="0" err="1"/>
              <a:t>cpu</a:t>
            </a:r>
            <a:r>
              <a:rPr lang="en-US" baseline="0" dirty="0"/>
              <a:t>.</a:t>
            </a:r>
          </a:p>
          <a:p>
            <a:pPr marL="628650" lvl="1" indent="-171450" eaLnBrk="1" hangingPunct="1">
              <a:buFont typeface="Arial"/>
              <a:buChar char="•"/>
            </a:pPr>
            <a:endParaRPr lang="en-US" baseline="0" dirty="0"/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Several things happening at the same time: multitasking</a:t>
            </a:r>
          </a:p>
          <a:p>
            <a:pPr marL="171450" lvl="0" indent="-171450" eaLnBrk="1" hangingPunct="1">
              <a:buFont typeface="Arial"/>
              <a:buChar char="•"/>
            </a:pPr>
            <a:endParaRPr lang="en-US" baseline="0" dirty="0"/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Talk about what they are going to learn in each CS course</a:t>
            </a:r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CS 211: how data is stored inside a computer system; how a program is executed inside the CPU (from high level language to assembly to binary code); circuitry inside the </a:t>
            </a:r>
            <a:r>
              <a:rPr lang="en-US" baseline="0" dirty="0" err="1"/>
              <a:t>cpu</a:t>
            </a:r>
            <a:r>
              <a:rPr lang="en-US" baseline="0" dirty="0"/>
              <a:t> (adder)</a:t>
            </a:r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CS 416: concept of processes and threads and how they are executed in the </a:t>
            </a:r>
            <a:r>
              <a:rPr lang="en-US" baseline="0" dirty="0" err="1"/>
              <a:t>cpu</a:t>
            </a:r>
            <a:r>
              <a:rPr lang="en-US" baseline="0" dirty="0"/>
              <a:t>; virtual memory; file access</a:t>
            </a:r>
          </a:p>
          <a:p>
            <a:pPr marL="171450" lvl="0" indent="-171450" eaLnBrk="1" hangingPunct="1">
              <a:buFont typeface="Arial"/>
              <a:buChar char="•"/>
            </a:pPr>
            <a:r>
              <a:rPr lang="en-US" baseline="0" dirty="0"/>
              <a:t>CS 352: how computers communicate…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learned that computers use</a:t>
            </a:r>
            <a:r>
              <a:rPr lang="en-US" baseline="0" dirty="0"/>
              <a:t> the binary system to represent data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Today’s lecture</a:t>
            </a:r>
            <a:r>
              <a:rPr lang="en-US" baseline="0" dirty="0"/>
              <a:t> is about how integers are represented inside our computers today</a:t>
            </a:r>
            <a:endParaRPr lang="en-US" dirty="0"/>
          </a:p>
          <a:p>
            <a:r>
              <a:rPr lang="en-US" dirty="0"/>
              <a:t>Each position has a</a:t>
            </a:r>
            <a:r>
              <a:rPr lang="en-US" baseline="0" dirty="0"/>
              <a:t> power of two value</a:t>
            </a:r>
          </a:p>
          <a:p>
            <a:r>
              <a:rPr lang="en-US" dirty="0"/>
              <a:t>How many</a:t>
            </a:r>
            <a:r>
              <a:rPr lang="en-US" baseline="0" dirty="0"/>
              <a:t> arrangements can we have with 1 bit?</a:t>
            </a:r>
          </a:p>
          <a:p>
            <a:r>
              <a:rPr lang="en-US" baseline="0" dirty="0"/>
              <a:t>	- 2 symbols, 1 bit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NS: how do we add two binary numbers?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25617-5D21-2F49-A917-25F2E3D8C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0125558A-4310-4D1A-A5FE-3C8200936766}" type="slidenum">
              <a:rPr lang="en-US"/>
              <a:pPr/>
              <a:t>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Prepare for full adder showing the sum and saying we need 3 bits</a:t>
            </a:r>
          </a:p>
        </p:txBody>
      </p:sp>
    </p:spTree>
    <p:extLst>
      <p:ext uri="{BB962C8B-B14F-4D97-AF65-F5344CB8AC3E}">
        <p14:creationId xmlns:p14="http://schemas.microsoft.com/office/powerpoint/2010/main" val="32995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Rutgers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Introduction to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536270" cy="3058286"/>
          </a:xfrm>
        </p:spPr>
        <p:txBody>
          <a:bodyPr/>
          <a:lstStyle/>
          <a:p>
            <a:r>
              <a:rPr lang="en-US" dirty="0"/>
              <a:t>Computer model: Von Neumann Model</a:t>
            </a:r>
          </a:p>
          <a:p>
            <a:r>
              <a:rPr lang="en-US" dirty="0"/>
              <a:t>How programs and data are stored: Binary System</a:t>
            </a:r>
          </a:p>
          <a:p>
            <a:r>
              <a:rPr lang="en-US" dirty="0"/>
              <a:t>How computers are built: Logic Gates</a:t>
            </a:r>
          </a:p>
          <a:p>
            <a:r>
              <a:rPr lang="en-US" dirty="0"/>
              <a:t>From higher level languages 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208902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79027"/>
              </p:ext>
            </p:extLst>
          </p:nvPr>
        </p:nvGraphicFramePr>
        <p:xfrm>
          <a:off x="1690124" y="3285377"/>
          <a:ext cx="1095376" cy="1008978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338746" y="2012553"/>
            <a:ext cx="1809277" cy="987975"/>
            <a:chOff x="931721" y="2012553"/>
            <a:chExt cx="1809277" cy="9879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694" y="2012553"/>
              <a:ext cx="1282210" cy="6411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95563" y="263119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NOT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1721" y="209455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9620" y="21215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2487152" y="2186644"/>
              <a:ext cx="1371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cxnSp>
        <p:nvCxnSpPr>
          <p:cNvPr id="16" name="Straight Connector 15"/>
          <p:cNvCxnSpPr/>
          <p:nvPr/>
        </p:nvCxnSpPr>
        <p:spPr bwMode="auto">
          <a:xfrm>
            <a:off x="2442166" y="3349868"/>
            <a:ext cx="13716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3890416" y="1993946"/>
            <a:ext cx="1963316" cy="1059448"/>
            <a:chOff x="6561658" y="3748648"/>
            <a:chExt cx="1963316" cy="105944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8752" y="3786794"/>
              <a:ext cx="1282210" cy="6411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561658" y="374864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7529" y="4015008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19557" y="3917034"/>
              <a:ext cx="50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3092" y="4438764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AND</a:t>
              </a:r>
            </a:p>
          </p:txBody>
        </p:sp>
      </p:grp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61254"/>
              </p:ext>
            </p:extLst>
          </p:nvPr>
        </p:nvGraphicFramePr>
        <p:xfrm>
          <a:off x="4147509" y="3281179"/>
          <a:ext cx="1469539" cy="1676400"/>
        </p:xfrm>
        <a:graphic>
          <a:graphicData uri="http://schemas.openxmlformats.org/drawingml/2006/table">
            <a:tbl>
              <a:tblPr/>
              <a:tblGrid>
                <a:gridCol w="40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476" y="1993946"/>
            <a:ext cx="1289304" cy="64465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523100" y="19936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28971" y="226001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43306" y="2096919"/>
            <a:ext cx="64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A+B</a:t>
            </a:r>
          </a:p>
        </p:txBody>
      </p:sp>
      <p:graphicFrame>
        <p:nvGraphicFramePr>
          <p:cNvPr id="5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56964"/>
              </p:ext>
            </p:extLst>
          </p:nvPr>
        </p:nvGraphicFramePr>
        <p:xfrm>
          <a:off x="6913320" y="3268479"/>
          <a:ext cx="1471554" cy="1757789"/>
        </p:xfrm>
        <a:graphic>
          <a:graphicData uri="http://schemas.openxmlformats.org/drawingml/2006/table">
            <a:tbl>
              <a:tblPr/>
              <a:tblGrid>
                <a:gridCol w="30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6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6160201" y="2684062"/>
            <a:ext cx="0" cy="188705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9909" y="2112459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909" y="3534710"/>
            <a:ext cx="132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77617" y="26474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331965" y="2684062"/>
            <a:ext cx="0" cy="188705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9138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73" y="2037945"/>
            <a:ext cx="1289304" cy="64922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8879" y="2037945"/>
            <a:ext cx="1289304" cy="649224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23" y="2037945"/>
            <a:ext cx="1289304" cy="649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20664" y="20265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6535" y="229286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8469" y="2026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4340" y="229316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219" y="20179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4090" y="228435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1059" y="2703770"/>
            <a:ext cx="85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5334" y="26871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651" y="2689207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XOR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9340" y="2167625"/>
            <a:ext cx="64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6091" y="2170104"/>
            <a:ext cx="5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098700" y="2203548"/>
            <a:ext cx="2651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617026" y="2200185"/>
            <a:ext cx="43962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9909" y="2112459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909" y="3534710"/>
            <a:ext cx="132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28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08187"/>
              </p:ext>
            </p:extLst>
          </p:nvPr>
        </p:nvGraphicFramePr>
        <p:xfrm>
          <a:off x="4320409" y="3376827"/>
          <a:ext cx="1492024" cy="1676400"/>
        </p:xfrm>
        <a:graphic>
          <a:graphicData uri="http://schemas.openxmlformats.org/drawingml/2006/table">
            <a:tbl>
              <a:tblPr/>
              <a:tblGrid>
                <a:gridCol w="3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 bwMode="auto">
          <a:xfrm>
            <a:off x="5242856" y="3408577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graphicFrame>
        <p:nvGraphicFramePr>
          <p:cNvPr id="3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96802"/>
              </p:ext>
            </p:extLst>
          </p:nvPr>
        </p:nvGraphicFramePr>
        <p:xfrm>
          <a:off x="1858450" y="3370355"/>
          <a:ext cx="1240250" cy="1676400"/>
        </p:xfrm>
        <a:graphic>
          <a:graphicData uri="http://schemas.openxmlformats.org/drawingml/2006/table">
            <a:tbl>
              <a:tblPr/>
              <a:tblGrid>
                <a:gridCol w="3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085184" y="2167362"/>
            <a:ext cx="7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B</a:t>
            </a:r>
          </a:p>
        </p:txBody>
      </p:sp>
      <p:graphicFrame>
        <p:nvGraphicFramePr>
          <p:cNvPr id="33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80385"/>
              </p:ext>
            </p:extLst>
          </p:nvPr>
        </p:nvGraphicFramePr>
        <p:xfrm>
          <a:off x="6837410" y="3370355"/>
          <a:ext cx="1514910" cy="1676400"/>
        </p:xfrm>
        <a:graphic>
          <a:graphicData uri="http://schemas.openxmlformats.org/drawingml/2006/table">
            <a:tbl>
              <a:tblPr/>
              <a:tblGrid>
                <a:gridCol w="35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 bwMode="auto">
          <a:xfrm>
            <a:off x="2689910" y="3408577"/>
            <a:ext cx="2651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706428" y="2651502"/>
            <a:ext cx="0" cy="188705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38650" y="2651502"/>
            <a:ext cx="0" cy="188705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r 36"/>
          <p:cNvSpPr/>
          <p:nvPr/>
        </p:nvSpPr>
        <p:spPr>
          <a:xfrm>
            <a:off x="8352320" y="2293160"/>
            <a:ext cx="146304" cy="146304"/>
          </a:xfrm>
          <a:prstGeom prst="flowChar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r 37"/>
          <p:cNvSpPr/>
          <p:nvPr/>
        </p:nvSpPr>
        <p:spPr>
          <a:xfrm>
            <a:off x="7886042" y="3471200"/>
            <a:ext cx="146304" cy="146304"/>
          </a:xfrm>
          <a:prstGeom prst="flowChar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18816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Meets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written in higher level language</a:t>
            </a:r>
          </a:p>
          <a:p>
            <a:pPr lvl="1"/>
            <a:r>
              <a:rPr lang="en-US" dirty="0"/>
              <a:t>Java, C, C++, Perl, Python</a:t>
            </a:r>
          </a:p>
          <a:p>
            <a:r>
              <a:rPr lang="en-US" dirty="0"/>
              <a:t>The CPU can execute very simple machine language instructions</a:t>
            </a:r>
          </a:p>
          <a:p>
            <a:pPr lvl="1"/>
            <a:r>
              <a:rPr lang="en-US" dirty="0"/>
              <a:t>Add, Sub, </a:t>
            </a:r>
            <a:r>
              <a:rPr lang="en-US" dirty="0" err="1"/>
              <a:t>Jmp</a:t>
            </a:r>
            <a:endParaRPr lang="en-US" dirty="0"/>
          </a:p>
          <a:p>
            <a:r>
              <a:rPr lang="en-US" dirty="0"/>
              <a:t>How to obtain runnable code from a program written in some programming language?</a:t>
            </a:r>
          </a:p>
          <a:p>
            <a:pPr lvl="1"/>
            <a:r>
              <a:rPr lang="en-US" dirty="0"/>
              <a:t>Compiler: translates a higher level language program into machine language program (executable). The executable program can be executed many times.</a:t>
            </a:r>
          </a:p>
          <a:p>
            <a:pPr lvl="1"/>
            <a:r>
              <a:rPr lang="en-US" dirty="0"/>
              <a:t>Interpreter: executes the computation written on a higher level language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80506" y="4693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0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Meets Hardware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43201"/>
          </a:xfrm>
        </p:spPr>
        <p:txBody>
          <a:bodyPr/>
          <a:lstStyle/>
          <a:p>
            <a:r>
              <a:rPr lang="en-US" dirty="0"/>
              <a:t>C uses compilation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43391" y="2880644"/>
            <a:ext cx="106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Program</a:t>
            </a:r>
          </a:p>
          <a:p>
            <a:pPr algn="ctr"/>
            <a:r>
              <a:rPr lang="en-US" dirty="0"/>
              <a:t>(.c)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2019" y="2304623"/>
            <a:ext cx="23026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Program for Mac OS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00264" y="2631678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25256" y="4655988"/>
            <a:ext cx="8388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 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59209" y="5346316"/>
            <a:ext cx="2971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Example.c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$ ./Example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06212" y="5362784"/>
            <a:ext cx="368705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Example.c</a:t>
            </a:r>
            <a:r>
              <a:rPr lang="en-US" dirty="0"/>
              <a:t> into Example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06212" y="5884516"/>
            <a:ext cx="198094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Execute Example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32622" y="5547450"/>
            <a:ext cx="773590" cy="23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656421" y="6069575"/>
            <a:ext cx="849793" cy="23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31774" y="3025074"/>
            <a:ext cx="1788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Compiler for Windows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31774" y="2308512"/>
            <a:ext cx="1788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Compiler for Mac OS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31774" y="3746251"/>
            <a:ext cx="1788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Compiler for Linux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845971" y="3500640"/>
            <a:ext cx="551755" cy="438238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845971" y="2749328"/>
            <a:ext cx="551755" cy="422215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5971" y="3342309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00264" y="3342309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00264" y="4076895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52019" y="3019143"/>
            <a:ext cx="2302677" cy="646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Program for Windows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52019" y="3747771"/>
            <a:ext cx="2302677" cy="64633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Program for Linux</a:t>
            </a:r>
          </a:p>
        </p:txBody>
      </p:sp>
    </p:spTree>
    <p:extLst>
      <p:ext uri="{BB962C8B-B14F-4D97-AF65-F5344CB8AC3E}">
        <p14:creationId xmlns:p14="http://schemas.microsoft.com/office/powerpoint/2010/main" val="54827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Meets Hardware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43201"/>
          </a:xfrm>
        </p:spPr>
        <p:txBody>
          <a:bodyPr/>
          <a:lstStyle/>
          <a:p>
            <a:r>
              <a:rPr lang="en-US" dirty="0"/>
              <a:t>Java combines compilation and interpretation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8747" y="2822138"/>
            <a:ext cx="106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Program</a:t>
            </a:r>
          </a:p>
          <a:p>
            <a:pPr algn="ctr"/>
            <a:r>
              <a:rPr lang="en-US" dirty="0"/>
              <a:t>(.java)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6736" y="3119213"/>
            <a:ext cx="12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6562" y="2692764"/>
            <a:ext cx="124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 err="1"/>
              <a:t>Bytecode</a:t>
            </a:r>
            <a:r>
              <a:rPr lang="en-US" dirty="0"/>
              <a:t> Program</a:t>
            </a:r>
          </a:p>
          <a:p>
            <a:pPr algn="ctr"/>
            <a:r>
              <a:rPr lang="en-US" dirty="0"/>
              <a:t>(.class)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43772" y="3289979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30850" y="2972744"/>
            <a:ext cx="1788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Interpreter for Windows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0850" y="2256182"/>
            <a:ext cx="1788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Interpreter for Mac 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0850" y="3709996"/>
            <a:ext cx="1788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Interpreter for Linux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5047" y="3448310"/>
            <a:ext cx="551755" cy="438238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45047" y="2696998"/>
            <a:ext cx="551755" cy="422215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77223" y="3295910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45047" y="3289979"/>
            <a:ext cx="551755" cy="0"/>
          </a:xfrm>
          <a:prstGeom prst="straightConnector1">
            <a:avLst/>
          </a:prstGeom>
          <a:ln w="32766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07720" y="4618273"/>
            <a:ext cx="10313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7162" y="4618273"/>
            <a:ext cx="9159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java 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1" y="5449427"/>
            <a:ext cx="342002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latin typeface="Courier"/>
                <a:cs typeface="Courier"/>
              </a:rPr>
              <a:t>javac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Example.java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$ java </a:t>
            </a:r>
            <a:r>
              <a:rPr lang="en-US" dirty="0" err="1">
                <a:latin typeface="Courier"/>
                <a:cs typeface="Courier"/>
              </a:rPr>
              <a:t>Example.class</a:t>
            </a:r>
            <a:r>
              <a:rPr lang="en-US" dirty="0">
                <a:latin typeface="Courier"/>
                <a:cs typeface="Courier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2591" y="5465895"/>
            <a:ext cx="458513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Example.java</a:t>
            </a:r>
            <a:r>
              <a:rPr lang="en-US" dirty="0"/>
              <a:t> into </a:t>
            </a:r>
            <a:r>
              <a:rPr lang="en-US" dirty="0" err="1"/>
              <a:t>Example.class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02591" y="5987627"/>
            <a:ext cx="339152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Interprets </a:t>
            </a:r>
            <a:r>
              <a:rPr lang="en-US" dirty="0" err="1"/>
              <a:t>Example.class</a:t>
            </a:r>
            <a:r>
              <a:rPr lang="en-US" dirty="0"/>
              <a:t> (JVM)</a:t>
            </a:r>
          </a:p>
        </p:txBody>
      </p:sp>
      <p:cxnSp>
        <p:nvCxnSpPr>
          <p:cNvPr id="41" name="Straight Arrow Connector 40"/>
          <p:cNvCxnSpPr>
            <a:stCxn id="37" idx="1"/>
          </p:cNvCxnSpPr>
          <p:nvPr/>
        </p:nvCxnSpPr>
        <p:spPr>
          <a:xfrm flipH="1">
            <a:off x="3429000" y="5650561"/>
            <a:ext cx="773591" cy="23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52800" y="6172686"/>
            <a:ext cx="849793" cy="23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8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  <a:p>
            <a:pPr lvl="1"/>
            <a:r>
              <a:rPr lang="en-US" dirty="0"/>
              <a:t>Some CS courses will dive into a piece of this model while others make use of the model as a whole</a:t>
            </a:r>
          </a:p>
          <a:p>
            <a:r>
              <a:rPr lang="en-US" dirty="0"/>
              <a:t>We understand that computers use the binary system to represent data</a:t>
            </a:r>
          </a:p>
          <a:p>
            <a:r>
              <a:rPr lang="en-US" dirty="0"/>
              <a:t>Basic building blocks of a computer</a:t>
            </a:r>
          </a:p>
          <a:p>
            <a:pPr lvl="1"/>
            <a:r>
              <a:rPr lang="en-US" dirty="0"/>
              <a:t>The adder inside the CPU is built from a XOR and a AND gates</a:t>
            </a:r>
          </a:p>
          <a:p>
            <a:r>
              <a:rPr lang="en-US" dirty="0"/>
              <a:t>How programs written in higher level languages are executed by the CPU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64816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Addition: The Half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2 bits: A &amp; B produces summand (S) and carry (C)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to do addition, we need 3 bits at a time (to account for carries)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170680"/>
            <a:ext cx="6486525" cy="27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5529360"/>
            <a:ext cx="28003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13760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/>
          <a:lstStyle/>
          <a:p>
            <a:r>
              <a:rPr lang="en-US" dirty="0"/>
              <a:t>Basic model of a computer architecture</a:t>
            </a:r>
          </a:p>
          <a:p>
            <a:r>
              <a:rPr lang="en-US" dirty="0"/>
              <a:t>Processing Unit</a:t>
            </a:r>
          </a:p>
          <a:p>
            <a:pPr lvl="1"/>
            <a:r>
              <a:rPr lang="en-US" dirty="0"/>
              <a:t>ALU and processor registers</a:t>
            </a:r>
          </a:p>
          <a:p>
            <a:pPr lvl="1"/>
            <a:r>
              <a:rPr lang="en-US" dirty="0"/>
              <a:t>Control Unit: Program Counter and Instruction Register</a:t>
            </a:r>
          </a:p>
          <a:p>
            <a:pPr lvl="1"/>
            <a:r>
              <a:rPr lang="en-US" dirty="0"/>
              <a:t>Memory: holds data and instructions</a:t>
            </a:r>
          </a:p>
          <a:p>
            <a:r>
              <a:rPr lang="en-US" dirty="0"/>
              <a:t>Input and output devices</a:t>
            </a:r>
          </a:p>
          <a:p>
            <a:pPr lvl="1"/>
            <a:r>
              <a:rPr lang="en-US" dirty="0"/>
              <a:t>Human Interface</a:t>
            </a:r>
          </a:p>
          <a:p>
            <a:pPr lvl="2"/>
            <a:r>
              <a:rPr lang="en-US" dirty="0"/>
              <a:t>Mouse, keyboard, screen, etc.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Graphics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82" y="3617760"/>
            <a:ext cx="5134524" cy="2971800"/>
          </a:xfrm>
          <a:prstGeom prst="rect">
            <a:avLst/>
          </a:prstGeom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91498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836651" y="4098922"/>
            <a:ext cx="2425867" cy="1327629"/>
          </a:xfrm>
          <a:prstGeom prst="rect">
            <a:avLst/>
          </a:prstGeom>
          <a:solidFill>
            <a:srgbClr val="F586C0"/>
          </a:solidFill>
          <a:ln>
            <a:solidFill>
              <a:srgbClr val="2929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Model: closer look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93253" y="154108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Unicode MS" pitchFamily="-106" charset="0"/>
              </a:rPr>
              <a:t>Memory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6981711" y="2090759"/>
            <a:ext cx="533400" cy="4290727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66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7645359" y="3739694"/>
            <a:ext cx="1262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Store both</a:t>
            </a:r>
          </a:p>
          <a:p>
            <a:r>
              <a:rPr lang="en-US" dirty="0"/>
              <a:t>instructions</a:t>
            </a:r>
          </a:p>
          <a:p>
            <a:r>
              <a:rPr lang="en-US" dirty="0"/>
              <a:t>and data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334498" y="2916468"/>
            <a:ext cx="1928019" cy="555664"/>
          </a:xfrm>
          <a:prstGeom prst="rect">
            <a:avLst/>
          </a:prstGeom>
          <a:solidFill>
            <a:srgbClr val="F586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400" b="1" dirty="0">
                <a:latin typeface="Arial Unicode MS" pitchFamily="-106" charset="0"/>
              </a:rPr>
              <a:t>+  -  *  /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1699" y="2330052"/>
            <a:ext cx="672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 Unicode MS" pitchFamily="-106" charset="0"/>
              </a:rPr>
              <a:t>CPU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334499" y="4855392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latin typeface="Arial Unicode MS" pitchFamily="-106" charset="0"/>
              </a:rPr>
              <a:t>1000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708618" y="2799592"/>
            <a:ext cx="2661620" cy="275047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708618" y="2889108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818931" y="4887985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7085934" y="1355614"/>
            <a:ext cx="13390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Unicode MS" pitchFamily="-106" charset="0"/>
              </a:rPr>
              <a:t>Addresses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6773035" y="1724946"/>
            <a:ext cx="982418" cy="26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70238" y="2999280"/>
            <a:ext cx="2023015" cy="0"/>
          </a:xfrm>
          <a:prstGeom prst="straightConnector1">
            <a:avLst/>
          </a:prstGeom>
          <a:ln w="32766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14961"/>
              </p:ext>
            </p:extLst>
          </p:nvPr>
        </p:nvGraphicFramePr>
        <p:xfrm>
          <a:off x="5425815" y="1992367"/>
          <a:ext cx="147747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1011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0010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1111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1011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0010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1011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0101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1110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0110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1011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1011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urier"/>
                          <a:cs typeface="Courier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370238" y="3607522"/>
            <a:ext cx="2055577" cy="0"/>
          </a:xfrm>
          <a:prstGeom prst="straightConnector1">
            <a:avLst/>
          </a:prstGeom>
          <a:ln w="32766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453685" y="2611008"/>
            <a:ext cx="18266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Unicode MS" pitchFamily="-106" charset="0"/>
              </a:rPr>
              <a:t>Data to memory</a:t>
            </a: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3376284" y="3204135"/>
            <a:ext cx="2095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Unicode MS" pitchFamily="-106" charset="0"/>
              </a:rPr>
              <a:t>Data from memory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70238" y="5396112"/>
            <a:ext cx="2023015" cy="0"/>
          </a:xfrm>
          <a:prstGeom prst="straightConnector1">
            <a:avLst/>
          </a:prstGeom>
          <a:ln w="32766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3453685" y="5007840"/>
            <a:ext cx="1890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Unicode MS" pitchFamily="-106" charset="0"/>
              </a:rPr>
              <a:t>Address for R/W</a:t>
            </a:r>
          </a:p>
        </p:txBody>
      </p:sp>
      <p:sp>
        <p:nvSpPr>
          <p:cNvPr id="55" name="TextBox 38"/>
          <p:cNvSpPr txBox="1">
            <a:spLocks noChangeArrowheads="1"/>
          </p:cNvSpPr>
          <p:nvPr/>
        </p:nvSpPr>
        <p:spPr bwMode="auto">
          <a:xfrm>
            <a:off x="745578" y="3708175"/>
            <a:ext cx="2417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352219" y="4238032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latin typeface="Arial Unicode MS" pitchFamily="-106" charset="0"/>
              </a:rPr>
              <a:t>1010</a:t>
            </a:r>
          </a:p>
        </p:txBody>
      </p:sp>
      <p:sp>
        <p:nvSpPr>
          <p:cNvPr id="57" name="TextBox 39"/>
          <p:cNvSpPr txBox="1">
            <a:spLocks noChangeArrowheads="1"/>
          </p:cNvSpPr>
          <p:nvPr/>
        </p:nvSpPr>
        <p:spPr bwMode="auto">
          <a:xfrm>
            <a:off x="836651" y="427062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375791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Fetch-and-Execute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328" cy="4950425"/>
          </a:xfrm>
        </p:spPr>
        <p:txBody>
          <a:bodyPr/>
          <a:lstStyle/>
          <a:p>
            <a:r>
              <a:rPr lang="en-US" dirty="0"/>
              <a:t>Programs</a:t>
            </a:r>
          </a:p>
          <a:p>
            <a:pPr lvl="1"/>
            <a:r>
              <a:rPr lang="en-US" dirty="0"/>
              <a:t>Written in a high level language</a:t>
            </a:r>
          </a:p>
          <a:p>
            <a:pPr lvl="1"/>
            <a:r>
              <a:rPr lang="en-US" dirty="0"/>
              <a:t>Translated into machine language that can be executed by the CPU</a:t>
            </a:r>
          </a:p>
          <a:p>
            <a:r>
              <a:rPr lang="en-US" dirty="0"/>
              <a:t>CPU executing a program</a:t>
            </a:r>
          </a:p>
          <a:p>
            <a:pPr lvl="1"/>
            <a:r>
              <a:rPr lang="en-US" dirty="0"/>
              <a:t>Program is in main memory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28809" y="3370675"/>
            <a:ext cx="1490318" cy="68295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FETCH[PC++]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328809" y="4435511"/>
            <a:ext cx="1490318" cy="68295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DECODE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328809" y="5540659"/>
            <a:ext cx="1490318" cy="68295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EXECUTE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073968" y="4053627"/>
            <a:ext cx="0" cy="381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6073968" y="5118463"/>
            <a:ext cx="0" cy="422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7" idx="0"/>
          </p:cNvCxnSpPr>
          <p:nvPr/>
        </p:nvCxnSpPr>
        <p:spPr>
          <a:xfrm rot="5400000" flipH="1">
            <a:off x="4647500" y="4797143"/>
            <a:ext cx="2852936" cy="12700"/>
          </a:xfrm>
          <a:prstGeom prst="bentConnector5">
            <a:avLst>
              <a:gd name="adj1" fmla="val -8013"/>
              <a:gd name="adj2" fmla="val 7667394"/>
              <a:gd name="adj3" fmla="val 10801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61"/>
          <p:cNvSpPr txBox="1">
            <a:spLocks noChangeArrowheads="1"/>
          </p:cNvSpPr>
          <p:nvPr/>
        </p:nvSpPr>
        <p:spPr bwMode="auto">
          <a:xfrm>
            <a:off x="6851689" y="5765698"/>
            <a:ext cx="187783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Arithmetic: +, -, *, /</a:t>
            </a:r>
          </a:p>
          <a:p>
            <a:r>
              <a:rPr lang="en-US" sz="1600" dirty="0"/>
              <a:t>Logic: </a:t>
            </a:r>
            <a:r>
              <a:rPr lang="en-US" sz="1600" dirty="0" err="1"/>
              <a:t>bre</a:t>
            </a:r>
            <a:r>
              <a:rPr lang="en-US" sz="1600" dirty="0"/>
              <a:t>, </a:t>
            </a: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343347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Model: in practice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6786563" y="291568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Main</a:t>
            </a:r>
          </a:p>
          <a:p>
            <a:r>
              <a:rPr lang="en-US" sz="1600"/>
              <a:t>memory</a:t>
            </a: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5262563" y="306808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348163" y="309983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I/O </a:t>
            </a:r>
          </a:p>
          <a:p>
            <a:r>
              <a:rPr lang="en-US" sz="1600"/>
              <a:t>bridge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2890838" y="306808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990600" y="309983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Bus interface</a:t>
            </a: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1906588" y="177268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1906588" y="192508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906588" y="207748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1906588" y="222988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906588" y="238228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2679700" y="177268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AutoShape 15"/>
          <p:cNvSpPr>
            <a:spLocks noChangeArrowheads="1"/>
          </p:cNvSpPr>
          <p:nvPr/>
        </p:nvSpPr>
        <p:spPr bwMode="auto">
          <a:xfrm flipH="1">
            <a:off x="2590800" y="215368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3124200" y="162028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ALU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1592263" y="1452005"/>
            <a:ext cx="1349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Register file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>
            <a:off x="1981200" y="261088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838200" y="139168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267840" y="2306080"/>
            <a:ext cx="6111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CPU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3762375" y="2382280"/>
            <a:ext cx="1320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System bus</a:t>
            </a: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657600" y="268708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5299075" y="2382280"/>
            <a:ext cx="1377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Memory bus</a:t>
            </a: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5943600" y="268708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25"/>
          <p:cNvSpPr>
            <a:spLocks noChangeArrowheads="1"/>
          </p:cNvSpPr>
          <p:nvPr/>
        </p:nvSpPr>
        <p:spPr bwMode="auto">
          <a:xfrm>
            <a:off x="4572000" y="375388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 flipV="1">
            <a:off x="5676900" y="449048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5257800" y="521438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Disk </a:t>
            </a:r>
          </a:p>
          <a:p>
            <a:r>
              <a:rPr lang="en-US" sz="1600"/>
              <a:t>controller</a:t>
            </a:r>
          </a:p>
        </p:txBody>
      </p:sp>
      <p:sp>
        <p:nvSpPr>
          <p:cNvPr id="80" name="AutoShape 28"/>
          <p:cNvSpPr>
            <a:spLocks noChangeArrowheads="1"/>
          </p:cNvSpPr>
          <p:nvPr/>
        </p:nvSpPr>
        <p:spPr bwMode="auto">
          <a:xfrm flipV="1">
            <a:off x="3346450" y="449048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2927350" y="521438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Graphics</a:t>
            </a:r>
          </a:p>
          <a:p>
            <a:r>
              <a:rPr lang="en-US" sz="1600"/>
              <a:t>adapter</a:t>
            </a:r>
          </a:p>
        </p:txBody>
      </p:sp>
      <p:sp>
        <p:nvSpPr>
          <p:cNvPr id="82" name="AutoShape 30"/>
          <p:cNvSpPr>
            <a:spLocks noChangeArrowheads="1"/>
          </p:cNvSpPr>
          <p:nvPr/>
        </p:nvSpPr>
        <p:spPr bwMode="auto">
          <a:xfrm flipV="1">
            <a:off x="1670050" y="449048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1327150" y="520168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USB</a:t>
            </a:r>
          </a:p>
          <a:p>
            <a:r>
              <a:rPr lang="en-US" sz="1600"/>
              <a:t>controller</a:t>
            </a:r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>
            <a:off x="1555750" y="573508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>
            <a:off x="2317750" y="573508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 Box 34"/>
          <p:cNvSpPr txBox="1">
            <a:spLocks noChangeArrowheads="1"/>
          </p:cNvSpPr>
          <p:nvPr/>
        </p:nvSpPr>
        <p:spPr bwMode="auto">
          <a:xfrm>
            <a:off x="1143000" y="596368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Mouse</a:t>
            </a:r>
          </a:p>
        </p:txBody>
      </p:sp>
      <p:sp>
        <p:nvSpPr>
          <p:cNvPr id="87" name="Text Box 35"/>
          <p:cNvSpPr txBox="1">
            <a:spLocks noChangeArrowheads="1"/>
          </p:cNvSpPr>
          <p:nvPr/>
        </p:nvSpPr>
        <p:spPr bwMode="auto">
          <a:xfrm>
            <a:off x="1817688" y="5963680"/>
            <a:ext cx="1047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Keyboard</a:t>
            </a: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3613150" y="573508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3167063" y="5963680"/>
            <a:ext cx="842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Display</a:t>
            </a:r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5918200" y="573508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AutoShape 39"/>
          <p:cNvSpPr>
            <a:spLocks noChangeArrowheads="1"/>
          </p:cNvSpPr>
          <p:nvPr/>
        </p:nvSpPr>
        <p:spPr bwMode="auto">
          <a:xfrm>
            <a:off x="5613400" y="611608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Disk</a:t>
            </a:r>
          </a:p>
        </p:txBody>
      </p:sp>
      <p:sp>
        <p:nvSpPr>
          <p:cNvPr id="92" name="AutoShape 40"/>
          <p:cNvSpPr>
            <a:spLocks noChangeArrowheads="1"/>
          </p:cNvSpPr>
          <p:nvPr/>
        </p:nvSpPr>
        <p:spPr bwMode="auto">
          <a:xfrm>
            <a:off x="762000" y="427458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1838325" y="444444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3514725" y="443491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5848350" y="442539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4435475" y="4579380"/>
            <a:ext cx="874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I/O bus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4738688" y="436348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6629400" y="428728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6934200" y="428728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48"/>
          <p:cNvSpPr>
            <a:spLocks noChangeArrowheads="1"/>
          </p:cNvSpPr>
          <p:nvPr/>
        </p:nvSpPr>
        <p:spPr bwMode="auto">
          <a:xfrm>
            <a:off x="7239000" y="428728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 Box 49"/>
          <p:cNvSpPr txBox="1">
            <a:spLocks noChangeArrowheads="1"/>
          </p:cNvSpPr>
          <p:nvPr/>
        </p:nvSpPr>
        <p:spPr bwMode="auto">
          <a:xfrm>
            <a:off x="6615113" y="4668280"/>
            <a:ext cx="2014537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/>
              <a:t>Expansion slots for</a:t>
            </a:r>
          </a:p>
          <a:p>
            <a:r>
              <a:rPr lang="en-US" sz="1600"/>
              <a:t>other devices such</a:t>
            </a:r>
          </a:p>
          <a:p>
            <a:r>
              <a:rPr lang="en-US" sz="1600"/>
              <a:t>as network adapters</a:t>
            </a:r>
          </a:p>
          <a:p>
            <a:endParaRPr lang="en-US" sz="1600"/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990600" y="200128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/>
              <a:t>PC</a:t>
            </a:r>
          </a:p>
        </p:txBody>
      </p:sp>
      <p:sp>
        <p:nvSpPr>
          <p:cNvPr id="103" name="Text Box 51"/>
          <p:cNvSpPr txBox="1">
            <a:spLocks noChangeArrowheads="1"/>
          </p:cNvSpPr>
          <p:nvPr/>
        </p:nvSpPr>
        <p:spPr bwMode="auto">
          <a:xfrm>
            <a:off x="1524000" y="630975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3124200" y="6309755"/>
            <a:ext cx="990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322332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use the binary system to represent data.</a:t>
            </a:r>
          </a:p>
          <a:p>
            <a:r>
              <a:rPr lang="en-US" dirty="0"/>
              <a:t>All data from numbers, alphabet to images are represented using the binary system</a:t>
            </a:r>
          </a:p>
          <a:p>
            <a:pPr lvl="1"/>
            <a:r>
              <a:rPr lang="en-US" dirty="0"/>
              <a:t>Register file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37199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2 </a:t>
            </a:r>
          </a:p>
          <a:p>
            <a:pPr marL="1087438" lvl="1" indent="-342900">
              <a:buFont typeface="Arial"/>
              <a:buChar char="•"/>
            </a:pPr>
            <a:r>
              <a:rPr lang="en-US" dirty="0">
                <a:sym typeface="Symbol"/>
              </a:rPr>
              <a:t>Symbols = {0,1} often called {false, true} or {off, on}</a:t>
            </a:r>
          </a:p>
          <a:p>
            <a:r>
              <a:rPr lang="en-US" dirty="0">
                <a:sym typeface="Symbol"/>
              </a:rPr>
              <a:t>Numbers are written as </a:t>
            </a:r>
            <a:r>
              <a:rPr lang="en-US" dirty="0"/>
              <a:t>d</a:t>
            </a:r>
            <a:r>
              <a:rPr lang="en-US" baseline="-25000" dirty="0"/>
              <a:t>n</a:t>
            </a:r>
            <a:r>
              <a:rPr lang="en-US" dirty="0"/>
              <a:t>...d</a:t>
            </a:r>
            <a:r>
              <a:rPr lang="en-US" baseline="-25000" dirty="0"/>
              <a:t>2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The decimal value of a binary number is </a:t>
            </a:r>
          </a:p>
          <a:p>
            <a:pPr lvl="1"/>
            <a:r>
              <a:rPr lang="en-US" dirty="0"/>
              <a:t>101</a:t>
            </a:r>
          </a:p>
          <a:p>
            <a:pPr lvl="1"/>
            <a:endParaRPr lang="en-US" dirty="0"/>
          </a:p>
          <a:p>
            <a:pPr lvl="1"/>
            <a:endParaRPr lang="en-US" sz="1400" dirty="0"/>
          </a:p>
          <a:p>
            <a:pPr lvl="1"/>
            <a:r>
              <a:rPr lang="en-US" dirty="0"/>
              <a:t>1101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Binary representation is used in computers</a:t>
            </a:r>
          </a:p>
          <a:p>
            <a:r>
              <a:rPr lang="en-US" dirty="0"/>
              <a:t>Bit and byte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80331"/>
              </p:ext>
            </p:extLst>
          </p:nvPr>
        </p:nvGraphicFramePr>
        <p:xfrm>
          <a:off x="6217852" y="2651495"/>
          <a:ext cx="11684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4" imgW="596880" imgH="431640" progId="Equation.3">
                  <p:embed/>
                </p:oleObj>
              </mc:Choice>
              <mc:Fallback>
                <p:oleObj name="Equation" r:id="rId4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852" y="2651495"/>
                        <a:ext cx="11684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2161"/>
              </p:ext>
            </p:extLst>
          </p:nvPr>
        </p:nvGraphicFramePr>
        <p:xfrm>
          <a:off x="1758991" y="3475842"/>
          <a:ext cx="3657392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  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+ 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r>
                        <a:rPr lang="en-US" baseline="0" dirty="0"/>
                        <a:t> = 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79462"/>
              </p:ext>
            </p:extLst>
          </p:nvPr>
        </p:nvGraphicFramePr>
        <p:xfrm>
          <a:off x="1758989" y="4527432"/>
          <a:ext cx="4820254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9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/>
                        </a:rPr>
                        <a:t>  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>
                          <a:sym typeface="Wingdings"/>
                        </a:rPr>
                        <a:t> + 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+ 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r>
                        <a:rPr lang="en-US" baseline="0" dirty="0"/>
                        <a:t> = 13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41368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Binary Patterns from N Bits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83122"/>
              </p:ext>
            </p:extLst>
          </p:nvPr>
        </p:nvGraphicFramePr>
        <p:xfrm>
          <a:off x="990600" y="1669840"/>
          <a:ext cx="6934200" cy="2103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Patterns as Power of 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3865551"/>
            <a:ext cx="480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Number of possible patterns of N bits = 2</a:t>
            </a:r>
            <a:r>
              <a:rPr lang="en-US" b="1" baseline="30000" dirty="0">
                <a:solidFill>
                  <a:srgbClr val="8000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4347" y="4353120"/>
            <a:ext cx="62632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/>
              <a:t>How many patterns can be formed with:</a:t>
            </a:r>
          </a:p>
          <a:p>
            <a:pPr marL="742950" lvl="1" indent="-285750" algn="l">
              <a:lnSpc>
                <a:spcPct val="100000"/>
              </a:lnSpc>
              <a:buFont typeface="Arial"/>
              <a:buChar char="•"/>
            </a:pPr>
            <a:r>
              <a:rPr lang="en-US" b="0" dirty="0"/>
              <a:t>10 bits = 2</a:t>
            </a:r>
            <a:r>
              <a:rPr lang="en-US" b="0" baseline="30000" dirty="0"/>
              <a:t>10</a:t>
            </a:r>
            <a:r>
              <a:rPr lang="en-US" b="0" dirty="0"/>
              <a:t> = 1024    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/>
              <a:t>1024 bytes (1 Kilobyte)</a:t>
            </a:r>
          </a:p>
          <a:p>
            <a:pPr marL="742950" lvl="1" indent="-285750" algn="l">
              <a:lnSpc>
                <a:spcPct val="100000"/>
              </a:lnSpc>
              <a:buFont typeface="Arial"/>
              <a:buChar char="•"/>
            </a:pPr>
            <a:r>
              <a:rPr lang="en-US" b="0" dirty="0"/>
              <a:t>20 bits = 2</a:t>
            </a:r>
            <a:r>
              <a:rPr lang="en-US" b="0" baseline="30000" dirty="0"/>
              <a:t>20</a:t>
            </a:r>
            <a:r>
              <a:rPr lang="en-US" b="0" dirty="0"/>
              <a:t> = 2</a:t>
            </a:r>
            <a:r>
              <a:rPr lang="en-US" b="0" baseline="30000" dirty="0"/>
              <a:t>10 </a:t>
            </a:r>
            <a:r>
              <a:rPr lang="en-US" b="0" dirty="0"/>
              <a:t>x</a:t>
            </a:r>
            <a:r>
              <a:rPr lang="en-US" b="0" baseline="30000" dirty="0"/>
              <a:t> </a:t>
            </a:r>
            <a:r>
              <a:rPr lang="en-US" b="0" dirty="0"/>
              <a:t>2</a:t>
            </a:r>
            <a:r>
              <a:rPr lang="en-US" b="0" baseline="30000" dirty="0"/>
              <a:t>10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/>
              <a:t>1024 Kbytes (1 Megabyte)</a:t>
            </a:r>
          </a:p>
          <a:p>
            <a:pPr marL="742950" lvl="1" indent="-285750" algn="l">
              <a:lnSpc>
                <a:spcPct val="100000"/>
              </a:lnSpc>
              <a:buFont typeface="Arial"/>
              <a:buChar char="•"/>
            </a:pPr>
            <a:r>
              <a:rPr lang="en-US" b="0" dirty="0"/>
              <a:t>30 bits = 2</a:t>
            </a:r>
            <a:r>
              <a:rPr lang="en-US" b="0" baseline="30000" dirty="0"/>
              <a:t>30</a:t>
            </a:r>
            <a:r>
              <a:rPr lang="en-US" b="0" dirty="0"/>
              <a:t> = 2</a:t>
            </a:r>
            <a:r>
              <a:rPr lang="en-US" b="0" baseline="30000" dirty="0"/>
              <a:t>10 </a:t>
            </a:r>
            <a:r>
              <a:rPr lang="en-US" b="0" dirty="0"/>
              <a:t>x</a:t>
            </a:r>
            <a:r>
              <a:rPr lang="en-US" b="0" baseline="30000" dirty="0"/>
              <a:t> </a:t>
            </a:r>
            <a:r>
              <a:rPr lang="en-US" b="0" dirty="0"/>
              <a:t>2</a:t>
            </a:r>
            <a:r>
              <a:rPr lang="en-US" b="0" baseline="30000" dirty="0"/>
              <a:t>20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/>
              <a:t>1024 Mbytes (1 Gigabyte)</a:t>
            </a:r>
          </a:p>
          <a:p>
            <a:pPr marL="742950" lvl="1" indent="-285750" algn="l">
              <a:lnSpc>
                <a:spcPct val="100000"/>
              </a:lnSpc>
              <a:buFont typeface="Arial"/>
              <a:buChar char="•"/>
            </a:pPr>
            <a:r>
              <a:rPr lang="en-US" b="0" dirty="0"/>
              <a:t>40 bits = 2</a:t>
            </a:r>
            <a:r>
              <a:rPr lang="en-US" b="0" baseline="30000" dirty="0"/>
              <a:t>40</a:t>
            </a:r>
            <a:r>
              <a:rPr lang="en-US" b="0" dirty="0"/>
              <a:t> = 2</a:t>
            </a:r>
            <a:r>
              <a:rPr lang="en-US" b="0" baseline="30000" dirty="0"/>
              <a:t>10 </a:t>
            </a:r>
            <a:r>
              <a:rPr lang="en-US" b="0" dirty="0"/>
              <a:t>x</a:t>
            </a:r>
            <a:r>
              <a:rPr lang="en-US" b="0" baseline="30000" dirty="0"/>
              <a:t> </a:t>
            </a:r>
            <a:r>
              <a:rPr lang="en-US" b="0" dirty="0"/>
              <a:t>2</a:t>
            </a:r>
            <a:r>
              <a:rPr lang="en-US" b="0" baseline="30000" dirty="0"/>
              <a:t>30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/>
              <a:t>1024 </a:t>
            </a:r>
            <a:r>
              <a:rPr lang="en-US" b="0" dirty="0" err="1"/>
              <a:t>Gbytes</a:t>
            </a:r>
            <a:r>
              <a:rPr lang="en-US" b="0" dirty="0"/>
              <a:t> (1 Terabyte)</a:t>
            </a:r>
          </a:p>
          <a:p>
            <a:pPr marL="742950" lvl="1" indent="-285750" algn="l">
              <a:lnSpc>
                <a:spcPct val="100000"/>
              </a:lnSpc>
              <a:buFont typeface="Arial"/>
              <a:buChar char="•"/>
            </a:pPr>
            <a:r>
              <a:rPr lang="en-US" b="0" dirty="0"/>
              <a:t>50 bits = 2</a:t>
            </a:r>
            <a:r>
              <a:rPr lang="en-US" b="0" baseline="30000" dirty="0"/>
              <a:t>50</a:t>
            </a:r>
            <a:r>
              <a:rPr lang="en-US" b="0" dirty="0"/>
              <a:t> = 2</a:t>
            </a:r>
            <a:r>
              <a:rPr lang="en-US" b="0" baseline="30000" dirty="0"/>
              <a:t>10 </a:t>
            </a:r>
            <a:r>
              <a:rPr lang="en-US" b="0" dirty="0"/>
              <a:t>x</a:t>
            </a:r>
            <a:r>
              <a:rPr lang="en-US" b="0" baseline="30000" dirty="0"/>
              <a:t> </a:t>
            </a:r>
            <a:r>
              <a:rPr lang="en-US" b="0" dirty="0"/>
              <a:t>2</a:t>
            </a:r>
            <a:r>
              <a:rPr lang="en-US" b="0" baseline="30000" dirty="0"/>
              <a:t>40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/>
              <a:t>1024 </a:t>
            </a:r>
            <a:r>
              <a:rPr lang="en-US" b="0" dirty="0" err="1"/>
              <a:t>Tbytes</a:t>
            </a:r>
            <a:r>
              <a:rPr lang="en-US" b="0" dirty="0"/>
              <a:t> (1 Petabyte)</a:t>
            </a:r>
          </a:p>
          <a:p>
            <a:pPr marL="742950" lvl="1" indent="-285750" algn="l">
              <a:lnSpc>
                <a:spcPct val="100000"/>
              </a:lnSpc>
              <a:buFont typeface="Arial"/>
              <a:buChar char="•"/>
            </a:pPr>
            <a:r>
              <a:rPr lang="en-US" b="0" dirty="0"/>
              <a:t>60 bits = 2</a:t>
            </a:r>
            <a:r>
              <a:rPr lang="en-US" b="0" baseline="30000" dirty="0"/>
              <a:t>60</a:t>
            </a:r>
            <a:r>
              <a:rPr lang="en-US" b="0" dirty="0"/>
              <a:t> = 2</a:t>
            </a:r>
            <a:r>
              <a:rPr lang="en-US" b="0" baseline="30000" dirty="0"/>
              <a:t>10 </a:t>
            </a:r>
            <a:r>
              <a:rPr lang="en-US" b="0" dirty="0"/>
              <a:t>x</a:t>
            </a:r>
            <a:r>
              <a:rPr lang="en-US" b="0" baseline="30000" dirty="0"/>
              <a:t> </a:t>
            </a:r>
            <a:r>
              <a:rPr lang="en-US" b="0" dirty="0"/>
              <a:t>2</a:t>
            </a:r>
            <a:r>
              <a:rPr lang="en-US" b="0" baseline="30000" dirty="0"/>
              <a:t>50 </a:t>
            </a:r>
            <a:r>
              <a:rPr lang="en-US" b="0" dirty="0">
                <a:sym typeface="Wingdings"/>
              </a:rPr>
              <a:t> 1024 </a:t>
            </a:r>
            <a:r>
              <a:rPr lang="en-US" b="0" dirty="0" err="1">
                <a:sym typeface="Wingdings"/>
              </a:rPr>
              <a:t>Pbytes</a:t>
            </a:r>
            <a:r>
              <a:rPr lang="en-US" b="0" dirty="0">
                <a:sym typeface="Wingdings"/>
              </a:rPr>
              <a:t> (1 Exabyte)</a:t>
            </a:r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421900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Transistor: Building Block of Computers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Microprocessors contain millions (billions) of transistors</a:t>
            </a:r>
          </a:p>
          <a:p>
            <a:pPr lvl="1"/>
            <a:r>
              <a:rPr lang="en-US" b="0" dirty="0"/>
              <a:t>Intel Pentium 4 (2000):</a:t>
            </a:r>
            <a:r>
              <a:rPr lang="en-US" dirty="0"/>
              <a:t> 48 million</a:t>
            </a:r>
          </a:p>
          <a:p>
            <a:pPr lvl="1"/>
            <a:r>
              <a:rPr lang="en-US" b="0" dirty="0"/>
              <a:t>IBM PowerPC 750FX (2002):</a:t>
            </a:r>
            <a:r>
              <a:rPr lang="en-US" dirty="0"/>
              <a:t> 38 million</a:t>
            </a:r>
          </a:p>
          <a:p>
            <a:pPr lvl="1"/>
            <a:r>
              <a:rPr lang="en-US" b="0" dirty="0"/>
              <a:t>IBM/Apple PowerPC G5 (2003): </a:t>
            </a:r>
            <a:r>
              <a:rPr lang="en-US" dirty="0"/>
              <a:t>58 million</a:t>
            </a:r>
          </a:p>
          <a:p>
            <a:r>
              <a:rPr lang="en-US" dirty="0"/>
              <a:t>Logically, each transistor acts as a switch</a:t>
            </a:r>
          </a:p>
          <a:p>
            <a:r>
              <a:rPr lang="en-US" dirty="0"/>
              <a:t>Combine transistors to implement logic gates</a:t>
            </a:r>
          </a:p>
          <a:p>
            <a:pPr lvl="1"/>
            <a:r>
              <a:rPr lang="en-US" dirty="0"/>
              <a:t>AND, OR, NOT, NAND, NOR, XOR</a:t>
            </a:r>
          </a:p>
          <a:p>
            <a:r>
              <a:rPr lang="en-US" dirty="0"/>
              <a:t>Combine gates to build higher-level structures</a:t>
            </a:r>
          </a:p>
          <a:p>
            <a:pPr lvl="1"/>
            <a:r>
              <a:rPr lang="en-US" dirty="0"/>
              <a:t>Adder, multiplexer, decoder, register, …</a:t>
            </a:r>
          </a:p>
          <a:p>
            <a:r>
              <a:rPr lang="en-US" dirty="0"/>
              <a:t>Combine higher-level structures to build processor</a:t>
            </a:r>
          </a:p>
        </p:txBody>
      </p:sp>
      <p:pic>
        <p:nvPicPr>
          <p:cNvPr id="4" name="Picture 11" descr="C:\Documents and Settings\Greg Byrd\My Documents\ece206\mh-slides\ch03\ch03-lig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8450" y="2463219"/>
            <a:ext cx="2119725" cy="1575848"/>
          </a:xfrm>
          <a:prstGeom prst="rect">
            <a:avLst/>
          </a:prstGeom>
          <a:noFill/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7327695" y="4023192"/>
            <a:ext cx="1816305" cy="12790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Switch </a:t>
            </a:r>
            <a:r>
              <a:rPr lang="en-US" sz="1800" dirty="0">
                <a:solidFill>
                  <a:srgbClr val="CE0000"/>
                </a:solidFill>
              </a:rPr>
              <a:t>open</a:t>
            </a:r>
            <a:r>
              <a:rPr lang="en-US" sz="1800" dirty="0"/>
              <a:t>:</a:t>
            </a:r>
            <a:endParaRPr lang="en-US" sz="1600" dirty="0"/>
          </a:p>
          <a:p>
            <a:pPr lvl="1"/>
            <a:r>
              <a:rPr lang="en-US" sz="1600" dirty="0"/>
              <a:t>Light is </a:t>
            </a:r>
            <a:r>
              <a:rPr lang="en-US" sz="1600" dirty="0">
                <a:solidFill>
                  <a:srgbClr val="CE0000"/>
                </a:solidFill>
              </a:rPr>
              <a:t>off</a:t>
            </a:r>
            <a:endParaRPr lang="en-US" sz="1600" dirty="0"/>
          </a:p>
          <a:p>
            <a:r>
              <a:rPr lang="en-US" sz="1800" dirty="0"/>
              <a:t>Switch </a:t>
            </a:r>
            <a:r>
              <a:rPr lang="en-US" sz="1800" dirty="0">
                <a:solidFill>
                  <a:srgbClr val="009900"/>
                </a:solidFill>
              </a:rPr>
              <a:t>closed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Light is </a:t>
            </a:r>
            <a:r>
              <a:rPr lang="en-US" sz="1600" dirty="0">
                <a:solidFill>
                  <a:srgbClr val="009900"/>
                </a:solidFill>
              </a:rPr>
              <a:t>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Ana Paula Centeno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</p:spTree>
    <p:extLst>
      <p:ext uri="{BB962C8B-B14F-4D97-AF65-F5344CB8AC3E}">
        <p14:creationId xmlns:p14="http://schemas.microsoft.com/office/powerpoint/2010/main" val="124871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1841</TotalTime>
  <Words>1453</Words>
  <Application>Microsoft Office PowerPoint</Application>
  <PresentationFormat>On-screen Show (4:3)</PresentationFormat>
  <Paragraphs>421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Courier</vt:lpstr>
      <vt:lpstr>Symbol</vt:lpstr>
      <vt:lpstr>Wingdings</vt:lpstr>
      <vt:lpstr>Clarity</vt:lpstr>
      <vt:lpstr>Equation</vt:lpstr>
      <vt:lpstr>Introduction to Computer Science</vt:lpstr>
      <vt:lpstr>Von Neumann Model</vt:lpstr>
      <vt:lpstr>Von Neumann Model: closer look</vt:lpstr>
      <vt:lpstr>CPU Fetch-and-Execute Cycle </vt:lpstr>
      <vt:lpstr>Von Neumann Model: in practice</vt:lpstr>
      <vt:lpstr>How data is stored?</vt:lpstr>
      <vt:lpstr>Binary Numbers</vt:lpstr>
      <vt:lpstr>How Many Binary Patterns from N Bits</vt:lpstr>
      <vt:lpstr>Transistor: Building Block of Computers</vt:lpstr>
      <vt:lpstr>Logic Gates</vt:lpstr>
      <vt:lpstr>Logic Gates</vt:lpstr>
      <vt:lpstr>Program Meets Hardware</vt:lpstr>
      <vt:lpstr>Program Meets Hardware</vt:lpstr>
      <vt:lpstr>Program Meets Hardware</vt:lpstr>
      <vt:lpstr>Wrapping Up</vt:lpstr>
      <vt:lpstr>Addition: The Half Adder</vt:lpstr>
    </vt:vector>
  </TitlesOfParts>
  <Company>Rutgers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Paula Centeno</dc:creator>
  <cp:lastModifiedBy>Bill Chen</cp:lastModifiedBy>
  <cp:revision>220</cp:revision>
  <dcterms:created xsi:type="dcterms:W3CDTF">2015-02-12T17:07:34Z</dcterms:created>
  <dcterms:modified xsi:type="dcterms:W3CDTF">2017-11-09T14:00:22Z</dcterms:modified>
</cp:coreProperties>
</file>