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85" r:id="rId4"/>
    <p:sldId id="258" r:id="rId5"/>
    <p:sldId id="259" r:id="rId6"/>
    <p:sldId id="272" r:id="rId7"/>
    <p:sldId id="273" r:id="rId8"/>
    <p:sldId id="274" r:id="rId9"/>
    <p:sldId id="291" r:id="rId10"/>
    <p:sldId id="290" r:id="rId11"/>
    <p:sldId id="287" r:id="rId12"/>
    <p:sldId id="288" r:id="rId13"/>
    <p:sldId id="289" r:id="rId14"/>
    <p:sldId id="286"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46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C86575-7973-49D2-9EF6-8CD3D64583A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EEC961C-9D76-4DCC-B627-C9499FC830A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926A34-1A2A-4584-A6DC-30FF6B6F26B3}" type="datetimeFigureOut">
              <a:rPr lang="en-US"/>
              <a:pPr>
                <a:defRPr/>
              </a:pPr>
              <a:t>11/9/2017</a:t>
            </a:fld>
            <a:endParaRPr lang="en-US"/>
          </a:p>
        </p:txBody>
      </p:sp>
      <p:sp>
        <p:nvSpPr>
          <p:cNvPr id="4" name="Footer Placeholder 3">
            <a:extLst>
              <a:ext uri="{FF2B5EF4-FFF2-40B4-BE49-F238E27FC236}">
                <a16:creationId xmlns:a16="http://schemas.microsoft.com/office/drawing/2014/main" id="{AA5D4ACC-10D7-491B-AAC1-F593D94B899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22974F42-F197-448F-B783-C0CE6B11F48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1E9482D-C8A6-47BB-AA86-71A39E1F88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7F8669-A41C-49D1-AA67-76E218869CC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2B486AE-1162-4CC4-BB58-0B39C436E3E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A4F0554-9CBB-42CE-9007-5DA6EE5E0007}" type="datetimeFigureOut">
              <a:rPr lang="en-US"/>
              <a:pPr>
                <a:defRPr/>
              </a:pPr>
              <a:t>11/9/2017</a:t>
            </a:fld>
            <a:endParaRPr lang="en-US"/>
          </a:p>
        </p:txBody>
      </p:sp>
      <p:sp>
        <p:nvSpPr>
          <p:cNvPr id="4" name="Slide Image Placeholder 3">
            <a:extLst>
              <a:ext uri="{FF2B5EF4-FFF2-40B4-BE49-F238E27FC236}">
                <a16:creationId xmlns:a16="http://schemas.microsoft.com/office/drawing/2014/main" id="{78866340-D0A8-4F27-B525-E2DEBA5F68B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9471A67-D75F-4F6C-AC7C-F189F8BBBA1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1C3A9BB-A2F5-4182-9F7A-EE13B362101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60F56DA-4761-41F2-BC40-E514D0E208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7955616-AD72-4C32-9F81-FD4A202F48C9}"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F0535D7-C911-4287-9B58-ECB6FCBC3A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8B2C3C9C-524B-4976-BE62-0B2E154404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A36A3C7-B798-4E05-B57B-ACECD04FD148}"/>
              </a:ext>
            </a:extLst>
          </p:cNvPr>
          <p:cNvSpPr>
            <a:spLocks noChangeArrowheads="1" noTextEdit="1"/>
          </p:cNvSpPr>
          <p:nvPr>
            <p:ph type="sldImg"/>
          </p:nvPr>
        </p:nvSpPr>
        <p:spPr bwMode="auto">
          <a:xfrm>
            <a:off x="1143000" y="69373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79E832D1-F1AF-4E3B-8FB2-F3EB3AC1C782}"/>
              </a:ext>
            </a:extLst>
          </p:cNvPr>
          <p:cNvSpPr>
            <a:spLocks noChangeArrowheads="1"/>
          </p:cNvSpPr>
          <p:nvPr>
            <p:ph type="body" idx="1"/>
          </p:nvPr>
        </p:nvSpPr>
        <p:spPr bwMode="auto">
          <a:xfrm>
            <a:off x="685800" y="4341813"/>
            <a:ext cx="5481638" cy="411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936BB6F-925F-43BC-BBF8-DD14CD4A078C}"/>
              </a:ext>
            </a:extLst>
          </p:cNvPr>
          <p:cNvSpPr>
            <a:spLocks noChangeArrowheads="1" noTextEdit="1"/>
          </p:cNvSpPr>
          <p:nvPr>
            <p:ph type="sldImg"/>
          </p:nvPr>
        </p:nvSpPr>
        <p:spPr bwMode="auto">
          <a:xfrm>
            <a:off x="1143000" y="69373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A0DFC0EE-2C29-420D-A527-929F0783ABA9}"/>
              </a:ext>
            </a:extLst>
          </p:cNvPr>
          <p:cNvSpPr>
            <a:spLocks noChangeArrowheads="1"/>
          </p:cNvSpPr>
          <p:nvPr>
            <p:ph type="body" idx="1"/>
          </p:nvPr>
        </p:nvSpPr>
        <p:spPr bwMode="auto">
          <a:xfrm>
            <a:off x="685800" y="4341813"/>
            <a:ext cx="5481638" cy="411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25BBDE3-E8D1-4E45-96B8-E3C745DF6D91}"/>
              </a:ext>
            </a:extLst>
          </p:cNvPr>
          <p:cNvSpPr>
            <a:spLocks noChangeArrowheads="1" noTextEdit="1"/>
          </p:cNvSpPr>
          <p:nvPr>
            <p:ph type="sldImg"/>
          </p:nvPr>
        </p:nvSpPr>
        <p:spPr bwMode="auto">
          <a:xfrm>
            <a:off x="1143000" y="693738"/>
            <a:ext cx="4568825"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9C603334-63AE-49FF-A7BD-A2074B02F7D9}"/>
              </a:ext>
            </a:extLst>
          </p:cNvPr>
          <p:cNvSpPr>
            <a:spLocks noChangeArrowheads="1"/>
          </p:cNvSpPr>
          <p:nvPr>
            <p:ph type="body" idx="1"/>
          </p:nvPr>
        </p:nvSpPr>
        <p:spPr bwMode="auto">
          <a:xfrm>
            <a:off x="685800" y="4341813"/>
            <a:ext cx="5481638" cy="4110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EDCDE0E-1FD8-4F8F-9E10-E10F14B76197}"/>
              </a:ext>
            </a:extLst>
          </p:cNvPr>
          <p:cNvSpPr>
            <a:spLocks noGrp="1"/>
          </p:cNvSpPr>
          <p:nvPr>
            <p:ph type="dt" sz="half" idx="10"/>
          </p:nvPr>
        </p:nvSpPr>
        <p:spPr/>
        <p:txBody>
          <a:bodyPr/>
          <a:lstStyle>
            <a:lvl1pPr>
              <a:defRPr/>
            </a:lvl1pPr>
          </a:lstStyle>
          <a:p>
            <a:pPr>
              <a:defRPr/>
            </a:pPr>
            <a:r>
              <a:rPr lang="en-US"/>
              <a:t>CS111 09/01/11</a:t>
            </a:r>
          </a:p>
        </p:txBody>
      </p:sp>
      <p:sp>
        <p:nvSpPr>
          <p:cNvPr id="5" name="Footer Placeholder 4">
            <a:extLst>
              <a:ext uri="{FF2B5EF4-FFF2-40B4-BE49-F238E27FC236}">
                <a16:creationId xmlns:a16="http://schemas.microsoft.com/office/drawing/2014/main" id="{F5EBBCE9-C2E1-492A-B529-C96056E70E84}"/>
              </a:ext>
            </a:extLst>
          </p:cNvPr>
          <p:cNvSpPr>
            <a:spLocks noGrp="1"/>
          </p:cNvSpPr>
          <p:nvPr>
            <p:ph type="ftr" sz="quarter" idx="11"/>
          </p:nvPr>
        </p:nvSpPr>
        <p:spPr/>
        <p:txBody>
          <a:bodyPr/>
          <a:lstStyle>
            <a:lvl1pPr>
              <a:defRPr/>
            </a:lvl1pPr>
          </a:lstStyle>
          <a:p>
            <a:pPr>
              <a:defRPr/>
            </a:pPr>
            <a:r>
              <a:rPr lang="en-US"/>
              <a:t>Sesh Venugopal</a:t>
            </a:r>
          </a:p>
        </p:txBody>
      </p:sp>
      <p:sp>
        <p:nvSpPr>
          <p:cNvPr id="6" name="Slide Number Placeholder 5">
            <a:extLst>
              <a:ext uri="{FF2B5EF4-FFF2-40B4-BE49-F238E27FC236}">
                <a16:creationId xmlns:a16="http://schemas.microsoft.com/office/drawing/2014/main" id="{19F7C212-ACAF-47F8-B386-2743781EEA6F}"/>
              </a:ext>
            </a:extLst>
          </p:cNvPr>
          <p:cNvSpPr>
            <a:spLocks noGrp="1"/>
          </p:cNvSpPr>
          <p:nvPr>
            <p:ph type="sldNum" sz="quarter" idx="12"/>
          </p:nvPr>
        </p:nvSpPr>
        <p:spPr/>
        <p:txBody>
          <a:bodyPr/>
          <a:lstStyle>
            <a:lvl1pPr>
              <a:defRPr/>
            </a:lvl1pPr>
          </a:lstStyle>
          <a:p>
            <a:fld id="{ECE77820-98F9-4FBE-8BE6-2BA7F2BF9BB4}" type="slidenum">
              <a:rPr lang="en-US" altLang="en-US"/>
              <a:pPr/>
              <a:t>‹#›</a:t>
            </a:fld>
            <a:endParaRPr lang="en-US" altLang="en-US"/>
          </a:p>
        </p:txBody>
      </p:sp>
    </p:spTree>
    <p:extLst>
      <p:ext uri="{BB962C8B-B14F-4D97-AF65-F5344CB8AC3E}">
        <p14:creationId xmlns:p14="http://schemas.microsoft.com/office/powerpoint/2010/main" val="383817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E1D91-294D-4341-ACEE-7D100B770334}"/>
              </a:ext>
            </a:extLst>
          </p:cNvPr>
          <p:cNvSpPr>
            <a:spLocks noGrp="1"/>
          </p:cNvSpPr>
          <p:nvPr>
            <p:ph type="dt" sz="half" idx="10"/>
          </p:nvPr>
        </p:nvSpPr>
        <p:spPr/>
        <p:txBody>
          <a:bodyPr/>
          <a:lstStyle>
            <a:lvl1pPr>
              <a:defRPr/>
            </a:lvl1pPr>
          </a:lstStyle>
          <a:p>
            <a:pPr>
              <a:defRPr/>
            </a:pPr>
            <a:r>
              <a:rPr lang="en-US"/>
              <a:t>CS111 09/01/11</a:t>
            </a:r>
          </a:p>
        </p:txBody>
      </p:sp>
      <p:sp>
        <p:nvSpPr>
          <p:cNvPr id="5" name="Footer Placeholder 4">
            <a:extLst>
              <a:ext uri="{FF2B5EF4-FFF2-40B4-BE49-F238E27FC236}">
                <a16:creationId xmlns:a16="http://schemas.microsoft.com/office/drawing/2014/main" id="{2936DA1B-BD9D-4152-8235-B67A8888A489}"/>
              </a:ext>
            </a:extLst>
          </p:cNvPr>
          <p:cNvSpPr>
            <a:spLocks noGrp="1"/>
          </p:cNvSpPr>
          <p:nvPr>
            <p:ph type="ftr" sz="quarter" idx="11"/>
          </p:nvPr>
        </p:nvSpPr>
        <p:spPr/>
        <p:txBody>
          <a:bodyPr/>
          <a:lstStyle>
            <a:lvl1pPr>
              <a:defRPr/>
            </a:lvl1pPr>
          </a:lstStyle>
          <a:p>
            <a:pPr>
              <a:defRPr/>
            </a:pPr>
            <a:r>
              <a:rPr lang="en-US"/>
              <a:t>Sesh Venugopal</a:t>
            </a:r>
          </a:p>
        </p:txBody>
      </p:sp>
      <p:sp>
        <p:nvSpPr>
          <p:cNvPr id="6" name="Slide Number Placeholder 5">
            <a:extLst>
              <a:ext uri="{FF2B5EF4-FFF2-40B4-BE49-F238E27FC236}">
                <a16:creationId xmlns:a16="http://schemas.microsoft.com/office/drawing/2014/main" id="{C7864753-6182-43AC-A613-10AE8DE5132F}"/>
              </a:ext>
            </a:extLst>
          </p:cNvPr>
          <p:cNvSpPr>
            <a:spLocks noGrp="1"/>
          </p:cNvSpPr>
          <p:nvPr>
            <p:ph type="sldNum" sz="quarter" idx="12"/>
          </p:nvPr>
        </p:nvSpPr>
        <p:spPr/>
        <p:txBody>
          <a:bodyPr/>
          <a:lstStyle>
            <a:lvl1pPr>
              <a:defRPr/>
            </a:lvl1pPr>
          </a:lstStyle>
          <a:p>
            <a:fld id="{9ABE4E8F-2C0A-465B-81F6-349A39C6FB8E}" type="slidenum">
              <a:rPr lang="en-US" altLang="en-US"/>
              <a:pPr/>
              <a:t>‹#›</a:t>
            </a:fld>
            <a:endParaRPr lang="en-US" altLang="en-US"/>
          </a:p>
        </p:txBody>
      </p:sp>
    </p:spTree>
    <p:extLst>
      <p:ext uri="{BB962C8B-B14F-4D97-AF65-F5344CB8AC3E}">
        <p14:creationId xmlns:p14="http://schemas.microsoft.com/office/powerpoint/2010/main" val="315519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8AC3E-CCFB-4EFB-B5DC-5C7DA5E344DF}"/>
              </a:ext>
            </a:extLst>
          </p:cNvPr>
          <p:cNvSpPr>
            <a:spLocks noGrp="1"/>
          </p:cNvSpPr>
          <p:nvPr>
            <p:ph type="dt" sz="half" idx="10"/>
          </p:nvPr>
        </p:nvSpPr>
        <p:spPr/>
        <p:txBody>
          <a:bodyPr/>
          <a:lstStyle>
            <a:lvl1pPr>
              <a:defRPr/>
            </a:lvl1pPr>
          </a:lstStyle>
          <a:p>
            <a:pPr>
              <a:defRPr/>
            </a:pPr>
            <a:r>
              <a:rPr lang="en-US"/>
              <a:t>CS111 09/01/11</a:t>
            </a:r>
          </a:p>
        </p:txBody>
      </p:sp>
      <p:sp>
        <p:nvSpPr>
          <p:cNvPr id="5" name="Footer Placeholder 4">
            <a:extLst>
              <a:ext uri="{FF2B5EF4-FFF2-40B4-BE49-F238E27FC236}">
                <a16:creationId xmlns:a16="http://schemas.microsoft.com/office/drawing/2014/main" id="{EF42536D-BFC7-4184-AF73-C4492287D556}"/>
              </a:ext>
            </a:extLst>
          </p:cNvPr>
          <p:cNvSpPr>
            <a:spLocks noGrp="1"/>
          </p:cNvSpPr>
          <p:nvPr>
            <p:ph type="ftr" sz="quarter" idx="11"/>
          </p:nvPr>
        </p:nvSpPr>
        <p:spPr/>
        <p:txBody>
          <a:bodyPr/>
          <a:lstStyle>
            <a:lvl1pPr>
              <a:defRPr/>
            </a:lvl1pPr>
          </a:lstStyle>
          <a:p>
            <a:pPr>
              <a:defRPr/>
            </a:pPr>
            <a:r>
              <a:rPr lang="en-US"/>
              <a:t>Sesh Venugopal</a:t>
            </a:r>
          </a:p>
        </p:txBody>
      </p:sp>
      <p:sp>
        <p:nvSpPr>
          <p:cNvPr id="6" name="Slide Number Placeholder 5">
            <a:extLst>
              <a:ext uri="{FF2B5EF4-FFF2-40B4-BE49-F238E27FC236}">
                <a16:creationId xmlns:a16="http://schemas.microsoft.com/office/drawing/2014/main" id="{6C0A9B85-D45C-481A-9D9C-87F10865318F}"/>
              </a:ext>
            </a:extLst>
          </p:cNvPr>
          <p:cNvSpPr>
            <a:spLocks noGrp="1"/>
          </p:cNvSpPr>
          <p:nvPr>
            <p:ph type="sldNum" sz="quarter" idx="12"/>
          </p:nvPr>
        </p:nvSpPr>
        <p:spPr/>
        <p:txBody>
          <a:bodyPr/>
          <a:lstStyle>
            <a:lvl1pPr>
              <a:defRPr/>
            </a:lvl1pPr>
          </a:lstStyle>
          <a:p>
            <a:fld id="{13B84993-70CD-419A-97D5-B9CAD053F3E2}" type="slidenum">
              <a:rPr lang="en-US" altLang="en-US"/>
              <a:pPr/>
              <a:t>‹#›</a:t>
            </a:fld>
            <a:endParaRPr lang="en-US" altLang="en-US"/>
          </a:p>
        </p:txBody>
      </p:sp>
    </p:spTree>
    <p:extLst>
      <p:ext uri="{BB962C8B-B14F-4D97-AF65-F5344CB8AC3E}">
        <p14:creationId xmlns:p14="http://schemas.microsoft.com/office/powerpoint/2010/main" val="366391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Date Placeholder 3">
            <a:extLst>
              <a:ext uri="{FF2B5EF4-FFF2-40B4-BE49-F238E27FC236}">
                <a16:creationId xmlns:a16="http://schemas.microsoft.com/office/drawing/2014/main" id="{EBC896BD-ABC5-46DA-8B8D-8635BCEE996E}"/>
              </a:ext>
            </a:extLst>
          </p:cNvPr>
          <p:cNvSpPr>
            <a:spLocks noGrp="1"/>
          </p:cNvSpPr>
          <p:nvPr>
            <p:ph type="dt" sz="half" idx="10"/>
          </p:nvPr>
        </p:nvSpPr>
        <p:spPr/>
        <p:txBody>
          <a:bodyPr/>
          <a:lstStyle>
            <a:lvl1pPr>
              <a:defRPr/>
            </a:lvl1pPr>
          </a:lstStyle>
          <a:p>
            <a:pPr>
              <a:defRPr/>
            </a:pPr>
            <a:r>
              <a:rPr lang="en-US"/>
              <a:t>CS111 09/01/11</a:t>
            </a:r>
          </a:p>
        </p:txBody>
      </p:sp>
      <p:sp>
        <p:nvSpPr>
          <p:cNvPr id="4" name="Footer Placeholder 4">
            <a:extLst>
              <a:ext uri="{FF2B5EF4-FFF2-40B4-BE49-F238E27FC236}">
                <a16:creationId xmlns:a16="http://schemas.microsoft.com/office/drawing/2014/main" id="{61E25FF3-90DB-444F-BFAA-FB8AA45BAC19}"/>
              </a:ext>
            </a:extLst>
          </p:cNvPr>
          <p:cNvSpPr>
            <a:spLocks noGrp="1"/>
          </p:cNvSpPr>
          <p:nvPr>
            <p:ph type="ftr" sz="quarter" idx="11"/>
          </p:nvPr>
        </p:nvSpPr>
        <p:spPr/>
        <p:txBody>
          <a:bodyPr/>
          <a:lstStyle>
            <a:lvl1pPr>
              <a:defRPr/>
            </a:lvl1pPr>
          </a:lstStyle>
          <a:p>
            <a:pPr>
              <a:defRPr/>
            </a:pPr>
            <a:r>
              <a:rPr lang="en-US"/>
              <a:t>Sesh Venugopal</a:t>
            </a:r>
          </a:p>
        </p:txBody>
      </p:sp>
      <p:sp>
        <p:nvSpPr>
          <p:cNvPr id="5" name="Slide Number Placeholder 5">
            <a:extLst>
              <a:ext uri="{FF2B5EF4-FFF2-40B4-BE49-F238E27FC236}">
                <a16:creationId xmlns:a16="http://schemas.microsoft.com/office/drawing/2014/main" id="{580ECD5D-1702-44C3-B7FD-200A04C08B87}"/>
              </a:ext>
            </a:extLst>
          </p:cNvPr>
          <p:cNvSpPr>
            <a:spLocks noGrp="1"/>
          </p:cNvSpPr>
          <p:nvPr>
            <p:ph type="sldNum" sz="quarter" idx="12"/>
          </p:nvPr>
        </p:nvSpPr>
        <p:spPr/>
        <p:txBody>
          <a:bodyPr/>
          <a:lstStyle>
            <a:lvl1pPr>
              <a:defRPr/>
            </a:lvl1pPr>
          </a:lstStyle>
          <a:p>
            <a:fld id="{FF3C7E63-1B1F-45C3-9D16-75BB755EE846}" type="slidenum">
              <a:rPr lang="en-US" altLang="en-US"/>
              <a:pPr/>
              <a:t>‹#›</a:t>
            </a:fld>
            <a:endParaRPr lang="en-US" altLang="en-US"/>
          </a:p>
        </p:txBody>
      </p:sp>
    </p:spTree>
    <p:extLst>
      <p:ext uri="{BB962C8B-B14F-4D97-AF65-F5344CB8AC3E}">
        <p14:creationId xmlns:p14="http://schemas.microsoft.com/office/powerpoint/2010/main" val="37060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2FD61-18C4-4ECB-A22B-6AE49E24A554}"/>
              </a:ext>
            </a:extLst>
          </p:cNvPr>
          <p:cNvSpPr>
            <a:spLocks noGrp="1"/>
          </p:cNvSpPr>
          <p:nvPr>
            <p:ph type="dt" sz="half" idx="10"/>
          </p:nvPr>
        </p:nvSpPr>
        <p:spPr/>
        <p:txBody>
          <a:bodyPr/>
          <a:lstStyle>
            <a:lvl1pPr>
              <a:defRPr/>
            </a:lvl1pPr>
          </a:lstStyle>
          <a:p>
            <a:pPr>
              <a:defRPr/>
            </a:pPr>
            <a:r>
              <a:rPr lang="en-US"/>
              <a:t>CS111 09/01/11</a:t>
            </a:r>
          </a:p>
        </p:txBody>
      </p:sp>
      <p:sp>
        <p:nvSpPr>
          <p:cNvPr id="5" name="Footer Placeholder 4">
            <a:extLst>
              <a:ext uri="{FF2B5EF4-FFF2-40B4-BE49-F238E27FC236}">
                <a16:creationId xmlns:a16="http://schemas.microsoft.com/office/drawing/2014/main" id="{E74B59D5-587E-4B6A-88E6-823A5CBC4563}"/>
              </a:ext>
            </a:extLst>
          </p:cNvPr>
          <p:cNvSpPr>
            <a:spLocks noGrp="1"/>
          </p:cNvSpPr>
          <p:nvPr>
            <p:ph type="ftr" sz="quarter" idx="11"/>
          </p:nvPr>
        </p:nvSpPr>
        <p:spPr/>
        <p:txBody>
          <a:bodyPr/>
          <a:lstStyle>
            <a:lvl1pPr>
              <a:defRPr/>
            </a:lvl1pPr>
          </a:lstStyle>
          <a:p>
            <a:pPr>
              <a:defRPr/>
            </a:pPr>
            <a:r>
              <a:rPr lang="en-US"/>
              <a:t>Sesh Venugopal</a:t>
            </a:r>
          </a:p>
        </p:txBody>
      </p:sp>
      <p:sp>
        <p:nvSpPr>
          <p:cNvPr id="6" name="Slide Number Placeholder 5">
            <a:extLst>
              <a:ext uri="{FF2B5EF4-FFF2-40B4-BE49-F238E27FC236}">
                <a16:creationId xmlns:a16="http://schemas.microsoft.com/office/drawing/2014/main" id="{000BEBFB-CD90-4C94-B7B3-513B49D913E2}"/>
              </a:ext>
            </a:extLst>
          </p:cNvPr>
          <p:cNvSpPr>
            <a:spLocks noGrp="1"/>
          </p:cNvSpPr>
          <p:nvPr>
            <p:ph type="sldNum" sz="quarter" idx="12"/>
          </p:nvPr>
        </p:nvSpPr>
        <p:spPr/>
        <p:txBody>
          <a:bodyPr/>
          <a:lstStyle>
            <a:lvl1pPr>
              <a:defRPr/>
            </a:lvl1pPr>
          </a:lstStyle>
          <a:p>
            <a:fld id="{0C01C6EE-2042-4CD6-A33D-8E3C3BD1D752}" type="slidenum">
              <a:rPr lang="en-US" altLang="en-US"/>
              <a:pPr/>
              <a:t>‹#›</a:t>
            </a:fld>
            <a:endParaRPr lang="en-US" altLang="en-US"/>
          </a:p>
        </p:txBody>
      </p:sp>
    </p:spTree>
    <p:extLst>
      <p:ext uri="{BB962C8B-B14F-4D97-AF65-F5344CB8AC3E}">
        <p14:creationId xmlns:p14="http://schemas.microsoft.com/office/powerpoint/2010/main" val="261297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B8B2A-C9DD-4F35-8638-4F78467D4CC6}"/>
              </a:ext>
            </a:extLst>
          </p:cNvPr>
          <p:cNvSpPr>
            <a:spLocks noGrp="1"/>
          </p:cNvSpPr>
          <p:nvPr>
            <p:ph type="dt" sz="half" idx="10"/>
          </p:nvPr>
        </p:nvSpPr>
        <p:spPr/>
        <p:txBody>
          <a:bodyPr/>
          <a:lstStyle>
            <a:lvl1pPr>
              <a:defRPr/>
            </a:lvl1pPr>
          </a:lstStyle>
          <a:p>
            <a:pPr>
              <a:defRPr/>
            </a:pPr>
            <a:r>
              <a:rPr lang="en-US"/>
              <a:t>CS111 09/01/11</a:t>
            </a:r>
          </a:p>
        </p:txBody>
      </p:sp>
      <p:sp>
        <p:nvSpPr>
          <p:cNvPr id="5" name="Footer Placeholder 4">
            <a:extLst>
              <a:ext uri="{FF2B5EF4-FFF2-40B4-BE49-F238E27FC236}">
                <a16:creationId xmlns:a16="http://schemas.microsoft.com/office/drawing/2014/main" id="{D2CFAA94-EC9E-449B-B9A3-446A8254506A}"/>
              </a:ext>
            </a:extLst>
          </p:cNvPr>
          <p:cNvSpPr>
            <a:spLocks noGrp="1"/>
          </p:cNvSpPr>
          <p:nvPr>
            <p:ph type="ftr" sz="quarter" idx="11"/>
          </p:nvPr>
        </p:nvSpPr>
        <p:spPr/>
        <p:txBody>
          <a:bodyPr/>
          <a:lstStyle>
            <a:lvl1pPr>
              <a:defRPr/>
            </a:lvl1pPr>
          </a:lstStyle>
          <a:p>
            <a:pPr>
              <a:defRPr/>
            </a:pPr>
            <a:r>
              <a:rPr lang="en-US"/>
              <a:t>Sesh Venugopal</a:t>
            </a:r>
          </a:p>
        </p:txBody>
      </p:sp>
      <p:sp>
        <p:nvSpPr>
          <p:cNvPr id="6" name="Slide Number Placeholder 5">
            <a:extLst>
              <a:ext uri="{FF2B5EF4-FFF2-40B4-BE49-F238E27FC236}">
                <a16:creationId xmlns:a16="http://schemas.microsoft.com/office/drawing/2014/main" id="{BA686AFA-EE13-4CFD-A624-EAF467BA5C21}"/>
              </a:ext>
            </a:extLst>
          </p:cNvPr>
          <p:cNvSpPr>
            <a:spLocks noGrp="1"/>
          </p:cNvSpPr>
          <p:nvPr>
            <p:ph type="sldNum" sz="quarter" idx="12"/>
          </p:nvPr>
        </p:nvSpPr>
        <p:spPr/>
        <p:txBody>
          <a:bodyPr/>
          <a:lstStyle>
            <a:lvl1pPr>
              <a:defRPr/>
            </a:lvl1pPr>
          </a:lstStyle>
          <a:p>
            <a:fld id="{1617D517-6618-4946-8587-CCC7A6A62BB0}" type="slidenum">
              <a:rPr lang="en-US" altLang="en-US"/>
              <a:pPr/>
              <a:t>‹#›</a:t>
            </a:fld>
            <a:endParaRPr lang="en-US" altLang="en-US"/>
          </a:p>
        </p:txBody>
      </p:sp>
    </p:spTree>
    <p:extLst>
      <p:ext uri="{BB962C8B-B14F-4D97-AF65-F5344CB8AC3E}">
        <p14:creationId xmlns:p14="http://schemas.microsoft.com/office/powerpoint/2010/main" val="363666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219FB83-D6F1-44DE-B8FB-7C4F9A793CFC}"/>
              </a:ext>
            </a:extLst>
          </p:cNvPr>
          <p:cNvSpPr>
            <a:spLocks noGrp="1"/>
          </p:cNvSpPr>
          <p:nvPr>
            <p:ph type="dt" sz="half" idx="10"/>
          </p:nvPr>
        </p:nvSpPr>
        <p:spPr/>
        <p:txBody>
          <a:bodyPr/>
          <a:lstStyle>
            <a:lvl1pPr>
              <a:defRPr/>
            </a:lvl1pPr>
          </a:lstStyle>
          <a:p>
            <a:pPr>
              <a:defRPr/>
            </a:pPr>
            <a:r>
              <a:rPr lang="en-US"/>
              <a:t>CS111 09/01/11</a:t>
            </a:r>
          </a:p>
        </p:txBody>
      </p:sp>
      <p:sp>
        <p:nvSpPr>
          <p:cNvPr id="6" name="Footer Placeholder 4">
            <a:extLst>
              <a:ext uri="{FF2B5EF4-FFF2-40B4-BE49-F238E27FC236}">
                <a16:creationId xmlns:a16="http://schemas.microsoft.com/office/drawing/2014/main" id="{75FB1EC6-89B2-4020-ABA8-F3D8E02C0DC1}"/>
              </a:ext>
            </a:extLst>
          </p:cNvPr>
          <p:cNvSpPr>
            <a:spLocks noGrp="1"/>
          </p:cNvSpPr>
          <p:nvPr>
            <p:ph type="ftr" sz="quarter" idx="11"/>
          </p:nvPr>
        </p:nvSpPr>
        <p:spPr/>
        <p:txBody>
          <a:bodyPr/>
          <a:lstStyle>
            <a:lvl1pPr>
              <a:defRPr/>
            </a:lvl1pPr>
          </a:lstStyle>
          <a:p>
            <a:pPr>
              <a:defRPr/>
            </a:pPr>
            <a:r>
              <a:rPr lang="en-US"/>
              <a:t>Sesh Venugopal</a:t>
            </a:r>
          </a:p>
        </p:txBody>
      </p:sp>
      <p:sp>
        <p:nvSpPr>
          <p:cNvPr id="7" name="Slide Number Placeholder 5">
            <a:extLst>
              <a:ext uri="{FF2B5EF4-FFF2-40B4-BE49-F238E27FC236}">
                <a16:creationId xmlns:a16="http://schemas.microsoft.com/office/drawing/2014/main" id="{3DCF9BFB-C51C-493B-83E9-E5AFE522E5D5}"/>
              </a:ext>
            </a:extLst>
          </p:cNvPr>
          <p:cNvSpPr>
            <a:spLocks noGrp="1"/>
          </p:cNvSpPr>
          <p:nvPr>
            <p:ph type="sldNum" sz="quarter" idx="12"/>
          </p:nvPr>
        </p:nvSpPr>
        <p:spPr/>
        <p:txBody>
          <a:bodyPr/>
          <a:lstStyle>
            <a:lvl1pPr>
              <a:defRPr/>
            </a:lvl1pPr>
          </a:lstStyle>
          <a:p>
            <a:fld id="{83B3D325-6300-430D-A539-E6A00D04A02C}" type="slidenum">
              <a:rPr lang="en-US" altLang="en-US"/>
              <a:pPr/>
              <a:t>‹#›</a:t>
            </a:fld>
            <a:endParaRPr lang="en-US" altLang="en-US"/>
          </a:p>
        </p:txBody>
      </p:sp>
    </p:spTree>
    <p:extLst>
      <p:ext uri="{BB962C8B-B14F-4D97-AF65-F5344CB8AC3E}">
        <p14:creationId xmlns:p14="http://schemas.microsoft.com/office/powerpoint/2010/main" val="196935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69238F9-E09F-4C12-B0A6-40A64D95E480}"/>
              </a:ext>
            </a:extLst>
          </p:cNvPr>
          <p:cNvSpPr>
            <a:spLocks noGrp="1"/>
          </p:cNvSpPr>
          <p:nvPr>
            <p:ph type="dt" sz="half" idx="10"/>
          </p:nvPr>
        </p:nvSpPr>
        <p:spPr/>
        <p:txBody>
          <a:bodyPr/>
          <a:lstStyle>
            <a:lvl1pPr>
              <a:defRPr/>
            </a:lvl1pPr>
          </a:lstStyle>
          <a:p>
            <a:pPr>
              <a:defRPr/>
            </a:pPr>
            <a:r>
              <a:rPr lang="en-US"/>
              <a:t>CS111 09/01/11</a:t>
            </a:r>
          </a:p>
        </p:txBody>
      </p:sp>
      <p:sp>
        <p:nvSpPr>
          <p:cNvPr id="8" name="Footer Placeholder 4">
            <a:extLst>
              <a:ext uri="{FF2B5EF4-FFF2-40B4-BE49-F238E27FC236}">
                <a16:creationId xmlns:a16="http://schemas.microsoft.com/office/drawing/2014/main" id="{885A1122-EDF7-42C6-8D52-C99C974C90CE}"/>
              </a:ext>
            </a:extLst>
          </p:cNvPr>
          <p:cNvSpPr>
            <a:spLocks noGrp="1"/>
          </p:cNvSpPr>
          <p:nvPr>
            <p:ph type="ftr" sz="quarter" idx="11"/>
          </p:nvPr>
        </p:nvSpPr>
        <p:spPr/>
        <p:txBody>
          <a:bodyPr/>
          <a:lstStyle>
            <a:lvl1pPr>
              <a:defRPr/>
            </a:lvl1pPr>
          </a:lstStyle>
          <a:p>
            <a:pPr>
              <a:defRPr/>
            </a:pPr>
            <a:r>
              <a:rPr lang="en-US"/>
              <a:t>Sesh Venugopal</a:t>
            </a:r>
          </a:p>
        </p:txBody>
      </p:sp>
      <p:sp>
        <p:nvSpPr>
          <p:cNvPr id="9" name="Slide Number Placeholder 5">
            <a:extLst>
              <a:ext uri="{FF2B5EF4-FFF2-40B4-BE49-F238E27FC236}">
                <a16:creationId xmlns:a16="http://schemas.microsoft.com/office/drawing/2014/main" id="{C4CAFA6F-0AC2-4EA4-A46D-C2DBDAD08071}"/>
              </a:ext>
            </a:extLst>
          </p:cNvPr>
          <p:cNvSpPr>
            <a:spLocks noGrp="1"/>
          </p:cNvSpPr>
          <p:nvPr>
            <p:ph type="sldNum" sz="quarter" idx="12"/>
          </p:nvPr>
        </p:nvSpPr>
        <p:spPr/>
        <p:txBody>
          <a:bodyPr/>
          <a:lstStyle>
            <a:lvl1pPr>
              <a:defRPr/>
            </a:lvl1pPr>
          </a:lstStyle>
          <a:p>
            <a:fld id="{F53C18E4-A787-4800-8C47-FE9940FB7A4D}" type="slidenum">
              <a:rPr lang="en-US" altLang="en-US"/>
              <a:pPr/>
              <a:t>‹#›</a:t>
            </a:fld>
            <a:endParaRPr lang="en-US" altLang="en-US"/>
          </a:p>
        </p:txBody>
      </p:sp>
    </p:spTree>
    <p:extLst>
      <p:ext uri="{BB962C8B-B14F-4D97-AF65-F5344CB8AC3E}">
        <p14:creationId xmlns:p14="http://schemas.microsoft.com/office/powerpoint/2010/main" val="133596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122D4AB-0813-4694-A191-077201C6BA80}"/>
              </a:ext>
            </a:extLst>
          </p:cNvPr>
          <p:cNvSpPr>
            <a:spLocks noGrp="1"/>
          </p:cNvSpPr>
          <p:nvPr>
            <p:ph type="dt" sz="half" idx="10"/>
          </p:nvPr>
        </p:nvSpPr>
        <p:spPr/>
        <p:txBody>
          <a:bodyPr/>
          <a:lstStyle>
            <a:lvl1pPr>
              <a:defRPr/>
            </a:lvl1pPr>
          </a:lstStyle>
          <a:p>
            <a:pPr>
              <a:defRPr/>
            </a:pPr>
            <a:r>
              <a:rPr lang="en-US"/>
              <a:t>CS111 09/01/11</a:t>
            </a:r>
          </a:p>
        </p:txBody>
      </p:sp>
      <p:sp>
        <p:nvSpPr>
          <p:cNvPr id="4" name="Footer Placeholder 4">
            <a:extLst>
              <a:ext uri="{FF2B5EF4-FFF2-40B4-BE49-F238E27FC236}">
                <a16:creationId xmlns:a16="http://schemas.microsoft.com/office/drawing/2014/main" id="{B37F1175-EC71-47F3-9AF4-47D034860E4C}"/>
              </a:ext>
            </a:extLst>
          </p:cNvPr>
          <p:cNvSpPr>
            <a:spLocks noGrp="1"/>
          </p:cNvSpPr>
          <p:nvPr>
            <p:ph type="ftr" sz="quarter" idx="11"/>
          </p:nvPr>
        </p:nvSpPr>
        <p:spPr/>
        <p:txBody>
          <a:bodyPr/>
          <a:lstStyle>
            <a:lvl1pPr>
              <a:defRPr/>
            </a:lvl1pPr>
          </a:lstStyle>
          <a:p>
            <a:pPr>
              <a:defRPr/>
            </a:pPr>
            <a:r>
              <a:rPr lang="en-US"/>
              <a:t>Sesh Venugopal</a:t>
            </a:r>
          </a:p>
        </p:txBody>
      </p:sp>
      <p:sp>
        <p:nvSpPr>
          <p:cNvPr id="5" name="Slide Number Placeholder 5">
            <a:extLst>
              <a:ext uri="{FF2B5EF4-FFF2-40B4-BE49-F238E27FC236}">
                <a16:creationId xmlns:a16="http://schemas.microsoft.com/office/drawing/2014/main" id="{EA43A7BC-D4EA-4788-88D8-F97775C376B1}"/>
              </a:ext>
            </a:extLst>
          </p:cNvPr>
          <p:cNvSpPr>
            <a:spLocks noGrp="1"/>
          </p:cNvSpPr>
          <p:nvPr>
            <p:ph type="sldNum" sz="quarter" idx="12"/>
          </p:nvPr>
        </p:nvSpPr>
        <p:spPr/>
        <p:txBody>
          <a:bodyPr/>
          <a:lstStyle>
            <a:lvl1pPr>
              <a:defRPr/>
            </a:lvl1pPr>
          </a:lstStyle>
          <a:p>
            <a:fld id="{5351306C-08E7-4101-95B6-881B4A9023CF}" type="slidenum">
              <a:rPr lang="en-US" altLang="en-US"/>
              <a:pPr/>
              <a:t>‹#›</a:t>
            </a:fld>
            <a:endParaRPr lang="en-US" altLang="en-US"/>
          </a:p>
        </p:txBody>
      </p:sp>
    </p:spTree>
    <p:extLst>
      <p:ext uri="{BB962C8B-B14F-4D97-AF65-F5344CB8AC3E}">
        <p14:creationId xmlns:p14="http://schemas.microsoft.com/office/powerpoint/2010/main" val="409791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B3F8383-3374-4338-A639-56693BF93791}"/>
              </a:ext>
            </a:extLst>
          </p:cNvPr>
          <p:cNvSpPr>
            <a:spLocks noGrp="1"/>
          </p:cNvSpPr>
          <p:nvPr>
            <p:ph type="dt" sz="half" idx="10"/>
          </p:nvPr>
        </p:nvSpPr>
        <p:spPr/>
        <p:txBody>
          <a:bodyPr/>
          <a:lstStyle>
            <a:lvl1pPr>
              <a:defRPr/>
            </a:lvl1pPr>
          </a:lstStyle>
          <a:p>
            <a:pPr>
              <a:defRPr/>
            </a:pPr>
            <a:r>
              <a:rPr lang="en-US"/>
              <a:t>CS111 09/01/11</a:t>
            </a:r>
          </a:p>
        </p:txBody>
      </p:sp>
      <p:sp>
        <p:nvSpPr>
          <p:cNvPr id="3" name="Footer Placeholder 4">
            <a:extLst>
              <a:ext uri="{FF2B5EF4-FFF2-40B4-BE49-F238E27FC236}">
                <a16:creationId xmlns:a16="http://schemas.microsoft.com/office/drawing/2014/main" id="{319C26B0-1DDD-4F6C-9793-6D8C3A849FE6}"/>
              </a:ext>
            </a:extLst>
          </p:cNvPr>
          <p:cNvSpPr>
            <a:spLocks noGrp="1"/>
          </p:cNvSpPr>
          <p:nvPr>
            <p:ph type="ftr" sz="quarter" idx="11"/>
          </p:nvPr>
        </p:nvSpPr>
        <p:spPr/>
        <p:txBody>
          <a:bodyPr/>
          <a:lstStyle>
            <a:lvl1pPr>
              <a:defRPr/>
            </a:lvl1pPr>
          </a:lstStyle>
          <a:p>
            <a:pPr>
              <a:defRPr/>
            </a:pPr>
            <a:r>
              <a:rPr lang="en-US"/>
              <a:t>Sesh Venugopal</a:t>
            </a:r>
          </a:p>
        </p:txBody>
      </p:sp>
      <p:sp>
        <p:nvSpPr>
          <p:cNvPr id="4" name="Slide Number Placeholder 5">
            <a:extLst>
              <a:ext uri="{FF2B5EF4-FFF2-40B4-BE49-F238E27FC236}">
                <a16:creationId xmlns:a16="http://schemas.microsoft.com/office/drawing/2014/main" id="{8F0073A3-94F0-4FFA-B256-319B69C245C6}"/>
              </a:ext>
            </a:extLst>
          </p:cNvPr>
          <p:cNvSpPr>
            <a:spLocks noGrp="1"/>
          </p:cNvSpPr>
          <p:nvPr>
            <p:ph type="sldNum" sz="quarter" idx="12"/>
          </p:nvPr>
        </p:nvSpPr>
        <p:spPr/>
        <p:txBody>
          <a:bodyPr/>
          <a:lstStyle>
            <a:lvl1pPr>
              <a:defRPr/>
            </a:lvl1pPr>
          </a:lstStyle>
          <a:p>
            <a:fld id="{1E043D76-AF8B-464C-B392-1AD395A0B964}" type="slidenum">
              <a:rPr lang="en-US" altLang="en-US"/>
              <a:pPr/>
              <a:t>‹#›</a:t>
            </a:fld>
            <a:endParaRPr lang="en-US" altLang="en-US"/>
          </a:p>
        </p:txBody>
      </p:sp>
    </p:spTree>
    <p:extLst>
      <p:ext uri="{BB962C8B-B14F-4D97-AF65-F5344CB8AC3E}">
        <p14:creationId xmlns:p14="http://schemas.microsoft.com/office/powerpoint/2010/main" val="129427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82A4D31-9529-4288-AE85-9E1E5F11BB6E}"/>
              </a:ext>
            </a:extLst>
          </p:cNvPr>
          <p:cNvSpPr>
            <a:spLocks noGrp="1"/>
          </p:cNvSpPr>
          <p:nvPr>
            <p:ph type="dt" sz="half" idx="10"/>
          </p:nvPr>
        </p:nvSpPr>
        <p:spPr/>
        <p:txBody>
          <a:bodyPr/>
          <a:lstStyle>
            <a:lvl1pPr>
              <a:defRPr/>
            </a:lvl1pPr>
          </a:lstStyle>
          <a:p>
            <a:pPr>
              <a:defRPr/>
            </a:pPr>
            <a:r>
              <a:rPr lang="en-US"/>
              <a:t>CS111 09/01/11</a:t>
            </a:r>
          </a:p>
        </p:txBody>
      </p:sp>
      <p:sp>
        <p:nvSpPr>
          <p:cNvPr id="6" name="Footer Placeholder 4">
            <a:extLst>
              <a:ext uri="{FF2B5EF4-FFF2-40B4-BE49-F238E27FC236}">
                <a16:creationId xmlns:a16="http://schemas.microsoft.com/office/drawing/2014/main" id="{E427D867-3A81-4072-8FA2-ED14B3887514}"/>
              </a:ext>
            </a:extLst>
          </p:cNvPr>
          <p:cNvSpPr>
            <a:spLocks noGrp="1"/>
          </p:cNvSpPr>
          <p:nvPr>
            <p:ph type="ftr" sz="quarter" idx="11"/>
          </p:nvPr>
        </p:nvSpPr>
        <p:spPr/>
        <p:txBody>
          <a:bodyPr/>
          <a:lstStyle>
            <a:lvl1pPr>
              <a:defRPr/>
            </a:lvl1pPr>
          </a:lstStyle>
          <a:p>
            <a:pPr>
              <a:defRPr/>
            </a:pPr>
            <a:r>
              <a:rPr lang="en-US"/>
              <a:t>Sesh Venugopal</a:t>
            </a:r>
          </a:p>
        </p:txBody>
      </p:sp>
      <p:sp>
        <p:nvSpPr>
          <p:cNvPr id="7" name="Slide Number Placeholder 5">
            <a:extLst>
              <a:ext uri="{FF2B5EF4-FFF2-40B4-BE49-F238E27FC236}">
                <a16:creationId xmlns:a16="http://schemas.microsoft.com/office/drawing/2014/main" id="{DD56F669-C40A-49DD-B850-15FE55A8AF78}"/>
              </a:ext>
            </a:extLst>
          </p:cNvPr>
          <p:cNvSpPr>
            <a:spLocks noGrp="1"/>
          </p:cNvSpPr>
          <p:nvPr>
            <p:ph type="sldNum" sz="quarter" idx="12"/>
          </p:nvPr>
        </p:nvSpPr>
        <p:spPr/>
        <p:txBody>
          <a:bodyPr/>
          <a:lstStyle>
            <a:lvl1pPr>
              <a:defRPr/>
            </a:lvl1pPr>
          </a:lstStyle>
          <a:p>
            <a:fld id="{8DB546E6-4D70-49C6-8487-6D25FCBCBE49}" type="slidenum">
              <a:rPr lang="en-US" altLang="en-US"/>
              <a:pPr/>
              <a:t>‹#›</a:t>
            </a:fld>
            <a:endParaRPr lang="en-US" altLang="en-US"/>
          </a:p>
        </p:txBody>
      </p:sp>
    </p:spTree>
    <p:extLst>
      <p:ext uri="{BB962C8B-B14F-4D97-AF65-F5344CB8AC3E}">
        <p14:creationId xmlns:p14="http://schemas.microsoft.com/office/powerpoint/2010/main" val="169797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C9B3C42-A779-4D59-AF82-CE664CF91DFA}"/>
              </a:ext>
            </a:extLst>
          </p:cNvPr>
          <p:cNvSpPr>
            <a:spLocks noGrp="1"/>
          </p:cNvSpPr>
          <p:nvPr>
            <p:ph type="dt" sz="half" idx="10"/>
          </p:nvPr>
        </p:nvSpPr>
        <p:spPr/>
        <p:txBody>
          <a:bodyPr/>
          <a:lstStyle>
            <a:lvl1pPr>
              <a:defRPr/>
            </a:lvl1pPr>
          </a:lstStyle>
          <a:p>
            <a:pPr>
              <a:defRPr/>
            </a:pPr>
            <a:r>
              <a:rPr lang="en-US"/>
              <a:t>CS111 09/01/11</a:t>
            </a:r>
          </a:p>
        </p:txBody>
      </p:sp>
      <p:sp>
        <p:nvSpPr>
          <p:cNvPr id="6" name="Footer Placeholder 4">
            <a:extLst>
              <a:ext uri="{FF2B5EF4-FFF2-40B4-BE49-F238E27FC236}">
                <a16:creationId xmlns:a16="http://schemas.microsoft.com/office/drawing/2014/main" id="{9F78A6BD-2216-4F3B-A7F9-FC5A7B93575F}"/>
              </a:ext>
            </a:extLst>
          </p:cNvPr>
          <p:cNvSpPr>
            <a:spLocks noGrp="1"/>
          </p:cNvSpPr>
          <p:nvPr>
            <p:ph type="ftr" sz="quarter" idx="11"/>
          </p:nvPr>
        </p:nvSpPr>
        <p:spPr/>
        <p:txBody>
          <a:bodyPr/>
          <a:lstStyle>
            <a:lvl1pPr>
              <a:defRPr/>
            </a:lvl1pPr>
          </a:lstStyle>
          <a:p>
            <a:pPr>
              <a:defRPr/>
            </a:pPr>
            <a:r>
              <a:rPr lang="en-US"/>
              <a:t>Sesh Venugopal</a:t>
            </a:r>
          </a:p>
        </p:txBody>
      </p:sp>
      <p:sp>
        <p:nvSpPr>
          <p:cNvPr id="7" name="Slide Number Placeholder 5">
            <a:extLst>
              <a:ext uri="{FF2B5EF4-FFF2-40B4-BE49-F238E27FC236}">
                <a16:creationId xmlns:a16="http://schemas.microsoft.com/office/drawing/2014/main" id="{6A0B78CE-FD91-499B-BFB5-FF4E244D9B0B}"/>
              </a:ext>
            </a:extLst>
          </p:cNvPr>
          <p:cNvSpPr>
            <a:spLocks noGrp="1"/>
          </p:cNvSpPr>
          <p:nvPr>
            <p:ph type="sldNum" sz="quarter" idx="12"/>
          </p:nvPr>
        </p:nvSpPr>
        <p:spPr/>
        <p:txBody>
          <a:bodyPr/>
          <a:lstStyle>
            <a:lvl1pPr>
              <a:defRPr/>
            </a:lvl1pPr>
          </a:lstStyle>
          <a:p>
            <a:fld id="{6B278798-BA39-4279-B722-2FEE32A450D1}" type="slidenum">
              <a:rPr lang="en-US" altLang="en-US"/>
              <a:pPr/>
              <a:t>‹#›</a:t>
            </a:fld>
            <a:endParaRPr lang="en-US" altLang="en-US"/>
          </a:p>
        </p:txBody>
      </p:sp>
    </p:spTree>
    <p:extLst>
      <p:ext uri="{BB962C8B-B14F-4D97-AF65-F5344CB8AC3E}">
        <p14:creationId xmlns:p14="http://schemas.microsoft.com/office/powerpoint/2010/main" val="57694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B94ADFE-9011-4E51-8023-84E9157D6B6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56CC211-ED18-45F9-B0D6-371169D8C0F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6C5318C-FCEB-4B68-90CC-6297257CADE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CS111 09/01/11</a:t>
            </a:r>
          </a:p>
        </p:txBody>
      </p:sp>
      <p:sp>
        <p:nvSpPr>
          <p:cNvPr id="5" name="Footer Placeholder 4">
            <a:extLst>
              <a:ext uri="{FF2B5EF4-FFF2-40B4-BE49-F238E27FC236}">
                <a16:creationId xmlns:a16="http://schemas.microsoft.com/office/drawing/2014/main" id="{06DAEE46-B573-4158-BD41-E6165E12766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Sesh Venugopal</a:t>
            </a:r>
          </a:p>
        </p:txBody>
      </p:sp>
      <p:sp>
        <p:nvSpPr>
          <p:cNvPr id="6" name="Slide Number Placeholder 5">
            <a:extLst>
              <a:ext uri="{FF2B5EF4-FFF2-40B4-BE49-F238E27FC236}">
                <a16:creationId xmlns:a16="http://schemas.microsoft.com/office/drawing/2014/main" id="{E7711B44-F24D-48CF-8F7F-34482232748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FA15246-51B4-4EE5-B051-5903F78040C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orsp.rutgers.edu/index.php?q=content/institutional-review-board-ir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5B2B-DE98-414E-8DAE-A177406BA2A3}"/>
              </a:ext>
            </a:extLst>
          </p:cNvPr>
          <p:cNvSpPr>
            <a:spLocks noGrp="1"/>
          </p:cNvSpPr>
          <p:nvPr>
            <p:ph type="ctrTitle"/>
          </p:nvPr>
        </p:nvSpPr>
        <p:spPr/>
        <p:txBody>
          <a:bodyPr>
            <a:normAutofit fontScale="90000"/>
          </a:bodyPr>
          <a:lstStyle/>
          <a:p>
            <a:pPr eaLnBrk="1" hangingPunct="1">
              <a:defRPr/>
            </a:pPr>
            <a:r>
              <a:rPr lang="en-US" sz="4000" dirty="0"/>
              <a:t>CS 111 </a:t>
            </a:r>
            <a:br>
              <a:rPr lang="en-US" sz="4000" dirty="0"/>
            </a:br>
            <a:r>
              <a:rPr lang="en-US" sz="4000" dirty="0"/>
              <a:t>Introduction to Computer Science</a:t>
            </a:r>
            <a:br>
              <a:rPr lang="en-US" sz="4000" dirty="0"/>
            </a:br>
            <a:br>
              <a:rPr lang="en-US" sz="4000" dirty="0"/>
            </a:br>
            <a:r>
              <a:rPr lang="en-US" sz="4000" dirty="0"/>
              <a:t>Fall 2015</a:t>
            </a:r>
            <a:br>
              <a:rPr lang="en-US" sz="4000" dirty="0"/>
            </a:b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13474AA-6599-417B-BEC9-B0D2FDCFD984}"/>
              </a:ext>
            </a:extLst>
          </p:cNvPr>
          <p:cNvSpPr>
            <a:spLocks noGrp="1"/>
          </p:cNvSpPr>
          <p:nvPr>
            <p:ph type="title"/>
          </p:nvPr>
        </p:nvSpPr>
        <p:spPr/>
        <p:txBody>
          <a:bodyPr/>
          <a:lstStyle/>
          <a:p>
            <a:pPr eaLnBrk="1" hangingPunct="1"/>
            <a:r>
              <a:rPr lang="en-US" altLang="en-US"/>
              <a:t>Extra Slides</a:t>
            </a:r>
          </a:p>
        </p:txBody>
      </p:sp>
      <p:sp>
        <p:nvSpPr>
          <p:cNvPr id="3" name="Date Placeholder 2">
            <a:extLst>
              <a:ext uri="{FF2B5EF4-FFF2-40B4-BE49-F238E27FC236}">
                <a16:creationId xmlns:a16="http://schemas.microsoft.com/office/drawing/2014/main" id="{D757EA27-805A-436F-A49A-F2425F2CEE21}"/>
              </a:ext>
            </a:extLst>
          </p:cNvPr>
          <p:cNvSpPr>
            <a:spLocks noGrp="1"/>
          </p:cNvSpPr>
          <p:nvPr>
            <p:ph type="dt" sz="quarter" idx="10"/>
          </p:nvPr>
        </p:nvSpPr>
        <p:spPr/>
        <p:txBody>
          <a:bodyPr/>
          <a:lstStyle/>
          <a:p>
            <a:pPr>
              <a:defRPr/>
            </a:pPr>
            <a:r>
              <a:rPr lang="en-US"/>
              <a:t>CS111 09/01/11</a:t>
            </a:r>
          </a:p>
        </p:txBody>
      </p:sp>
      <p:sp>
        <p:nvSpPr>
          <p:cNvPr id="4" name="Footer Placeholder 3">
            <a:extLst>
              <a:ext uri="{FF2B5EF4-FFF2-40B4-BE49-F238E27FC236}">
                <a16:creationId xmlns:a16="http://schemas.microsoft.com/office/drawing/2014/main" id="{531ACF0C-7C9C-488F-8375-FF5246C8B854}"/>
              </a:ext>
            </a:extLst>
          </p:cNvPr>
          <p:cNvSpPr>
            <a:spLocks noGrp="1"/>
          </p:cNvSpPr>
          <p:nvPr>
            <p:ph type="ftr" sz="quarter" idx="11"/>
          </p:nvPr>
        </p:nvSpPr>
        <p:spPr/>
        <p:txBody>
          <a:bodyPr/>
          <a:lstStyle/>
          <a:p>
            <a:pPr>
              <a:defRPr/>
            </a:pPr>
            <a:r>
              <a:rPr lang="en-US"/>
              <a:t>Sesh Venugopal</a:t>
            </a:r>
          </a:p>
        </p:txBody>
      </p:sp>
      <p:sp>
        <p:nvSpPr>
          <p:cNvPr id="5" name="Slide Number Placeholder 4">
            <a:extLst>
              <a:ext uri="{FF2B5EF4-FFF2-40B4-BE49-F238E27FC236}">
                <a16:creationId xmlns:a16="http://schemas.microsoft.com/office/drawing/2014/main" id="{3CFE4C13-B327-46E3-846C-CA1693EB7A3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4B611A-3888-4650-84B3-7EA01141E6B2}"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D6EC2F3C-36D0-42B3-90BC-25B343234523}"/>
              </a:ext>
            </a:extLst>
          </p:cNvPr>
          <p:cNvSpPr>
            <a:spLocks noGrp="1"/>
          </p:cNvSpPr>
          <p:nvPr>
            <p:ph type="dt" sz="quarter" idx="10"/>
          </p:nvPr>
        </p:nvSpPr>
        <p:spPr/>
        <p:txBody>
          <a:bodyPr/>
          <a:lstStyle/>
          <a:p>
            <a:pPr>
              <a:defRPr/>
            </a:pPr>
            <a:r>
              <a:rPr lang="en-US"/>
              <a:t>CS111 09/01/11</a:t>
            </a:r>
          </a:p>
        </p:txBody>
      </p:sp>
      <p:sp>
        <p:nvSpPr>
          <p:cNvPr id="5" name="Footer Placeholder 3">
            <a:extLst>
              <a:ext uri="{FF2B5EF4-FFF2-40B4-BE49-F238E27FC236}">
                <a16:creationId xmlns:a16="http://schemas.microsoft.com/office/drawing/2014/main" id="{C2962CCB-C4E1-42D7-A67F-83E07AB4D2BE}"/>
              </a:ext>
            </a:extLst>
          </p:cNvPr>
          <p:cNvSpPr>
            <a:spLocks noGrp="1"/>
          </p:cNvSpPr>
          <p:nvPr>
            <p:ph type="ftr" sz="quarter" idx="11"/>
          </p:nvPr>
        </p:nvSpPr>
        <p:spPr/>
        <p:txBody>
          <a:bodyPr/>
          <a:lstStyle/>
          <a:p>
            <a:pPr>
              <a:defRPr/>
            </a:pPr>
            <a:r>
              <a:rPr lang="en-US"/>
              <a:t>Sesh Venugopal</a:t>
            </a:r>
          </a:p>
        </p:txBody>
      </p:sp>
      <p:sp>
        <p:nvSpPr>
          <p:cNvPr id="12292" name="Rectangle 2">
            <a:extLst>
              <a:ext uri="{FF2B5EF4-FFF2-40B4-BE49-F238E27FC236}">
                <a16:creationId xmlns:a16="http://schemas.microsoft.com/office/drawing/2014/main" id="{1812A2FF-2638-4CFE-9F05-426526477A44}"/>
              </a:ext>
            </a:extLst>
          </p:cNvPr>
          <p:cNvSpPr>
            <a:spLocks noGrp="1"/>
          </p:cNvSpPr>
          <p:nvPr>
            <p:ph type="title"/>
          </p:nvPr>
        </p:nvSpPr>
        <p:spPr>
          <a:xfrm>
            <a:off x="457200" y="314325"/>
            <a:ext cx="8224838" cy="1060450"/>
          </a:xfrm>
        </p:spPr>
        <p:txBody>
          <a:bodyPr lIns="0" tIns="0" rIns="0" bIns="0"/>
          <a:lstStyle/>
          <a:p>
            <a:pPr defTabSz="414338" eaLnBrk="1" hangingPunct="1">
              <a:lnSpc>
                <a:spcPct val="93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US" altLang="en-US" sz="4000">
                <a:solidFill>
                  <a:srgbClr val="000000"/>
                </a:solidFill>
                <a:latin typeface="Arial" panose="020B0604020202020204" pitchFamily="34" charset="0"/>
                <a:ea typeface="SimSun" panose="02010600030101010101" pitchFamily="2" charset="-122"/>
              </a:rPr>
              <a:t>The Programming Process</a:t>
            </a:r>
          </a:p>
        </p:txBody>
      </p:sp>
      <p:sp>
        <p:nvSpPr>
          <p:cNvPr id="12293" name="Rectangle 3">
            <a:extLst>
              <a:ext uri="{FF2B5EF4-FFF2-40B4-BE49-F238E27FC236}">
                <a16:creationId xmlns:a16="http://schemas.microsoft.com/office/drawing/2014/main" id="{B02DABCF-4D06-4B59-9EA5-13B0A23A02A8}"/>
              </a:ext>
            </a:extLst>
          </p:cNvPr>
          <p:cNvSpPr>
            <a:spLocks noGrp="1"/>
          </p:cNvSpPr>
          <p:nvPr>
            <p:ph type="subTitle" idx="4294967295"/>
          </p:nvPr>
        </p:nvSpPr>
        <p:spPr>
          <a:xfrm>
            <a:off x="457200" y="1644650"/>
            <a:ext cx="8224838" cy="4479925"/>
          </a:xfrm>
        </p:spPr>
        <p:txBody>
          <a:bodyPr lIns="0" tIns="0" rIns="0" bIns="0"/>
          <a:lstStyle/>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1. Problem Analysis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	- inputs, outputs, error conditions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2. Program Design</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3. Algorithm Construction</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	- will use flowcharts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4. Coding</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	- will use a programming language (Java)</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5. Testing</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3600"/>
              <a:t>	- test case construction, debugging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a:extLst>
              <a:ext uri="{FF2B5EF4-FFF2-40B4-BE49-F238E27FC236}">
                <a16:creationId xmlns:a16="http://schemas.microsoft.com/office/drawing/2014/main" id="{A81345DA-D69B-47B7-9C92-7DF7EF236286}"/>
              </a:ext>
            </a:extLst>
          </p:cNvPr>
          <p:cNvSpPr>
            <a:spLocks noGrp="1"/>
          </p:cNvSpPr>
          <p:nvPr>
            <p:ph type="dt" sz="quarter" idx="10"/>
          </p:nvPr>
        </p:nvSpPr>
        <p:spPr/>
        <p:txBody>
          <a:bodyPr/>
          <a:lstStyle/>
          <a:p>
            <a:pPr>
              <a:defRPr/>
            </a:pPr>
            <a:r>
              <a:rPr lang="en-US"/>
              <a:t>CS111 09/01/11</a:t>
            </a:r>
          </a:p>
        </p:txBody>
      </p:sp>
      <p:sp>
        <p:nvSpPr>
          <p:cNvPr id="22" name="Footer Placeholder 3">
            <a:extLst>
              <a:ext uri="{FF2B5EF4-FFF2-40B4-BE49-F238E27FC236}">
                <a16:creationId xmlns:a16="http://schemas.microsoft.com/office/drawing/2014/main" id="{A42F8162-E37A-46F5-A342-2E0EB02FCCB3}"/>
              </a:ext>
            </a:extLst>
          </p:cNvPr>
          <p:cNvSpPr>
            <a:spLocks noGrp="1"/>
          </p:cNvSpPr>
          <p:nvPr>
            <p:ph type="ftr" sz="quarter" idx="11"/>
          </p:nvPr>
        </p:nvSpPr>
        <p:spPr/>
        <p:txBody>
          <a:bodyPr/>
          <a:lstStyle/>
          <a:p>
            <a:pPr>
              <a:defRPr/>
            </a:pPr>
            <a:r>
              <a:rPr lang="en-US"/>
              <a:t>Sesh Venugopal</a:t>
            </a:r>
          </a:p>
        </p:txBody>
      </p:sp>
      <p:sp>
        <p:nvSpPr>
          <p:cNvPr id="13316" name="Rectangle 2">
            <a:extLst>
              <a:ext uri="{FF2B5EF4-FFF2-40B4-BE49-F238E27FC236}">
                <a16:creationId xmlns:a16="http://schemas.microsoft.com/office/drawing/2014/main" id="{25BB9D47-6F27-4693-B73C-3BCF71B5BFE8}"/>
              </a:ext>
            </a:extLst>
          </p:cNvPr>
          <p:cNvSpPr>
            <a:spLocks noGrp="1"/>
          </p:cNvSpPr>
          <p:nvPr>
            <p:ph type="title"/>
          </p:nvPr>
        </p:nvSpPr>
        <p:spPr>
          <a:xfrm>
            <a:off x="457200" y="314325"/>
            <a:ext cx="8224838" cy="1060450"/>
          </a:xfrm>
        </p:spPr>
        <p:txBody>
          <a:bodyPr lIns="0" tIns="0" rIns="0" bIns="0"/>
          <a:lstStyle/>
          <a:p>
            <a:pPr defTabSz="414338" eaLnBrk="1" hangingPunct="1">
              <a:lnSpc>
                <a:spcPct val="93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US" altLang="en-US" sz="4000">
                <a:solidFill>
                  <a:srgbClr val="000000"/>
                </a:solidFill>
                <a:latin typeface="Arial" panose="020B0604020202020204" pitchFamily="34" charset="0"/>
                <a:ea typeface="SimSun" panose="02010600030101010101" pitchFamily="2" charset="-122"/>
              </a:rPr>
              <a:t>Example: robot control</a:t>
            </a:r>
          </a:p>
        </p:txBody>
      </p:sp>
      <p:sp>
        <p:nvSpPr>
          <p:cNvPr id="13317" name="Line 3">
            <a:extLst>
              <a:ext uri="{FF2B5EF4-FFF2-40B4-BE49-F238E27FC236}">
                <a16:creationId xmlns:a16="http://schemas.microsoft.com/office/drawing/2014/main" id="{F3735322-B17F-4A13-BF9A-5725F609ED9F}"/>
              </a:ext>
            </a:extLst>
          </p:cNvPr>
          <p:cNvSpPr>
            <a:spLocks noChangeShapeType="1"/>
          </p:cNvSpPr>
          <p:nvPr/>
        </p:nvSpPr>
        <p:spPr bwMode="auto">
          <a:xfrm>
            <a:off x="828675" y="1244600"/>
            <a:ext cx="7466013"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 name="Line 4">
            <a:extLst>
              <a:ext uri="{FF2B5EF4-FFF2-40B4-BE49-F238E27FC236}">
                <a16:creationId xmlns:a16="http://schemas.microsoft.com/office/drawing/2014/main" id="{9B630190-AC4E-44E5-B5DE-22A24975F965}"/>
              </a:ext>
            </a:extLst>
          </p:cNvPr>
          <p:cNvSpPr>
            <a:spLocks noChangeShapeType="1"/>
          </p:cNvSpPr>
          <p:nvPr/>
        </p:nvSpPr>
        <p:spPr bwMode="auto">
          <a:xfrm>
            <a:off x="828675" y="2489200"/>
            <a:ext cx="7466013"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9" name="Line 5">
            <a:extLst>
              <a:ext uri="{FF2B5EF4-FFF2-40B4-BE49-F238E27FC236}">
                <a16:creationId xmlns:a16="http://schemas.microsoft.com/office/drawing/2014/main" id="{09FDDA1E-9407-4AF5-A483-CFA9274DC51C}"/>
              </a:ext>
            </a:extLst>
          </p:cNvPr>
          <p:cNvSpPr>
            <a:spLocks noChangeShapeType="1"/>
          </p:cNvSpPr>
          <p:nvPr/>
        </p:nvSpPr>
        <p:spPr bwMode="auto">
          <a:xfrm>
            <a:off x="828675" y="3732213"/>
            <a:ext cx="7466013" cy="1587"/>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0" name="Line 6">
            <a:extLst>
              <a:ext uri="{FF2B5EF4-FFF2-40B4-BE49-F238E27FC236}">
                <a16:creationId xmlns:a16="http://schemas.microsoft.com/office/drawing/2014/main" id="{6FAAE8AF-3092-4A38-9617-128934E19956}"/>
              </a:ext>
            </a:extLst>
          </p:cNvPr>
          <p:cNvSpPr>
            <a:spLocks noChangeShapeType="1"/>
          </p:cNvSpPr>
          <p:nvPr/>
        </p:nvSpPr>
        <p:spPr bwMode="auto">
          <a:xfrm>
            <a:off x="828675" y="4976813"/>
            <a:ext cx="7466013" cy="1587"/>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7">
            <a:extLst>
              <a:ext uri="{FF2B5EF4-FFF2-40B4-BE49-F238E27FC236}">
                <a16:creationId xmlns:a16="http://schemas.microsoft.com/office/drawing/2014/main" id="{021C5622-97C0-410D-8EEF-693F776300F4}"/>
              </a:ext>
            </a:extLst>
          </p:cNvPr>
          <p:cNvSpPr>
            <a:spLocks noChangeShapeType="1"/>
          </p:cNvSpPr>
          <p:nvPr/>
        </p:nvSpPr>
        <p:spPr bwMode="auto">
          <a:xfrm>
            <a:off x="828675" y="6221413"/>
            <a:ext cx="7466013" cy="1587"/>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8">
            <a:extLst>
              <a:ext uri="{FF2B5EF4-FFF2-40B4-BE49-F238E27FC236}">
                <a16:creationId xmlns:a16="http://schemas.microsoft.com/office/drawing/2014/main" id="{8C40426E-1265-467A-9CD3-768E7CB9843B}"/>
              </a:ext>
            </a:extLst>
          </p:cNvPr>
          <p:cNvSpPr>
            <a:spLocks noChangeShapeType="1"/>
          </p:cNvSpPr>
          <p:nvPr/>
        </p:nvSpPr>
        <p:spPr bwMode="auto">
          <a:xfrm>
            <a:off x="8286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9">
            <a:extLst>
              <a:ext uri="{FF2B5EF4-FFF2-40B4-BE49-F238E27FC236}">
                <a16:creationId xmlns:a16="http://schemas.microsoft.com/office/drawing/2014/main" id="{D2D672BF-1184-46E9-8DEC-A07BD0ECD85F}"/>
              </a:ext>
            </a:extLst>
          </p:cNvPr>
          <p:cNvSpPr>
            <a:spLocks noChangeShapeType="1"/>
          </p:cNvSpPr>
          <p:nvPr/>
        </p:nvSpPr>
        <p:spPr bwMode="auto">
          <a:xfrm>
            <a:off x="20732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Line 10">
            <a:extLst>
              <a:ext uri="{FF2B5EF4-FFF2-40B4-BE49-F238E27FC236}">
                <a16:creationId xmlns:a16="http://schemas.microsoft.com/office/drawing/2014/main" id="{F95DE333-AEAC-4517-B99C-485BA6AE0F33}"/>
              </a:ext>
            </a:extLst>
          </p:cNvPr>
          <p:cNvSpPr>
            <a:spLocks noChangeShapeType="1"/>
          </p:cNvSpPr>
          <p:nvPr/>
        </p:nvSpPr>
        <p:spPr bwMode="auto">
          <a:xfrm>
            <a:off x="33178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1">
            <a:extLst>
              <a:ext uri="{FF2B5EF4-FFF2-40B4-BE49-F238E27FC236}">
                <a16:creationId xmlns:a16="http://schemas.microsoft.com/office/drawing/2014/main" id="{B6243ECC-AAA8-4B2A-B3D3-ABCC0F380CD0}"/>
              </a:ext>
            </a:extLst>
          </p:cNvPr>
          <p:cNvSpPr>
            <a:spLocks noChangeShapeType="1"/>
          </p:cNvSpPr>
          <p:nvPr/>
        </p:nvSpPr>
        <p:spPr bwMode="auto">
          <a:xfrm>
            <a:off x="8286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6" name="Line 12">
            <a:extLst>
              <a:ext uri="{FF2B5EF4-FFF2-40B4-BE49-F238E27FC236}">
                <a16:creationId xmlns:a16="http://schemas.microsoft.com/office/drawing/2014/main" id="{25FE5B3C-C1C3-4A61-A820-389F0BE179E3}"/>
              </a:ext>
            </a:extLst>
          </p:cNvPr>
          <p:cNvSpPr>
            <a:spLocks noChangeShapeType="1"/>
          </p:cNvSpPr>
          <p:nvPr/>
        </p:nvSpPr>
        <p:spPr bwMode="auto">
          <a:xfrm>
            <a:off x="8286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Line 13">
            <a:extLst>
              <a:ext uri="{FF2B5EF4-FFF2-40B4-BE49-F238E27FC236}">
                <a16:creationId xmlns:a16="http://schemas.microsoft.com/office/drawing/2014/main" id="{2B12727D-2C59-4E53-A833-76E5859DE4EC}"/>
              </a:ext>
            </a:extLst>
          </p:cNvPr>
          <p:cNvSpPr>
            <a:spLocks noChangeShapeType="1"/>
          </p:cNvSpPr>
          <p:nvPr/>
        </p:nvSpPr>
        <p:spPr bwMode="auto">
          <a:xfrm>
            <a:off x="8286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8" name="Line 14">
            <a:extLst>
              <a:ext uri="{FF2B5EF4-FFF2-40B4-BE49-F238E27FC236}">
                <a16:creationId xmlns:a16="http://schemas.microsoft.com/office/drawing/2014/main" id="{EB94273E-7DEE-4629-AB40-7B395C850240}"/>
              </a:ext>
            </a:extLst>
          </p:cNvPr>
          <p:cNvSpPr>
            <a:spLocks noChangeShapeType="1"/>
          </p:cNvSpPr>
          <p:nvPr/>
        </p:nvSpPr>
        <p:spPr bwMode="auto">
          <a:xfrm>
            <a:off x="4562475" y="1244600"/>
            <a:ext cx="1588"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9" name="Line 15">
            <a:extLst>
              <a:ext uri="{FF2B5EF4-FFF2-40B4-BE49-F238E27FC236}">
                <a16:creationId xmlns:a16="http://schemas.microsoft.com/office/drawing/2014/main" id="{EC136989-49CE-48B5-95A9-AD006CABF41A}"/>
              </a:ext>
            </a:extLst>
          </p:cNvPr>
          <p:cNvSpPr>
            <a:spLocks noChangeShapeType="1"/>
          </p:cNvSpPr>
          <p:nvPr/>
        </p:nvSpPr>
        <p:spPr bwMode="auto">
          <a:xfrm>
            <a:off x="5805488" y="1244600"/>
            <a:ext cx="1587"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0" name="Line 16">
            <a:extLst>
              <a:ext uri="{FF2B5EF4-FFF2-40B4-BE49-F238E27FC236}">
                <a16:creationId xmlns:a16="http://schemas.microsoft.com/office/drawing/2014/main" id="{450DB607-C507-4165-AF73-40CB7C176FDE}"/>
              </a:ext>
            </a:extLst>
          </p:cNvPr>
          <p:cNvSpPr>
            <a:spLocks noChangeShapeType="1"/>
          </p:cNvSpPr>
          <p:nvPr/>
        </p:nvSpPr>
        <p:spPr bwMode="auto">
          <a:xfrm>
            <a:off x="7050088" y="1244600"/>
            <a:ext cx="1587"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1" name="Line 17">
            <a:extLst>
              <a:ext uri="{FF2B5EF4-FFF2-40B4-BE49-F238E27FC236}">
                <a16:creationId xmlns:a16="http://schemas.microsoft.com/office/drawing/2014/main" id="{47097F37-E767-49AB-B8AF-D7A730CB2553}"/>
              </a:ext>
            </a:extLst>
          </p:cNvPr>
          <p:cNvSpPr>
            <a:spLocks noChangeShapeType="1"/>
          </p:cNvSpPr>
          <p:nvPr/>
        </p:nvSpPr>
        <p:spPr bwMode="auto">
          <a:xfrm>
            <a:off x="8294688" y="1244600"/>
            <a:ext cx="1587" cy="497681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32" name="Picture 18">
            <a:extLst>
              <a:ext uri="{FF2B5EF4-FFF2-40B4-BE49-F238E27FC236}">
                <a16:creationId xmlns:a16="http://schemas.microsoft.com/office/drawing/2014/main" id="{300E53E5-21C2-4816-A808-1CB29945D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5" y="2443163"/>
            <a:ext cx="1227138"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3333" name="Picture 19">
            <a:extLst>
              <a:ext uri="{FF2B5EF4-FFF2-40B4-BE49-F238E27FC236}">
                <a16:creationId xmlns:a16="http://schemas.microsoft.com/office/drawing/2014/main" id="{3DC87E08-D136-4F8A-AC3A-3BB86008E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700" y="2576513"/>
            <a:ext cx="682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3334" name="Picture 20">
            <a:extLst>
              <a:ext uri="{FF2B5EF4-FFF2-40B4-BE49-F238E27FC236}">
                <a16:creationId xmlns:a16="http://schemas.microsoft.com/office/drawing/2014/main" id="{90567B4A-2A34-44D0-A771-6322E949C5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300" y="5165725"/>
            <a:ext cx="11557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a:extLst>
              <a:ext uri="{FF2B5EF4-FFF2-40B4-BE49-F238E27FC236}">
                <a16:creationId xmlns:a16="http://schemas.microsoft.com/office/drawing/2014/main" id="{369D5446-DEAF-4116-BCD2-3D49AB159012}"/>
              </a:ext>
            </a:extLst>
          </p:cNvPr>
          <p:cNvSpPr>
            <a:spLocks noGrp="1"/>
          </p:cNvSpPr>
          <p:nvPr>
            <p:ph type="dt" sz="quarter" idx="10"/>
          </p:nvPr>
        </p:nvSpPr>
        <p:spPr/>
        <p:txBody>
          <a:bodyPr/>
          <a:lstStyle/>
          <a:p>
            <a:pPr>
              <a:defRPr/>
            </a:pPr>
            <a:r>
              <a:rPr lang="en-US"/>
              <a:t>CS111 09/01/11</a:t>
            </a:r>
          </a:p>
        </p:txBody>
      </p:sp>
      <p:sp>
        <p:nvSpPr>
          <p:cNvPr id="6" name="Footer Placeholder 3">
            <a:extLst>
              <a:ext uri="{FF2B5EF4-FFF2-40B4-BE49-F238E27FC236}">
                <a16:creationId xmlns:a16="http://schemas.microsoft.com/office/drawing/2014/main" id="{63D16394-C6F0-49A0-AD55-2170FD80321D}"/>
              </a:ext>
            </a:extLst>
          </p:cNvPr>
          <p:cNvSpPr>
            <a:spLocks noGrp="1"/>
          </p:cNvSpPr>
          <p:nvPr>
            <p:ph type="ftr" sz="quarter" idx="11"/>
          </p:nvPr>
        </p:nvSpPr>
        <p:spPr/>
        <p:txBody>
          <a:bodyPr/>
          <a:lstStyle/>
          <a:p>
            <a:pPr>
              <a:defRPr/>
            </a:pPr>
            <a:r>
              <a:rPr lang="en-US"/>
              <a:t>Sesh Venugopal</a:t>
            </a:r>
          </a:p>
        </p:txBody>
      </p:sp>
      <p:sp>
        <p:nvSpPr>
          <p:cNvPr id="14340" name="Rectangle 2">
            <a:extLst>
              <a:ext uri="{FF2B5EF4-FFF2-40B4-BE49-F238E27FC236}">
                <a16:creationId xmlns:a16="http://schemas.microsoft.com/office/drawing/2014/main" id="{F1423502-13D0-4B8F-9D78-F7029BDF7590}"/>
              </a:ext>
            </a:extLst>
          </p:cNvPr>
          <p:cNvSpPr>
            <a:spLocks noGrp="1"/>
          </p:cNvSpPr>
          <p:nvPr>
            <p:ph type="title"/>
          </p:nvPr>
        </p:nvSpPr>
        <p:spPr>
          <a:xfrm>
            <a:off x="457200" y="314325"/>
            <a:ext cx="8224838" cy="1060450"/>
          </a:xfrm>
        </p:spPr>
        <p:txBody>
          <a:bodyPr lIns="0" tIns="0" rIns="0" bIns="0"/>
          <a:lstStyle/>
          <a:p>
            <a:pPr defTabSz="414338" eaLnBrk="1" hangingPunct="1">
              <a:lnSpc>
                <a:spcPct val="93000"/>
              </a:lnSpc>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r>
              <a:rPr lang="en-US" altLang="en-US" sz="4000">
                <a:solidFill>
                  <a:srgbClr val="000000"/>
                </a:solidFill>
                <a:latin typeface="Arial" panose="020B0604020202020204" pitchFamily="34" charset="0"/>
                <a:ea typeface="SimSun" panose="02010600030101010101" pitchFamily="2" charset="-122"/>
              </a:rPr>
              <a:t>Example: robot control</a:t>
            </a:r>
          </a:p>
        </p:txBody>
      </p:sp>
      <p:sp>
        <p:nvSpPr>
          <p:cNvPr id="14341" name="Rectangle 3">
            <a:extLst>
              <a:ext uri="{FF2B5EF4-FFF2-40B4-BE49-F238E27FC236}">
                <a16:creationId xmlns:a16="http://schemas.microsoft.com/office/drawing/2014/main" id="{30CC7EE8-E2DB-4424-82BD-5E650D1DD0AF}"/>
              </a:ext>
            </a:extLst>
          </p:cNvPr>
          <p:cNvSpPr>
            <a:spLocks noGrp="1"/>
          </p:cNvSpPr>
          <p:nvPr>
            <p:ph type="subTitle" idx="4294967295"/>
          </p:nvPr>
        </p:nvSpPr>
        <p:spPr>
          <a:xfrm>
            <a:off x="4562475" y="784225"/>
            <a:ext cx="4119563" cy="6167438"/>
          </a:xfrm>
        </p:spPr>
        <p:txBody>
          <a:bodyPr lIns="0" tIns="0" rIns="0" bIns="0" anchor="ctr"/>
          <a:lstStyle/>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u="sng"/>
              <a:t>Available operations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move north (distance)</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move south (distance)</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move east (distance)</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move west (distance)</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pick up (object)</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put down (object)</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input integers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store data</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compare numbers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make decisions</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print to screen</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looping (iteration)</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600"/>
              <a:t>arithmetic</a:t>
            </a:r>
          </a:p>
          <a:p>
            <a:pPr indent="-339725" eaLnBrk="1" hangingPunct="1">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1600"/>
          </a:p>
        </p:txBody>
      </p:sp>
      <p:pic>
        <p:nvPicPr>
          <p:cNvPr id="14342" name="Picture 4">
            <a:extLst>
              <a:ext uri="{FF2B5EF4-FFF2-40B4-BE49-F238E27FC236}">
                <a16:creationId xmlns:a16="http://schemas.microsoft.com/office/drawing/2014/main" id="{9572999C-83E9-4FA4-837F-D1EE0B619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2555875"/>
            <a:ext cx="40005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0351-EFA4-4FF9-AE9D-C95872160739}"/>
              </a:ext>
            </a:extLst>
          </p:cNvPr>
          <p:cNvSpPr>
            <a:spLocks noGrp="1"/>
          </p:cNvSpPr>
          <p:nvPr>
            <p:ph type="title"/>
          </p:nvPr>
        </p:nvSpPr>
        <p:spPr>
          <a:xfrm>
            <a:off x="457200" y="1196975"/>
            <a:ext cx="8229600" cy="1143000"/>
          </a:xfrm>
        </p:spPr>
        <p:txBody>
          <a:bodyPr/>
          <a:lstStyle/>
          <a:p>
            <a:pPr eaLnBrk="1" hangingPunct="1"/>
            <a:r>
              <a:rPr lang="en-US" altLang="en-US"/>
              <a:t>DESIGNING PROGRAM LOGIC</a:t>
            </a:r>
          </a:p>
        </p:txBody>
      </p:sp>
      <p:sp>
        <p:nvSpPr>
          <p:cNvPr id="6" name="Slide Number Placeholder 5">
            <a:extLst>
              <a:ext uri="{FF2B5EF4-FFF2-40B4-BE49-F238E27FC236}">
                <a16:creationId xmlns:a16="http://schemas.microsoft.com/office/drawing/2014/main" id="{A5FA43B3-F2FB-4B89-9574-8EC583BDD77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4A087B-EDDD-4F97-8876-0D79A9AAFA1F}"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C25D09E-AFAC-47AB-85B0-A635DAC4E8FF}"/>
              </a:ext>
            </a:extLst>
          </p:cNvPr>
          <p:cNvSpPr txBox="1">
            <a:spLocks/>
          </p:cNvSpPr>
          <p:nvPr/>
        </p:nvSpPr>
        <p:spPr>
          <a:xfrm>
            <a:off x="457200" y="2160588"/>
            <a:ext cx="8229600" cy="1143000"/>
          </a:xfrm>
          <a:prstGeom prst="rect">
            <a:avLst/>
          </a:prstGeom>
        </p:spPr>
        <p:txBody>
          <a:bodyPr anchor="ctr">
            <a:normAutofit/>
          </a:bodyPr>
          <a:lstStyle/>
          <a:p>
            <a:pPr algn="ctr" fontAlgn="auto">
              <a:spcAft>
                <a:spcPts val="0"/>
              </a:spcAft>
              <a:defRPr/>
            </a:pPr>
            <a:r>
              <a:rPr lang="en-US" sz="4400" dirty="0">
                <a:solidFill>
                  <a:srgbClr val="FF0000"/>
                </a:solidFill>
                <a:latin typeface="+mj-lt"/>
                <a:ea typeface="+mj-ea"/>
                <a:cs typeface="+mj-cs"/>
              </a:rPr>
              <a:t>FLOWCHARTS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accel="50000" decel="5000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1D245C1-C6CC-46D7-B9AF-8B4B709530F1}"/>
              </a:ext>
            </a:extLst>
          </p:cNvPr>
          <p:cNvSpPr>
            <a:spLocks noGrp="1"/>
          </p:cNvSpPr>
          <p:nvPr>
            <p:ph type="title"/>
          </p:nvPr>
        </p:nvSpPr>
        <p:spPr>
          <a:xfrm>
            <a:off x="457200" y="128588"/>
            <a:ext cx="8229600" cy="1143000"/>
          </a:xfrm>
        </p:spPr>
        <p:txBody>
          <a:bodyPr/>
          <a:lstStyle/>
          <a:p>
            <a:pPr eaLnBrk="1" hangingPunct="1"/>
            <a:r>
              <a:rPr lang="en-US" altLang="en-US"/>
              <a:t>Printing Data/Information (Output)</a:t>
            </a:r>
          </a:p>
        </p:txBody>
      </p:sp>
      <p:sp>
        <p:nvSpPr>
          <p:cNvPr id="6" name="Slide Number Placeholder 5">
            <a:extLst>
              <a:ext uri="{FF2B5EF4-FFF2-40B4-BE49-F238E27FC236}">
                <a16:creationId xmlns:a16="http://schemas.microsoft.com/office/drawing/2014/main" id="{80081E3E-F75D-41C8-A560-57945D9869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3445C7-C688-4472-BDFA-7125E5664C21}"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grpSp>
        <p:nvGrpSpPr>
          <p:cNvPr id="2" name="Group 23">
            <a:extLst>
              <a:ext uri="{FF2B5EF4-FFF2-40B4-BE49-F238E27FC236}">
                <a16:creationId xmlns:a16="http://schemas.microsoft.com/office/drawing/2014/main" id="{18C36A34-75A7-436C-B45B-7914D4F29912}"/>
              </a:ext>
            </a:extLst>
          </p:cNvPr>
          <p:cNvGrpSpPr>
            <a:grpSpLocks/>
          </p:cNvGrpSpPr>
          <p:nvPr/>
        </p:nvGrpSpPr>
        <p:grpSpPr bwMode="auto">
          <a:xfrm>
            <a:off x="796925" y="2078038"/>
            <a:ext cx="6110288" cy="700087"/>
            <a:chOff x="2020981" y="1654068"/>
            <a:chExt cx="6110264" cy="700763"/>
          </a:xfrm>
        </p:grpSpPr>
        <p:sp>
          <p:nvSpPr>
            <p:cNvPr id="23" name="Data 22">
              <a:extLst>
                <a:ext uri="{FF2B5EF4-FFF2-40B4-BE49-F238E27FC236}">
                  <a16:creationId xmlns:a16="http://schemas.microsoft.com/office/drawing/2014/main" id="{23C96CF5-C2C3-4EFC-8D99-CDC204DA99A5}"/>
                </a:ext>
              </a:extLst>
            </p:cNvPr>
            <p:cNvSpPr/>
            <p:nvPr/>
          </p:nvSpPr>
          <p:spPr>
            <a:xfrm>
              <a:off x="2020981" y="1654068"/>
              <a:ext cx="6110264" cy="700763"/>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6402" name="TextBox 7">
              <a:extLst>
                <a:ext uri="{FF2B5EF4-FFF2-40B4-BE49-F238E27FC236}">
                  <a16:creationId xmlns:a16="http://schemas.microsoft.com/office/drawing/2014/main" id="{A0C28198-BA91-4945-8C57-55962EE0002D}"/>
                </a:ext>
              </a:extLst>
            </p:cNvPr>
            <p:cNvSpPr txBox="1">
              <a:spLocks noChangeArrowheads="1"/>
            </p:cNvSpPr>
            <p:nvPr/>
          </p:nvSpPr>
          <p:spPr bwMode="auto">
            <a:xfrm>
              <a:off x="2788272" y="1737311"/>
              <a:ext cx="4731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print  “CS111 Introduction to Computer Science”</a:t>
              </a:r>
            </a:p>
          </p:txBody>
        </p:sp>
      </p:grpSp>
      <p:grpSp>
        <p:nvGrpSpPr>
          <p:cNvPr id="3" name="Group 24">
            <a:extLst>
              <a:ext uri="{FF2B5EF4-FFF2-40B4-BE49-F238E27FC236}">
                <a16:creationId xmlns:a16="http://schemas.microsoft.com/office/drawing/2014/main" id="{2B086029-A592-40B1-95BE-CBC5F32E6DE8}"/>
              </a:ext>
            </a:extLst>
          </p:cNvPr>
          <p:cNvGrpSpPr>
            <a:grpSpLocks/>
          </p:cNvGrpSpPr>
          <p:nvPr/>
        </p:nvGrpSpPr>
        <p:grpSpPr bwMode="auto">
          <a:xfrm>
            <a:off x="1665288" y="3387725"/>
            <a:ext cx="3503612" cy="700088"/>
            <a:chOff x="2277332" y="2992847"/>
            <a:chExt cx="3503588" cy="700763"/>
          </a:xfrm>
        </p:grpSpPr>
        <p:sp>
          <p:nvSpPr>
            <p:cNvPr id="14" name="Data 13">
              <a:extLst>
                <a:ext uri="{FF2B5EF4-FFF2-40B4-BE49-F238E27FC236}">
                  <a16:creationId xmlns:a16="http://schemas.microsoft.com/office/drawing/2014/main" id="{CEC936B2-3A0A-489B-8E94-CA18679B6B63}"/>
                </a:ext>
              </a:extLst>
            </p:cNvPr>
            <p:cNvSpPr/>
            <p:nvPr/>
          </p:nvSpPr>
          <p:spPr>
            <a:xfrm>
              <a:off x="2277332" y="2992847"/>
              <a:ext cx="3503588" cy="700763"/>
            </a:xfrm>
            <a:prstGeom prst="flowChartInputOutput">
              <a:avLst/>
            </a:prstGeom>
            <a:ln w="9525" cap="flat" cmpd="sng" algn="ctr">
              <a:solidFill>
                <a:schemeClr val="tx1"/>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6400" name="TextBox 8">
              <a:extLst>
                <a:ext uri="{FF2B5EF4-FFF2-40B4-BE49-F238E27FC236}">
                  <a16:creationId xmlns:a16="http://schemas.microsoft.com/office/drawing/2014/main" id="{F829D95E-B632-4C72-9F7D-3097515F2A9C}"/>
                </a:ext>
              </a:extLst>
            </p:cNvPr>
            <p:cNvSpPr txBox="1">
              <a:spLocks noChangeArrowheads="1"/>
            </p:cNvSpPr>
            <p:nvPr/>
          </p:nvSpPr>
          <p:spPr bwMode="auto">
            <a:xfrm>
              <a:off x="3124200" y="3095040"/>
              <a:ext cx="1769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print  “Fall 2010”</a:t>
              </a:r>
            </a:p>
          </p:txBody>
        </p:sp>
      </p:grpSp>
      <p:grpSp>
        <p:nvGrpSpPr>
          <p:cNvPr id="4" name="Group 12">
            <a:extLst>
              <a:ext uri="{FF2B5EF4-FFF2-40B4-BE49-F238E27FC236}">
                <a16:creationId xmlns:a16="http://schemas.microsoft.com/office/drawing/2014/main" id="{DFD99F7B-AE42-4CD2-AE8B-6CC229FC1778}"/>
              </a:ext>
            </a:extLst>
          </p:cNvPr>
          <p:cNvGrpSpPr>
            <a:grpSpLocks/>
          </p:cNvGrpSpPr>
          <p:nvPr/>
        </p:nvGrpSpPr>
        <p:grpSpPr bwMode="auto">
          <a:xfrm>
            <a:off x="893763" y="4773613"/>
            <a:ext cx="5402262" cy="701675"/>
            <a:chOff x="1868580" y="4613366"/>
            <a:chExt cx="5401365" cy="700763"/>
          </a:xfrm>
        </p:grpSpPr>
        <p:sp>
          <p:nvSpPr>
            <p:cNvPr id="12" name="Data 11">
              <a:extLst>
                <a:ext uri="{FF2B5EF4-FFF2-40B4-BE49-F238E27FC236}">
                  <a16:creationId xmlns:a16="http://schemas.microsoft.com/office/drawing/2014/main" id="{848E35E1-982E-4B22-869E-F57D2F02B6BE}"/>
                </a:ext>
              </a:extLst>
            </p:cNvPr>
            <p:cNvSpPr/>
            <p:nvPr/>
          </p:nvSpPr>
          <p:spPr>
            <a:xfrm>
              <a:off x="1868580" y="4613366"/>
              <a:ext cx="5401365" cy="700763"/>
            </a:xfrm>
            <a:prstGeom prst="flowChartInputOutput">
              <a:avLst/>
            </a:prstGeom>
            <a:ln w="9525" cap="flat" cmpd="sng" algn="ctr">
              <a:solidFill>
                <a:schemeClr val="tx1"/>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6398" name="TextBox 9">
              <a:extLst>
                <a:ext uri="{FF2B5EF4-FFF2-40B4-BE49-F238E27FC236}">
                  <a16:creationId xmlns:a16="http://schemas.microsoft.com/office/drawing/2014/main" id="{18E52041-CA6F-4BA0-9230-7DB920FA65CD}"/>
                </a:ext>
              </a:extLst>
            </p:cNvPr>
            <p:cNvSpPr txBox="1">
              <a:spLocks noChangeArrowheads="1"/>
            </p:cNvSpPr>
            <p:nvPr/>
          </p:nvSpPr>
          <p:spPr bwMode="auto">
            <a:xfrm>
              <a:off x="2583369" y="4784208"/>
              <a:ext cx="3915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print  “http://remus.rutgers.edu/cs111”</a:t>
              </a:r>
            </a:p>
          </p:txBody>
        </p:sp>
      </p:grpSp>
      <p:cxnSp>
        <p:nvCxnSpPr>
          <p:cNvPr id="27" name="Straight Arrow Connector 26">
            <a:extLst>
              <a:ext uri="{FF2B5EF4-FFF2-40B4-BE49-F238E27FC236}">
                <a16:creationId xmlns:a16="http://schemas.microsoft.com/office/drawing/2014/main" id="{30E2BA84-1544-474F-85CA-6069ADB5AF76}"/>
              </a:ext>
            </a:extLst>
          </p:cNvPr>
          <p:cNvCxnSpPr/>
          <p:nvPr/>
        </p:nvCxnSpPr>
        <p:spPr>
          <a:xfrm rot="16200000" flipH="1">
            <a:off x="3264694" y="3075781"/>
            <a:ext cx="609600" cy="142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174D55-B7CF-455B-99A9-DC40380672A2}"/>
              </a:ext>
            </a:extLst>
          </p:cNvPr>
          <p:cNvCxnSpPr/>
          <p:nvPr/>
        </p:nvCxnSpPr>
        <p:spPr>
          <a:xfrm rot="16200000" flipH="1">
            <a:off x="3251201" y="4384675"/>
            <a:ext cx="608012" cy="1428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6D5FAE-C18C-4339-A184-60CEF60036EF}"/>
              </a:ext>
            </a:extLst>
          </p:cNvPr>
          <p:cNvCxnSpPr/>
          <p:nvPr/>
        </p:nvCxnSpPr>
        <p:spPr>
          <a:xfrm rot="16200000" flipH="1">
            <a:off x="3228182" y="5779294"/>
            <a:ext cx="608012"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A7D184D-96E1-42E1-9988-F783361C80AC}"/>
              </a:ext>
            </a:extLst>
          </p:cNvPr>
          <p:cNvSpPr txBox="1">
            <a:spLocks noChangeArrowheads="1"/>
          </p:cNvSpPr>
          <p:nvPr/>
        </p:nvSpPr>
        <p:spPr bwMode="auto">
          <a:xfrm>
            <a:off x="3305175" y="5995988"/>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end</a:t>
            </a:r>
          </a:p>
        </p:txBody>
      </p:sp>
      <p:sp>
        <p:nvSpPr>
          <p:cNvPr id="31" name="TextBox 30">
            <a:extLst>
              <a:ext uri="{FF2B5EF4-FFF2-40B4-BE49-F238E27FC236}">
                <a16:creationId xmlns:a16="http://schemas.microsoft.com/office/drawing/2014/main" id="{BBC2FF56-FDA6-4C58-B293-D43068350D3C}"/>
              </a:ext>
            </a:extLst>
          </p:cNvPr>
          <p:cNvSpPr txBox="1">
            <a:spLocks noChangeArrowheads="1"/>
          </p:cNvSpPr>
          <p:nvPr/>
        </p:nvSpPr>
        <p:spPr bwMode="auto">
          <a:xfrm>
            <a:off x="3251200" y="1101725"/>
            <a:ext cx="620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start</a:t>
            </a:r>
          </a:p>
        </p:txBody>
      </p:sp>
      <p:cxnSp>
        <p:nvCxnSpPr>
          <p:cNvPr id="33" name="Straight Arrow Connector 32">
            <a:extLst>
              <a:ext uri="{FF2B5EF4-FFF2-40B4-BE49-F238E27FC236}">
                <a16:creationId xmlns:a16="http://schemas.microsoft.com/office/drawing/2014/main" id="{431F09A8-3F2E-46FD-88BB-E13ECB16A7F7}"/>
              </a:ext>
            </a:extLst>
          </p:cNvPr>
          <p:cNvCxnSpPr/>
          <p:nvPr/>
        </p:nvCxnSpPr>
        <p:spPr>
          <a:xfrm rot="16200000" flipH="1">
            <a:off x="3272632" y="1797844"/>
            <a:ext cx="608012"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B283-AEA6-47A5-82F2-DB090388BE9E}"/>
              </a:ext>
            </a:extLst>
          </p:cNvPr>
          <p:cNvSpPr>
            <a:spLocks noGrp="1"/>
          </p:cNvSpPr>
          <p:nvPr>
            <p:ph type="title"/>
          </p:nvPr>
        </p:nvSpPr>
        <p:spPr/>
        <p:txBody>
          <a:bodyPr rtlCol="0">
            <a:normAutofit fontScale="90000"/>
          </a:bodyPr>
          <a:lstStyle/>
          <a:p>
            <a:pPr eaLnBrk="1" fontAlgn="auto" hangingPunct="1">
              <a:spcAft>
                <a:spcPts val="0"/>
              </a:spcAft>
              <a:defRPr/>
            </a:pPr>
            <a:r>
              <a:rPr lang="en-US" dirty="0"/>
              <a:t>Printing (output), reading (input), computing (processing)</a:t>
            </a:r>
          </a:p>
        </p:txBody>
      </p:sp>
      <p:sp>
        <p:nvSpPr>
          <p:cNvPr id="6" name="Slide Number Placeholder 5">
            <a:extLst>
              <a:ext uri="{FF2B5EF4-FFF2-40B4-BE49-F238E27FC236}">
                <a16:creationId xmlns:a16="http://schemas.microsoft.com/office/drawing/2014/main" id="{B7ED9B85-CB43-4890-A6AD-E655C17DC22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9F823E-1362-48F9-B76B-3E91592D3CC2}"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grpSp>
        <p:nvGrpSpPr>
          <p:cNvPr id="3" name="Group 14">
            <a:extLst>
              <a:ext uri="{FF2B5EF4-FFF2-40B4-BE49-F238E27FC236}">
                <a16:creationId xmlns:a16="http://schemas.microsoft.com/office/drawing/2014/main" id="{82758325-F5D9-45A1-B58D-2A2432C43B80}"/>
              </a:ext>
            </a:extLst>
          </p:cNvPr>
          <p:cNvGrpSpPr>
            <a:grpSpLocks/>
          </p:cNvGrpSpPr>
          <p:nvPr/>
        </p:nvGrpSpPr>
        <p:grpSpPr bwMode="auto">
          <a:xfrm>
            <a:off x="1225550" y="2122488"/>
            <a:ext cx="4972050" cy="612775"/>
            <a:chOff x="255074" y="1956300"/>
            <a:chExt cx="4971112" cy="612648"/>
          </a:xfrm>
        </p:grpSpPr>
        <p:sp>
          <p:nvSpPr>
            <p:cNvPr id="12" name="Data 11">
              <a:extLst>
                <a:ext uri="{FF2B5EF4-FFF2-40B4-BE49-F238E27FC236}">
                  <a16:creationId xmlns:a16="http://schemas.microsoft.com/office/drawing/2014/main" id="{FB3BCCBE-F17F-4E13-A39E-E4D2AEDDB132}"/>
                </a:ext>
              </a:extLst>
            </p:cNvPr>
            <p:cNvSpPr/>
            <p:nvPr/>
          </p:nvSpPr>
          <p:spPr>
            <a:xfrm>
              <a:off x="255074" y="1956300"/>
              <a:ext cx="4971112"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7430" name="TextBox 6">
              <a:extLst>
                <a:ext uri="{FF2B5EF4-FFF2-40B4-BE49-F238E27FC236}">
                  <a16:creationId xmlns:a16="http://schemas.microsoft.com/office/drawing/2014/main" id="{7C5EC769-63F4-4FF1-A1D8-5C843A67AC1B}"/>
                </a:ext>
              </a:extLst>
            </p:cNvPr>
            <p:cNvSpPr txBox="1">
              <a:spLocks noChangeArrowheads="1"/>
            </p:cNvSpPr>
            <p:nvPr/>
          </p:nvSpPr>
          <p:spPr bwMode="auto">
            <a:xfrm>
              <a:off x="875897" y="2000097"/>
              <a:ext cx="40771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print  “Enter temperature in Fahrenheit: ”</a:t>
              </a:r>
            </a:p>
          </p:txBody>
        </p:sp>
      </p:grpSp>
      <p:grpSp>
        <p:nvGrpSpPr>
          <p:cNvPr id="4" name="Group 15">
            <a:extLst>
              <a:ext uri="{FF2B5EF4-FFF2-40B4-BE49-F238E27FC236}">
                <a16:creationId xmlns:a16="http://schemas.microsoft.com/office/drawing/2014/main" id="{6A098F31-DC6B-424D-ACAB-49CB0A5192E0}"/>
              </a:ext>
            </a:extLst>
          </p:cNvPr>
          <p:cNvGrpSpPr>
            <a:grpSpLocks/>
          </p:cNvGrpSpPr>
          <p:nvPr/>
        </p:nvGrpSpPr>
        <p:grpSpPr bwMode="auto">
          <a:xfrm>
            <a:off x="2254250" y="3143250"/>
            <a:ext cx="2065338" cy="612775"/>
            <a:chOff x="1073433" y="2846855"/>
            <a:chExt cx="2065365" cy="612648"/>
          </a:xfrm>
        </p:grpSpPr>
        <p:sp>
          <p:nvSpPr>
            <p:cNvPr id="14" name="Data 13">
              <a:extLst>
                <a:ext uri="{FF2B5EF4-FFF2-40B4-BE49-F238E27FC236}">
                  <a16:creationId xmlns:a16="http://schemas.microsoft.com/office/drawing/2014/main" id="{5096DB1C-E0F7-4E7B-8E57-DC521DBD52D3}"/>
                </a:ext>
              </a:extLst>
            </p:cNvPr>
            <p:cNvSpPr/>
            <p:nvPr/>
          </p:nvSpPr>
          <p:spPr>
            <a:xfrm>
              <a:off x="1073433" y="2846855"/>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7428" name="TextBox 7">
              <a:extLst>
                <a:ext uri="{FF2B5EF4-FFF2-40B4-BE49-F238E27FC236}">
                  <a16:creationId xmlns:a16="http://schemas.microsoft.com/office/drawing/2014/main" id="{C51485BE-2BEF-43C1-A6A1-90A561DCF835}"/>
                </a:ext>
              </a:extLst>
            </p:cNvPr>
            <p:cNvSpPr txBox="1">
              <a:spLocks noChangeArrowheads="1"/>
            </p:cNvSpPr>
            <p:nvPr/>
          </p:nvSpPr>
          <p:spPr bwMode="auto">
            <a:xfrm>
              <a:off x="1328445" y="2919850"/>
              <a:ext cx="1638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read fahrenheit</a:t>
              </a:r>
            </a:p>
          </p:txBody>
        </p:sp>
      </p:grpSp>
      <p:grpSp>
        <p:nvGrpSpPr>
          <p:cNvPr id="5" name="Group 18">
            <a:extLst>
              <a:ext uri="{FF2B5EF4-FFF2-40B4-BE49-F238E27FC236}">
                <a16:creationId xmlns:a16="http://schemas.microsoft.com/office/drawing/2014/main" id="{6CE5F8C2-9DF2-44CF-BA5D-17EAC3F633C5}"/>
              </a:ext>
            </a:extLst>
          </p:cNvPr>
          <p:cNvGrpSpPr>
            <a:grpSpLocks/>
          </p:cNvGrpSpPr>
          <p:nvPr/>
        </p:nvGrpSpPr>
        <p:grpSpPr bwMode="auto">
          <a:xfrm>
            <a:off x="1520825" y="4137025"/>
            <a:ext cx="3609975" cy="582613"/>
            <a:chOff x="1616301" y="4394376"/>
            <a:chExt cx="3609885" cy="583970"/>
          </a:xfrm>
        </p:grpSpPr>
        <p:sp>
          <p:nvSpPr>
            <p:cNvPr id="18" name="Rectangle 17">
              <a:extLst>
                <a:ext uri="{FF2B5EF4-FFF2-40B4-BE49-F238E27FC236}">
                  <a16:creationId xmlns:a16="http://schemas.microsoft.com/office/drawing/2014/main" id="{043B3864-5596-4372-8891-DB3BF481C051}"/>
                </a:ext>
              </a:extLst>
            </p:cNvPr>
            <p:cNvSpPr/>
            <p:nvPr/>
          </p:nvSpPr>
          <p:spPr>
            <a:xfrm>
              <a:off x="1616301" y="4394376"/>
              <a:ext cx="3609885" cy="583970"/>
            </a:xfrm>
            <a:prstGeom prst="rec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7426" name="TextBox 9">
              <a:extLst>
                <a:ext uri="{FF2B5EF4-FFF2-40B4-BE49-F238E27FC236}">
                  <a16:creationId xmlns:a16="http://schemas.microsoft.com/office/drawing/2014/main" id="{39E2B041-599A-4114-A3EF-473DC3C572EF}"/>
                </a:ext>
              </a:extLst>
            </p:cNvPr>
            <p:cNvSpPr txBox="1">
              <a:spLocks noChangeArrowheads="1"/>
            </p:cNvSpPr>
            <p:nvPr/>
          </p:nvSpPr>
          <p:spPr bwMode="auto">
            <a:xfrm>
              <a:off x="1912375" y="4438173"/>
              <a:ext cx="3057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celsius = fahrenheit * 9 / 5 - 32</a:t>
              </a:r>
            </a:p>
          </p:txBody>
        </p:sp>
      </p:grpSp>
      <p:grpSp>
        <p:nvGrpSpPr>
          <p:cNvPr id="7" name="Group 16">
            <a:extLst>
              <a:ext uri="{FF2B5EF4-FFF2-40B4-BE49-F238E27FC236}">
                <a16:creationId xmlns:a16="http://schemas.microsoft.com/office/drawing/2014/main" id="{B2C0FE2C-4AF5-40B7-86EA-A168332EC1BC}"/>
              </a:ext>
            </a:extLst>
          </p:cNvPr>
          <p:cNvGrpSpPr>
            <a:grpSpLocks/>
          </p:cNvGrpSpPr>
          <p:nvPr/>
        </p:nvGrpSpPr>
        <p:grpSpPr bwMode="auto">
          <a:xfrm>
            <a:off x="2057400" y="5159375"/>
            <a:ext cx="2065338" cy="612775"/>
            <a:chOff x="525435" y="5216805"/>
            <a:chExt cx="2065365" cy="612648"/>
          </a:xfrm>
        </p:grpSpPr>
        <p:sp>
          <p:nvSpPr>
            <p:cNvPr id="13" name="Data 12">
              <a:extLst>
                <a:ext uri="{FF2B5EF4-FFF2-40B4-BE49-F238E27FC236}">
                  <a16:creationId xmlns:a16="http://schemas.microsoft.com/office/drawing/2014/main" id="{2C54031A-4732-4EFC-98FE-24FF8A059824}"/>
                </a:ext>
              </a:extLst>
            </p:cNvPr>
            <p:cNvSpPr/>
            <p:nvPr/>
          </p:nvSpPr>
          <p:spPr>
            <a:xfrm>
              <a:off x="525435" y="5216805"/>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17424" name="TextBox 10">
              <a:extLst>
                <a:ext uri="{FF2B5EF4-FFF2-40B4-BE49-F238E27FC236}">
                  <a16:creationId xmlns:a16="http://schemas.microsoft.com/office/drawing/2014/main" id="{6BB4EC22-5F69-4784-B67B-2FEEF99C7D8B}"/>
                </a:ext>
              </a:extLst>
            </p:cNvPr>
            <p:cNvSpPr txBox="1">
              <a:spLocks noChangeArrowheads="1"/>
            </p:cNvSpPr>
            <p:nvPr/>
          </p:nvSpPr>
          <p:spPr bwMode="auto">
            <a:xfrm>
              <a:off x="934299" y="5314131"/>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print celsius</a:t>
              </a:r>
            </a:p>
          </p:txBody>
        </p:sp>
      </p:grpSp>
      <p:cxnSp>
        <p:nvCxnSpPr>
          <p:cNvPr id="22" name="Straight Arrow Connector 21">
            <a:extLst>
              <a:ext uri="{FF2B5EF4-FFF2-40B4-BE49-F238E27FC236}">
                <a16:creationId xmlns:a16="http://schemas.microsoft.com/office/drawing/2014/main" id="{E8B620A0-7A46-4168-9E61-0202A934FEC7}"/>
              </a:ext>
            </a:extLst>
          </p:cNvPr>
          <p:cNvCxnSpPr/>
          <p:nvPr/>
        </p:nvCxnSpPr>
        <p:spPr>
          <a:xfrm rot="5400000">
            <a:off x="2951162" y="3957638"/>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C1C2119-8B05-45A9-A142-D486E820987B}"/>
              </a:ext>
            </a:extLst>
          </p:cNvPr>
          <p:cNvCxnSpPr/>
          <p:nvPr/>
        </p:nvCxnSpPr>
        <p:spPr>
          <a:xfrm rot="5400000">
            <a:off x="2945606" y="2964657"/>
            <a:ext cx="350837"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B1D019-073E-4753-B7B8-B9D74CFC589A}"/>
              </a:ext>
            </a:extLst>
          </p:cNvPr>
          <p:cNvCxnSpPr/>
          <p:nvPr/>
        </p:nvCxnSpPr>
        <p:spPr>
          <a:xfrm rot="5400000">
            <a:off x="2958306" y="4936332"/>
            <a:ext cx="352425" cy="793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0D80497-F53E-4CDE-BDBC-DD3DED5FC1BF}"/>
              </a:ext>
            </a:extLst>
          </p:cNvPr>
          <p:cNvCxnSpPr/>
          <p:nvPr/>
        </p:nvCxnSpPr>
        <p:spPr>
          <a:xfrm rot="5400000">
            <a:off x="2981325" y="1943101"/>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0A66B4B-9565-43DE-AA82-0B534B2343F5}"/>
              </a:ext>
            </a:extLst>
          </p:cNvPr>
          <p:cNvCxnSpPr/>
          <p:nvPr/>
        </p:nvCxnSpPr>
        <p:spPr>
          <a:xfrm rot="5400000">
            <a:off x="2937669" y="5914232"/>
            <a:ext cx="352425" cy="793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93095F6-8FBB-4D57-AA24-6CCBFDEF8ACC}"/>
              </a:ext>
            </a:extLst>
          </p:cNvPr>
          <p:cNvSpPr txBox="1">
            <a:spLocks noChangeArrowheads="1"/>
          </p:cNvSpPr>
          <p:nvPr/>
        </p:nvSpPr>
        <p:spPr bwMode="auto">
          <a:xfrm>
            <a:off x="2859088" y="1458913"/>
            <a:ext cx="620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start</a:t>
            </a:r>
          </a:p>
        </p:txBody>
      </p:sp>
      <p:sp>
        <p:nvSpPr>
          <p:cNvPr id="33" name="TextBox 32">
            <a:extLst>
              <a:ext uri="{FF2B5EF4-FFF2-40B4-BE49-F238E27FC236}">
                <a16:creationId xmlns:a16="http://schemas.microsoft.com/office/drawing/2014/main" id="{78CEEE19-C9A9-4B73-A350-5E67A3E3FB4F}"/>
              </a:ext>
            </a:extLst>
          </p:cNvPr>
          <p:cNvSpPr txBox="1">
            <a:spLocks noChangeArrowheads="1"/>
          </p:cNvSpPr>
          <p:nvPr/>
        </p:nvSpPr>
        <p:spPr bwMode="auto">
          <a:xfrm>
            <a:off x="2852738" y="6075363"/>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A9932D7-658C-4F5E-AC2B-F9AAC868C4E7}"/>
              </a:ext>
            </a:extLst>
          </p:cNvPr>
          <p:cNvSpPr>
            <a:spLocks noGrp="1"/>
          </p:cNvSpPr>
          <p:nvPr>
            <p:ph type="title"/>
          </p:nvPr>
        </p:nvSpPr>
        <p:spPr/>
        <p:txBody>
          <a:bodyPr/>
          <a:lstStyle/>
          <a:p>
            <a:pPr eaLnBrk="1" hangingPunct="1"/>
            <a:r>
              <a:rPr lang="en-US" altLang="en-US"/>
              <a:t>Does The Program Work Correctly?</a:t>
            </a:r>
          </a:p>
        </p:txBody>
      </p:sp>
      <p:sp>
        <p:nvSpPr>
          <p:cNvPr id="6" name="Slide Number Placeholder 5">
            <a:extLst>
              <a:ext uri="{FF2B5EF4-FFF2-40B4-BE49-F238E27FC236}">
                <a16:creationId xmlns:a16="http://schemas.microsoft.com/office/drawing/2014/main" id="{6FDDDA6C-A2C9-49E8-9F4C-24F9BC9EB72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0938FB-C060-4D3E-8D78-A65785D45CE2}"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
        <p:nvSpPr>
          <p:cNvPr id="7" name="TextBox 6">
            <a:extLst>
              <a:ext uri="{FF2B5EF4-FFF2-40B4-BE49-F238E27FC236}">
                <a16:creationId xmlns:a16="http://schemas.microsoft.com/office/drawing/2014/main" id="{C6AE0A37-1D22-466A-9F91-5882AD84ABFC}"/>
              </a:ext>
            </a:extLst>
          </p:cNvPr>
          <p:cNvSpPr txBox="1">
            <a:spLocks noChangeArrowheads="1"/>
          </p:cNvSpPr>
          <p:nvPr/>
        </p:nvSpPr>
        <p:spPr bwMode="auto">
          <a:xfrm>
            <a:off x="457200" y="14605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Check by running it for various input (fahrenheit) values, and compare the output (celsius) value against the expected (correct) value. This process is called TESTING</a:t>
            </a:r>
          </a:p>
        </p:txBody>
      </p:sp>
      <p:graphicFrame>
        <p:nvGraphicFramePr>
          <p:cNvPr id="8" name="Table 7">
            <a:extLst>
              <a:ext uri="{FF2B5EF4-FFF2-40B4-BE49-F238E27FC236}">
                <a16:creationId xmlns:a16="http://schemas.microsoft.com/office/drawing/2014/main" id="{C0612CA0-D5E4-4FDB-BEB7-3AC97C680108}"/>
              </a:ext>
            </a:extLst>
          </p:cNvPr>
          <p:cNvGraphicFramePr>
            <a:graphicFrameLocks noGrp="1"/>
          </p:cNvGraphicFramePr>
          <p:nvPr/>
        </p:nvGraphicFramePr>
        <p:xfrm>
          <a:off x="1524000" y="23241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Input (Fahrenheit)</a:t>
                      </a:r>
                    </a:p>
                  </a:txBody>
                  <a:tcPr/>
                </a:tc>
                <a:tc>
                  <a:txBody>
                    <a:bodyPr/>
                    <a:lstStyle/>
                    <a:p>
                      <a:r>
                        <a:rPr lang="en-US" dirty="0"/>
                        <a:t>Output (Celsius)</a:t>
                      </a:r>
                    </a:p>
                  </a:txBody>
                  <a:tcPr/>
                </a:tc>
                <a:tc>
                  <a:txBody>
                    <a:bodyPr/>
                    <a:lstStyle/>
                    <a:p>
                      <a:r>
                        <a:rPr lang="en-US" dirty="0"/>
                        <a:t>Expected</a:t>
                      </a:r>
                      <a:r>
                        <a:rPr lang="en-US" baseline="0" dirty="0"/>
                        <a:t> Result</a:t>
                      </a:r>
                      <a:endParaRPr lang="en-US" dirty="0"/>
                    </a:p>
                  </a:txBody>
                  <a:tcPr/>
                </a:tc>
                <a:extLst>
                  <a:ext uri="{0D108BD9-81ED-4DB2-BD59-A6C34878D82A}">
                    <a16:rowId xmlns:a16="http://schemas.microsoft.com/office/drawing/2014/main" val="10000"/>
                  </a:ext>
                </a:extLst>
              </a:tr>
              <a:tr h="370840">
                <a:tc>
                  <a:txBody>
                    <a:bodyPr/>
                    <a:lstStyle/>
                    <a:p>
                      <a:r>
                        <a:rPr lang="en-US" dirty="0"/>
                        <a:t>32</a:t>
                      </a:r>
                    </a:p>
                  </a:txBody>
                  <a:tcPr/>
                </a:tc>
                <a:tc>
                  <a:txBody>
                    <a:bodyPr/>
                    <a:lstStyle/>
                    <a:p>
                      <a:r>
                        <a:rPr lang="en-US" dirty="0">
                          <a:solidFill>
                            <a:srgbClr val="FF0000"/>
                          </a:solidFill>
                        </a:rPr>
                        <a:t>25.6</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100</a:t>
                      </a:r>
                    </a:p>
                  </a:txBody>
                  <a:tcPr/>
                </a:tc>
                <a:tc>
                  <a:txBody>
                    <a:bodyPr/>
                    <a:lstStyle/>
                    <a:p>
                      <a:r>
                        <a:rPr lang="en-US" dirty="0">
                          <a:solidFill>
                            <a:srgbClr val="FF0000"/>
                          </a:solidFill>
                        </a:rPr>
                        <a:t>148</a:t>
                      </a:r>
                    </a:p>
                  </a:txBody>
                  <a:tcPr/>
                </a:tc>
                <a:tc>
                  <a:txBody>
                    <a:bodyPr/>
                    <a:lstStyle/>
                    <a:p>
                      <a:r>
                        <a:rPr lang="en-US" dirty="0"/>
                        <a:t>37.78</a:t>
                      </a:r>
                    </a:p>
                  </a:txBody>
                  <a:tcPr/>
                </a:tc>
                <a:extLst>
                  <a:ext uri="{0D108BD9-81ED-4DB2-BD59-A6C34878D82A}">
                    <a16:rowId xmlns:a16="http://schemas.microsoft.com/office/drawing/2014/main" val="10002"/>
                  </a:ext>
                </a:extLst>
              </a:tr>
              <a:tr h="370840">
                <a:tc>
                  <a:txBody>
                    <a:bodyPr/>
                    <a:lstStyle/>
                    <a:p>
                      <a:r>
                        <a:rPr lang="en-US" dirty="0"/>
                        <a:t>-40</a:t>
                      </a:r>
                    </a:p>
                  </a:txBody>
                  <a:tcPr/>
                </a:tc>
                <a:tc>
                  <a:txBody>
                    <a:bodyPr/>
                    <a:lstStyle/>
                    <a:p>
                      <a:r>
                        <a:rPr lang="en-US" dirty="0">
                          <a:solidFill>
                            <a:srgbClr val="FF0000"/>
                          </a:solidFill>
                        </a:rPr>
                        <a:t>-104</a:t>
                      </a:r>
                    </a:p>
                  </a:txBody>
                  <a:tcPr/>
                </a:tc>
                <a:tc>
                  <a:txBody>
                    <a:bodyPr/>
                    <a:lstStyle/>
                    <a:p>
                      <a:r>
                        <a:rPr lang="en-US" dirty="0"/>
                        <a:t>-40</a:t>
                      </a:r>
                    </a:p>
                  </a:txBody>
                  <a:tcPr/>
                </a:tc>
                <a:extLst>
                  <a:ext uri="{0D108BD9-81ED-4DB2-BD59-A6C34878D82A}">
                    <a16:rowId xmlns:a16="http://schemas.microsoft.com/office/drawing/2014/main" val="10003"/>
                  </a:ext>
                </a:extLst>
              </a:tr>
              <a:tr h="370840">
                <a:tc>
                  <a:txBody>
                    <a:bodyPr/>
                    <a:lstStyle/>
                    <a:p>
                      <a:r>
                        <a:rPr lang="en-US" dirty="0"/>
                        <a:t>-300</a:t>
                      </a:r>
                    </a:p>
                  </a:txBody>
                  <a:tcPr/>
                </a:tc>
                <a:tc>
                  <a:txBody>
                    <a:bodyPr/>
                    <a:lstStyle/>
                    <a:p>
                      <a:r>
                        <a:rPr lang="en-US" dirty="0">
                          <a:solidFill>
                            <a:srgbClr val="FF0000"/>
                          </a:solidFill>
                        </a:rPr>
                        <a:t>-572</a:t>
                      </a:r>
                    </a:p>
                  </a:txBody>
                  <a:tcPr/>
                </a:tc>
                <a:tc>
                  <a:txBody>
                    <a:bodyPr/>
                    <a:lstStyle/>
                    <a:p>
                      <a:r>
                        <a:rPr lang="en-US" dirty="0"/>
                        <a:t>-184.44</a:t>
                      </a:r>
                    </a:p>
                  </a:txBody>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2450521A-2674-4245-BB88-3996ADAB81B6}"/>
              </a:ext>
            </a:extLst>
          </p:cNvPr>
          <p:cNvSpPr txBox="1">
            <a:spLocks noChangeArrowheads="1"/>
          </p:cNvSpPr>
          <p:nvPr/>
        </p:nvSpPr>
        <p:spPr bwMode="auto">
          <a:xfrm>
            <a:off x="611188" y="4465638"/>
            <a:ext cx="6865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The results of testing the program show that it does NOT work correctly.</a:t>
            </a:r>
          </a:p>
        </p:txBody>
      </p:sp>
      <p:sp>
        <p:nvSpPr>
          <p:cNvPr id="10" name="TextBox 9">
            <a:extLst>
              <a:ext uri="{FF2B5EF4-FFF2-40B4-BE49-F238E27FC236}">
                <a16:creationId xmlns:a16="http://schemas.microsoft.com/office/drawing/2014/main" id="{673AA70B-EF32-49C2-8B85-84209BC9AC9D}"/>
              </a:ext>
            </a:extLst>
          </p:cNvPr>
          <p:cNvSpPr txBox="1">
            <a:spLocks noChangeArrowheads="1"/>
          </p:cNvSpPr>
          <p:nvPr/>
        </p:nvSpPr>
        <p:spPr bwMode="auto">
          <a:xfrm>
            <a:off x="2590800" y="5062538"/>
            <a:ext cx="305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celsius = fahrenheit * 9 / 5 - 32</a:t>
            </a:r>
          </a:p>
        </p:txBody>
      </p:sp>
      <p:sp>
        <p:nvSpPr>
          <p:cNvPr id="11" name="TextBox 10">
            <a:extLst>
              <a:ext uri="{FF2B5EF4-FFF2-40B4-BE49-F238E27FC236}">
                <a16:creationId xmlns:a16="http://schemas.microsoft.com/office/drawing/2014/main" id="{DFC15054-B85A-4227-9A6F-A26653CB38E5}"/>
              </a:ext>
            </a:extLst>
          </p:cNvPr>
          <p:cNvSpPr txBox="1">
            <a:spLocks noChangeArrowheads="1"/>
          </p:cNvSpPr>
          <p:nvPr/>
        </p:nvSpPr>
        <p:spPr bwMode="auto">
          <a:xfrm>
            <a:off x="2590800" y="5727700"/>
            <a:ext cx="324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celsius = (fahrenheit – 32) * 5 / 9</a:t>
            </a:r>
          </a:p>
        </p:txBody>
      </p:sp>
      <p:grpSp>
        <p:nvGrpSpPr>
          <p:cNvPr id="2" name="Group 14">
            <a:extLst>
              <a:ext uri="{FF2B5EF4-FFF2-40B4-BE49-F238E27FC236}">
                <a16:creationId xmlns:a16="http://schemas.microsoft.com/office/drawing/2014/main" id="{E4F00BE5-3C75-4C08-995C-2A4F0D293C23}"/>
              </a:ext>
            </a:extLst>
          </p:cNvPr>
          <p:cNvGrpSpPr>
            <a:grpSpLocks/>
          </p:cNvGrpSpPr>
          <p:nvPr/>
        </p:nvGrpSpPr>
        <p:grpSpPr bwMode="auto">
          <a:xfrm>
            <a:off x="3409950" y="5027613"/>
            <a:ext cx="1239838" cy="638175"/>
            <a:chOff x="3410376" y="5027212"/>
            <a:chExt cx="1240091" cy="638356"/>
          </a:xfrm>
        </p:grpSpPr>
        <p:cxnSp>
          <p:nvCxnSpPr>
            <p:cNvPr id="13" name="Straight Connector 12">
              <a:extLst>
                <a:ext uri="{FF2B5EF4-FFF2-40B4-BE49-F238E27FC236}">
                  <a16:creationId xmlns:a16="http://schemas.microsoft.com/office/drawing/2014/main" id="{F00F6F03-1379-45FA-8B07-17617F34EA70}"/>
                </a:ext>
              </a:extLst>
            </p:cNvPr>
            <p:cNvCxnSpPr/>
            <p:nvPr/>
          </p:nvCxnSpPr>
          <p:spPr>
            <a:xfrm>
              <a:off x="3410376" y="5027212"/>
              <a:ext cx="1087660" cy="522435"/>
            </a:xfrm>
            <a:prstGeom prst="line">
              <a:avLst/>
            </a:pr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3E6E3C-0513-46C2-8C56-D8505A2C216B}"/>
                </a:ext>
              </a:extLst>
            </p:cNvPr>
            <p:cNvCxnSpPr/>
            <p:nvPr/>
          </p:nvCxnSpPr>
          <p:spPr>
            <a:xfrm rot="10800000" flipV="1">
              <a:off x="3651725" y="5027212"/>
              <a:ext cx="998742" cy="638356"/>
            </a:xfrm>
            <a:prstGeom prst="line">
              <a:avLst/>
            </a:pr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42EA1230-25FA-4D6E-95BF-723D6265CFE2}"/>
              </a:ext>
            </a:extLst>
          </p:cNvPr>
          <p:cNvSpPr txBox="1">
            <a:spLocks noChangeArrowheads="1"/>
          </p:cNvSpPr>
          <p:nvPr/>
        </p:nvSpPr>
        <p:spPr bwMode="auto">
          <a:xfrm>
            <a:off x="6019800" y="5710238"/>
            <a:ext cx="2236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Retest to confirm that</a:t>
            </a:r>
          </a:p>
          <a:p>
            <a:pPr eaLnBrk="1" hangingPunct="1"/>
            <a:r>
              <a:rPr lang="en-US" altLang="en-US">
                <a:latin typeface="Calibri" panose="020F0502020204030204" pitchFamily="34" charset="0"/>
              </a:rPr>
              <a:t>this is correct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accel="50000" decel="5000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6C13-35E5-4A57-B685-C816B7B38702}"/>
              </a:ext>
            </a:extLst>
          </p:cNvPr>
          <p:cNvSpPr>
            <a:spLocks noGrp="1"/>
          </p:cNvSpPr>
          <p:nvPr>
            <p:ph type="title"/>
          </p:nvPr>
        </p:nvSpPr>
        <p:spPr/>
        <p:txBody>
          <a:bodyPr rtlCol="0">
            <a:normAutofit fontScale="90000"/>
          </a:bodyPr>
          <a:lstStyle/>
          <a:p>
            <a:pPr eaLnBrk="1" fontAlgn="auto" hangingPunct="1">
              <a:spcAft>
                <a:spcPts val="0"/>
              </a:spcAft>
              <a:defRPr/>
            </a:pPr>
            <a:r>
              <a:rPr lang="en-US" dirty="0"/>
              <a:t>Are All Input (Fahrenheit) Values Acceptable?</a:t>
            </a:r>
          </a:p>
        </p:txBody>
      </p:sp>
      <p:sp>
        <p:nvSpPr>
          <p:cNvPr id="6" name="Slide Number Placeholder 5">
            <a:extLst>
              <a:ext uri="{FF2B5EF4-FFF2-40B4-BE49-F238E27FC236}">
                <a16:creationId xmlns:a16="http://schemas.microsoft.com/office/drawing/2014/main" id="{55E7CDF4-0A17-432B-B5A3-D93E3BBAF73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845F45-73E6-44CD-815B-45B702953AEB}"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
        <p:nvSpPr>
          <p:cNvPr id="7" name="TextBox 6">
            <a:extLst>
              <a:ext uri="{FF2B5EF4-FFF2-40B4-BE49-F238E27FC236}">
                <a16:creationId xmlns:a16="http://schemas.microsoft.com/office/drawing/2014/main" id="{1DC71245-18EA-4483-9DBC-34DF7F94EB66}"/>
              </a:ext>
            </a:extLst>
          </p:cNvPr>
          <p:cNvSpPr txBox="1">
            <a:spLocks noChangeArrowheads="1"/>
          </p:cNvSpPr>
          <p:nvPr/>
        </p:nvSpPr>
        <p:spPr bwMode="auto">
          <a:xfrm>
            <a:off x="790575" y="1706563"/>
            <a:ext cx="7770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The temperature of </a:t>
            </a:r>
            <a:r>
              <a:rPr lang="en-US" altLang="en-US" b="1">
                <a:solidFill>
                  <a:srgbClr val="FF0000"/>
                </a:solidFill>
                <a:latin typeface="Calibri" panose="020F0502020204030204" pitchFamily="34" charset="0"/>
              </a:rPr>
              <a:t>-273.15 </a:t>
            </a:r>
            <a:r>
              <a:rPr lang="en-US" altLang="en-US">
                <a:latin typeface="Calibri" panose="020F0502020204030204" pitchFamily="34" charset="0"/>
              </a:rPr>
              <a:t>Celsius is called ABSOLUTE ZERO. </a:t>
            </a:r>
          </a:p>
        </p:txBody>
      </p:sp>
      <p:sp>
        <p:nvSpPr>
          <p:cNvPr id="8" name="TextBox 7">
            <a:extLst>
              <a:ext uri="{FF2B5EF4-FFF2-40B4-BE49-F238E27FC236}">
                <a16:creationId xmlns:a16="http://schemas.microsoft.com/office/drawing/2014/main" id="{84AEA16D-B500-4F25-91D9-9C959DB60149}"/>
              </a:ext>
            </a:extLst>
          </p:cNvPr>
          <p:cNvSpPr txBox="1">
            <a:spLocks noChangeArrowheads="1"/>
          </p:cNvSpPr>
          <p:nvPr/>
        </p:nvSpPr>
        <p:spPr bwMode="auto">
          <a:xfrm>
            <a:off x="790575" y="2265363"/>
            <a:ext cx="487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Molecular energy is minimal at absolute zero.</a:t>
            </a:r>
          </a:p>
        </p:txBody>
      </p:sp>
      <p:sp>
        <p:nvSpPr>
          <p:cNvPr id="9" name="TextBox 8">
            <a:extLst>
              <a:ext uri="{FF2B5EF4-FFF2-40B4-BE49-F238E27FC236}">
                <a16:creationId xmlns:a16="http://schemas.microsoft.com/office/drawing/2014/main" id="{3AC5C37F-6261-40F2-837A-3A80A62A24B5}"/>
              </a:ext>
            </a:extLst>
          </p:cNvPr>
          <p:cNvSpPr txBox="1">
            <a:spLocks noChangeArrowheads="1"/>
          </p:cNvSpPr>
          <p:nvPr/>
        </p:nvSpPr>
        <p:spPr bwMode="auto">
          <a:xfrm>
            <a:off x="790575" y="2635250"/>
            <a:ext cx="6026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Absolute zero </a:t>
            </a:r>
            <a:r>
              <a:rPr lang="en-US" altLang="en-US" b="1">
                <a:solidFill>
                  <a:srgbClr val="FF0000"/>
                </a:solidFill>
                <a:latin typeface="Calibri" panose="020F0502020204030204" pitchFamily="34" charset="0"/>
              </a:rPr>
              <a:t>cannot be reached </a:t>
            </a:r>
            <a:r>
              <a:rPr lang="en-US" altLang="en-US">
                <a:latin typeface="Calibri" panose="020F0502020204030204" pitchFamily="34" charset="0"/>
              </a:rPr>
              <a:t>by natural or artificial means</a:t>
            </a:r>
          </a:p>
        </p:txBody>
      </p:sp>
      <p:sp>
        <p:nvSpPr>
          <p:cNvPr id="11" name="TextBox 10">
            <a:extLst>
              <a:ext uri="{FF2B5EF4-FFF2-40B4-BE49-F238E27FC236}">
                <a16:creationId xmlns:a16="http://schemas.microsoft.com/office/drawing/2014/main" id="{4D5736E3-DFAF-4F8F-851F-FF396F5EAB2A}"/>
              </a:ext>
            </a:extLst>
          </p:cNvPr>
          <p:cNvSpPr txBox="1">
            <a:spLocks noChangeArrowheads="1"/>
          </p:cNvSpPr>
          <p:nvPr/>
        </p:nvSpPr>
        <p:spPr bwMode="auto">
          <a:xfrm>
            <a:off x="776288" y="3460750"/>
            <a:ext cx="7770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latin typeface="Calibri" panose="020F0502020204030204" pitchFamily="34" charset="0"/>
              </a:rPr>
              <a:t>-273.15 </a:t>
            </a:r>
            <a:r>
              <a:rPr lang="en-US" altLang="en-US">
                <a:latin typeface="Calibri" panose="020F0502020204030204" pitchFamily="34" charset="0"/>
              </a:rPr>
              <a:t>Celsius is equivalent to </a:t>
            </a:r>
            <a:r>
              <a:rPr lang="en-US" altLang="en-US" b="1">
                <a:solidFill>
                  <a:srgbClr val="FF0000"/>
                </a:solidFill>
                <a:latin typeface="Calibri" panose="020F0502020204030204" pitchFamily="34" charset="0"/>
              </a:rPr>
              <a:t>-459.67 </a:t>
            </a:r>
            <a:r>
              <a:rPr lang="en-US" altLang="en-US">
                <a:latin typeface="Calibri" panose="020F0502020204030204" pitchFamily="34" charset="0"/>
              </a:rPr>
              <a:t>Fahrenheit – </a:t>
            </a:r>
          </a:p>
          <a:p>
            <a:pPr eaLnBrk="1" hangingPunct="1"/>
            <a:r>
              <a:rPr lang="en-US" altLang="en-US">
                <a:latin typeface="Calibri" panose="020F0502020204030204" pitchFamily="34" charset="0"/>
              </a:rPr>
              <a:t>any F values less than this  would be below absolute zero.</a:t>
            </a:r>
          </a:p>
        </p:txBody>
      </p:sp>
      <p:grpSp>
        <p:nvGrpSpPr>
          <p:cNvPr id="3" name="Group 22">
            <a:extLst>
              <a:ext uri="{FF2B5EF4-FFF2-40B4-BE49-F238E27FC236}">
                <a16:creationId xmlns:a16="http://schemas.microsoft.com/office/drawing/2014/main" id="{57B50CE7-F6E3-489D-A243-673D9BE56DC6}"/>
              </a:ext>
            </a:extLst>
          </p:cNvPr>
          <p:cNvGrpSpPr>
            <a:grpSpLocks/>
          </p:cNvGrpSpPr>
          <p:nvPr/>
        </p:nvGrpSpPr>
        <p:grpSpPr bwMode="auto">
          <a:xfrm>
            <a:off x="1211263" y="4481513"/>
            <a:ext cx="6453187" cy="369887"/>
            <a:chOff x="1211886" y="4481971"/>
            <a:chExt cx="6452140" cy="369332"/>
          </a:xfrm>
        </p:grpSpPr>
        <p:sp>
          <p:nvSpPr>
            <p:cNvPr id="19" name="Rectangle 18">
              <a:extLst>
                <a:ext uri="{FF2B5EF4-FFF2-40B4-BE49-F238E27FC236}">
                  <a16:creationId xmlns:a16="http://schemas.microsoft.com/office/drawing/2014/main" id="{E2FF709B-79FC-44C1-BD3D-7313C2D202EE}"/>
                </a:ext>
              </a:extLst>
            </p:cNvPr>
            <p:cNvSpPr/>
            <p:nvPr/>
          </p:nvSpPr>
          <p:spPr>
            <a:xfrm>
              <a:off x="1211886" y="4481971"/>
              <a:ext cx="6452140" cy="369332"/>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TextBox 11">
              <a:extLst>
                <a:ext uri="{FF2B5EF4-FFF2-40B4-BE49-F238E27FC236}">
                  <a16:creationId xmlns:a16="http://schemas.microsoft.com/office/drawing/2014/main" id="{2E1DDDF7-484D-435A-AC42-2E044D6C3BF9}"/>
                </a:ext>
              </a:extLst>
            </p:cNvPr>
            <p:cNvSpPr txBox="1"/>
            <p:nvPr/>
          </p:nvSpPr>
          <p:spPr>
            <a:xfrm>
              <a:off x="1211886" y="4481971"/>
              <a:ext cx="6335313" cy="369332"/>
            </a:xfrm>
            <a:prstGeom prst="rect">
              <a:avLst/>
            </a:prstGeom>
            <a:noFill/>
          </p:spPr>
          <p:txBody>
            <a:bodyPr wrap="none">
              <a:spAutoFit/>
            </a:bodyPr>
            <a:lstStyle/>
            <a:p>
              <a:pPr fontAlgn="auto">
                <a:spcBef>
                  <a:spcPts val="0"/>
                </a:spcBef>
                <a:spcAft>
                  <a:spcPts val="0"/>
                </a:spcAft>
                <a:defRPr/>
              </a:pPr>
              <a:r>
                <a:rPr lang="en-US" dirty="0">
                  <a:ln>
                    <a:solidFill>
                      <a:srgbClr val="000090"/>
                    </a:solidFill>
                  </a:ln>
                  <a:solidFill>
                    <a:srgbClr val="FFFFFF"/>
                  </a:solidFill>
                  <a:latin typeface="+mn-lt"/>
                </a:rPr>
                <a:t>Input values less than</a:t>
              </a:r>
              <a:r>
                <a:rPr lang="en-US" b="1" dirty="0">
                  <a:ln>
                    <a:solidFill>
                      <a:srgbClr val="000090"/>
                    </a:solidFill>
                  </a:ln>
                  <a:solidFill>
                    <a:srgbClr val="FF0000"/>
                  </a:solidFill>
                  <a:latin typeface="+mn-lt"/>
                </a:rPr>
                <a:t>-459.67 </a:t>
              </a:r>
              <a:r>
                <a:rPr lang="en-US" dirty="0">
                  <a:ln>
                    <a:solidFill>
                      <a:srgbClr val="000090"/>
                    </a:solidFill>
                  </a:ln>
                  <a:solidFill>
                    <a:srgbClr val="FFFFFF"/>
                  </a:solidFill>
                  <a:latin typeface="+mn-lt"/>
                </a:rPr>
                <a:t>are NOT acceptable to our program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9389-CACA-4417-967E-774ACFC8B898}"/>
              </a:ext>
            </a:extLst>
          </p:cNvPr>
          <p:cNvSpPr>
            <a:spLocks noGrp="1"/>
          </p:cNvSpPr>
          <p:nvPr>
            <p:ph type="title"/>
          </p:nvPr>
        </p:nvSpPr>
        <p:spPr>
          <a:xfrm>
            <a:off x="676275" y="114300"/>
            <a:ext cx="8229600" cy="1143000"/>
          </a:xfrm>
        </p:spPr>
        <p:txBody>
          <a:bodyPr rtlCol="0">
            <a:normAutofit fontScale="90000"/>
          </a:bodyPr>
          <a:lstStyle/>
          <a:p>
            <a:pPr eaLnBrk="1" fontAlgn="auto" hangingPunct="1">
              <a:spcAft>
                <a:spcPts val="0"/>
              </a:spcAft>
              <a:defRPr/>
            </a:pPr>
            <a:r>
              <a:rPr lang="en-US" dirty="0"/>
              <a:t>Rejecting Unacceptable Input – Making a Decision (Yes/No)</a:t>
            </a:r>
          </a:p>
        </p:txBody>
      </p:sp>
      <p:sp>
        <p:nvSpPr>
          <p:cNvPr id="6" name="Slide Number Placeholder 5">
            <a:extLst>
              <a:ext uri="{FF2B5EF4-FFF2-40B4-BE49-F238E27FC236}">
                <a16:creationId xmlns:a16="http://schemas.microsoft.com/office/drawing/2014/main" id="{0C2BB645-0082-4752-9559-BFD1468DEAE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37A993-5A7D-4A5B-99D7-EA97B23FF34A}"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grpSp>
        <p:nvGrpSpPr>
          <p:cNvPr id="3" name="Group 14">
            <a:extLst>
              <a:ext uri="{FF2B5EF4-FFF2-40B4-BE49-F238E27FC236}">
                <a16:creationId xmlns:a16="http://schemas.microsoft.com/office/drawing/2014/main" id="{70827ADC-946C-4B60-87FD-4F3502E8E4C8}"/>
              </a:ext>
            </a:extLst>
          </p:cNvPr>
          <p:cNvGrpSpPr>
            <a:grpSpLocks/>
          </p:cNvGrpSpPr>
          <p:nvPr/>
        </p:nvGrpSpPr>
        <p:grpSpPr bwMode="auto">
          <a:xfrm>
            <a:off x="2406650" y="1920875"/>
            <a:ext cx="5113338" cy="350838"/>
            <a:chOff x="255074" y="1956300"/>
            <a:chExt cx="4971112" cy="612648"/>
          </a:xfrm>
        </p:grpSpPr>
        <p:sp>
          <p:nvSpPr>
            <p:cNvPr id="12" name="Data 11">
              <a:extLst>
                <a:ext uri="{FF2B5EF4-FFF2-40B4-BE49-F238E27FC236}">
                  <a16:creationId xmlns:a16="http://schemas.microsoft.com/office/drawing/2014/main" id="{A4550F1D-7C05-402C-A87C-5398E55397C7}"/>
                </a:ext>
              </a:extLst>
            </p:cNvPr>
            <p:cNvSpPr/>
            <p:nvPr/>
          </p:nvSpPr>
          <p:spPr>
            <a:xfrm>
              <a:off x="255074" y="1956300"/>
              <a:ext cx="4971112"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18" name="TextBox 6">
              <a:extLst>
                <a:ext uri="{FF2B5EF4-FFF2-40B4-BE49-F238E27FC236}">
                  <a16:creationId xmlns:a16="http://schemas.microsoft.com/office/drawing/2014/main" id="{90699C8F-AA7E-4A0B-BACE-A903C5F2F3B6}"/>
                </a:ext>
              </a:extLst>
            </p:cNvPr>
            <p:cNvSpPr txBox="1">
              <a:spLocks noChangeArrowheads="1"/>
            </p:cNvSpPr>
            <p:nvPr/>
          </p:nvSpPr>
          <p:spPr bwMode="auto">
            <a:xfrm>
              <a:off x="1119309" y="2000096"/>
              <a:ext cx="3129746" cy="53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“Enter temperature in Fahrenheit: ”</a:t>
              </a:r>
            </a:p>
          </p:txBody>
        </p:sp>
      </p:grpSp>
      <p:grpSp>
        <p:nvGrpSpPr>
          <p:cNvPr id="4" name="Group 15">
            <a:extLst>
              <a:ext uri="{FF2B5EF4-FFF2-40B4-BE49-F238E27FC236}">
                <a16:creationId xmlns:a16="http://schemas.microsoft.com/office/drawing/2014/main" id="{5B569B9B-D1A4-4968-B284-232A6AE97373}"/>
              </a:ext>
            </a:extLst>
          </p:cNvPr>
          <p:cNvGrpSpPr>
            <a:grpSpLocks/>
          </p:cNvGrpSpPr>
          <p:nvPr/>
        </p:nvGrpSpPr>
        <p:grpSpPr bwMode="auto">
          <a:xfrm>
            <a:off x="3738563" y="2692400"/>
            <a:ext cx="2065337" cy="479425"/>
            <a:chOff x="1073433" y="2560647"/>
            <a:chExt cx="2065365" cy="612648"/>
          </a:xfrm>
        </p:grpSpPr>
        <p:sp>
          <p:nvSpPr>
            <p:cNvPr id="14" name="Data 13">
              <a:extLst>
                <a:ext uri="{FF2B5EF4-FFF2-40B4-BE49-F238E27FC236}">
                  <a16:creationId xmlns:a16="http://schemas.microsoft.com/office/drawing/2014/main" id="{5A69D872-2B94-4B54-9B11-B6E3615056FC}"/>
                </a:ext>
              </a:extLst>
            </p:cNvPr>
            <p:cNvSpPr/>
            <p:nvPr/>
          </p:nvSpPr>
          <p:spPr>
            <a:xfrm>
              <a:off x="1073433" y="2560647"/>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16" name="TextBox 7">
              <a:extLst>
                <a:ext uri="{FF2B5EF4-FFF2-40B4-BE49-F238E27FC236}">
                  <a16:creationId xmlns:a16="http://schemas.microsoft.com/office/drawing/2014/main" id="{A1ACD450-3CD9-4748-91C3-F10CFED45116}"/>
                </a:ext>
              </a:extLst>
            </p:cNvPr>
            <p:cNvSpPr txBox="1">
              <a:spLocks noChangeArrowheads="1"/>
            </p:cNvSpPr>
            <p:nvPr/>
          </p:nvSpPr>
          <p:spPr bwMode="auto">
            <a:xfrm>
              <a:off x="1382103" y="2647215"/>
              <a:ext cx="1315622" cy="3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read fahrenheit</a:t>
              </a:r>
            </a:p>
          </p:txBody>
        </p:sp>
      </p:grpSp>
      <p:grpSp>
        <p:nvGrpSpPr>
          <p:cNvPr id="5" name="Group 18">
            <a:extLst>
              <a:ext uri="{FF2B5EF4-FFF2-40B4-BE49-F238E27FC236}">
                <a16:creationId xmlns:a16="http://schemas.microsoft.com/office/drawing/2014/main" id="{9E2BA26B-3404-44BF-B253-2D2540999F49}"/>
              </a:ext>
            </a:extLst>
          </p:cNvPr>
          <p:cNvGrpSpPr>
            <a:grpSpLocks/>
          </p:cNvGrpSpPr>
          <p:nvPr/>
        </p:nvGrpSpPr>
        <p:grpSpPr bwMode="auto">
          <a:xfrm>
            <a:off x="5362575" y="4575175"/>
            <a:ext cx="3609975" cy="584200"/>
            <a:chOff x="1616301" y="4394376"/>
            <a:chExt cx="3609885" cy="583970"/>
          </a:xfrm>
        </p:grpSpPr>
        <p:sp>
          <p:nvSpPr>
            <p:cNvPr id="18" name="Rectangle 17">
              <a:extLst>
                <a:ext uri="{FF2B5EF4-FFF2-40B4-BE49-F238E27FC236}">
                  <a16:creationId xmlns:a16="http://schemas.microsoft.com/office/drawing/2014/main" id="{9C5D2F4F-95FA-4DC8-948B-8E4F265059DE}"/>
                </a:ext>
              </a:extLst>
            </p:cNvPr>
            <p:cNvSpPr/>
            <p:nvPr/>
          </p:nvSpPr>
          <p:spPr>
            <a:xfrm>
              <a:off x="1616301" y="4394376"/>
              <a:ext cx="3609885" cy="583970"/>
            </a:xfrm>
            <a:prstGeom prst="rec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14" name="TextBox 9">
              <a:extLst>
                <a:ext uri="{FF2B5EF4-FFF2-40B4-BE49-F238E27FC236}">
                  <a16:creationId xmlns:a16="http://schemas.microsoft.com/office/drawing/2014/main" id="{1B9ECCEF-5238-444C-A105-C5C639BF8CAC}"/>
                </a:ext>
              </a:extLst>
            </p:cNvPr>
            <p:cNvSpPr txBox="1">
              <a:spLocks noChangeArrowheads="1"/>
            </p:cNvSpPr>
            <p:nvPr/>
          </p:nvSpPr>
          <p:spPr bwMode="auto">
            <a:xfrm>
              <a:off x="1912375" y="4438173"/>
              <a:ext cx="2562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celsius = (fahrenheit – 32) * 5 / 9</a:t>
              </a:r>
            </a:p>
          </p:txBody>
        </p:sp>
      </p:grpSp>
      <p:grpSp>
        <p:nvGrpSpPr>
          <p:cNvPr id="7" name="Group 16">
            <a:extLst>
              <a:ext uri="{FF2B5EF4-FFF2-40B4-BE49-F238E27FC236}">
                <a16:creationId xmlns:a16="http://schemas.microsoft.com/office/drawing/2014/main" id="{71CD25A5-163C-4549-A038-F2FFB98E1BAF}"/>
              </a:ext>
            </a:extLst>
          </p:cNvPr>
          <p:cNvGrpSpPr>
            <a:grpSpLocks/>
          </p:cNvGrpSpPr>
          <p:nvPr/>
        </p:nvGrpSpPr>
        <p:grpSpPr bwMode="auto">
          <a:xfrm>
            <a:off x="5753100" y="5492750"/>
            <a:ext cx="2065338" cy="506413"/>
            <a:chOff x="757953" y="5216805"/>
            <a:chExt cx="2065365" cy="612648"/>
          </a:xfrm>
        </p:grpSpPr>
        <p:sp>
          <p:nvSpPr>
            <p:cNvPr id="13" name="Data 12">
              <a:extLst>
                <a:ext uri="{FF2B5EF4-FFF2-40B4-BE49-F238E27FC236}">
                  <a16:creationId xmlns:a16="http://schemas.microsoft.com/office/drawing/2014/main" id="{DBFAC2DF-9839-455F-8BA1-637CB6D80504}"/>
                </a:ext>
              </a:extLst>
            </p:cNvPr>
            <p:cNvSpPr/>
            <p:nvPr/>
          </p:nvSpPr>
          <p:spPr>
            <a:xfrm>
              <a:off x="757953" y="5216805"/>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12" name="TextBox 10">
              <a:extLst>
                <a:ext uri="{FF2B5EF4-FFF2-40B4-BE49-F238E27FC236}">
                  <a16:creationId xmlns:a16="http://schemas.microsoft.com/office/drawing/2014/main" id="{61E9B802-B684-4748-B871-20721485F617}"/>
                </a:ext>
              </a:extLst>
            </p:cNvPr>
            <p:cNvSpPr txBox="1">
              <a:spLocks noChangeArrowheads="1"/>
            </p:cNvSpPr>
            <p:nvPr/>
          </p:nvSpPr>
          <p:spPr bwMode="auto">
            <a:xfrm>
              <a:off x="1166817" y="5314131"/>
              <a:ext cx="1058591" cy="37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celsius</a:t>
              </a:r>
            </a:p>
          </p:txBody>
        </p:sp>
      </p:grpSp>
      <p:cxnSp>
        <p:nvCxnSpPr>
          <p:cNvPr id="22" name="Straight Arrow Connector 21">
            <a:extLst>
              <a:ext uri="{FF2B5EF4-FFF2-40B4-BE49-F238E27FC236}">
                <a16:creationId xmlns:a16="http://schemas.microsoft.com/office/drawing/2014/main" id="{9D565ABB-4E1E-439E-9265-5EE266D9BD0D}"/>
              </a:ext>
            </a:extLst>
          </p:cNvPr>
          <p:cNvCxnSpPr/>
          <p:nvPr/>
        </p:nvCxnSpPr>
        <p:spPr>
          <a:xfrm rot="5400000">
            <a:off x="4507706" y="3378994"/>
            <a:ext cx="352425" cy="793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DFF4C9-E218-4676-BB38-28213CC3E19C}"/>
              </a:ext>
            </a:extLst>
          </p:cNvPr>
          <p:cNvCxnSpPr/>
          <p:nvPr/>
        </p:nvCxnSpPr>
        <p:spPr>
          <a:xfrm rot="5400000">
            <a:off x="4521994" y="2496344"/>
            <a:ext cx="352425" cy="793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C1AE64B-F683-4A12-A4E0-8B17F444983D}"/>
              </a:ext>
            </a:extLst>
          </p:cNvPr>
          <p:cNvCxnSpPr/>
          <p:nvPr/>
        </p:nvCxnSpPr>
        <p:spPr>
          <a:xfrm rot="5400000">
            <a:off x="4537075" y="1724026"/>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861570C-18C8-45F7-8425-4E0D9FF271AE}"/>
              </a:ext>
            </a:extLst>
          </p:cNvPr>
          <p:cNvCxnSpPr/>
          <p:nvPr/>
        </p:nvCxnSpPr>
        <p:spPr>
          <a:xfrm rot="5400000">
            <a:off x="2352675" y="5454651"/>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D03653A-A4FA-4A7B-847D-CB60D5312B38}"/>
              </a:ext>
            </a:extLst>
          </p:cNvPr>
          <p:cNvSpPr txBox="1">
            <a:spLocks noChangeArrowheads="1"/>
          </p:cNvSpPr>
          <p:nvPr/>
        </p:nvSpPr>
        <p:spPr bwMode="auto">
          <a:xfrm>
            <a:off x="4460875" y="1257300"/>
            <a:ext cx="519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start</a:t>
            </a:r>
          </a:p>
        </p:txBody>
      </p:sp>
      <p:sp>
        <p:nvSpPr>
          <p:cNvPr id="33" name="TextBox 32">
            <a:extLst>
              <a:ext uri="{FF2B5EF4-FFF2-40B4-BE49-F238E27FC236}">
                <a16:creationId xmlns:a16="http://schemas.microsoft.com/office/drawing/2014/main" id="{7DD72699-C008-4D27-B885-40D651CA07DF}"/>
              </a:ext>
            </a:extLst>
          </p:cNvPr>
          <p:cNvSpPr txBox="1">
            <a:spLocks noChangeArrowheads="1"/>
          </p:cNvSpPr>
          <p:nvPr/>
        </p:nvSpPr>
        <p:spPr bwMode="auto">
          <a:xfrm>
            <a:off x="2314575" y="5600700"/>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end</a:t>
            </a:r>
          </a:p>
        </p:txBody>
      </p:sp>
      <p:grpSp>
        <p:nvGrpSpPr>
          <p:cNvPr id="8" name="Group 34">
            <a:extLst>
              <a:ext uri="{FF2B5EF4-FFF2-40B4-BE49-F238E27FC236}">
                <a16:creationId xmlns:a16="http://schemas.microsoft.com/office/drawing/2014/main" id="{6AD7CA39-2230-4BF4-BC37-48E17AE6E554}"/>
              </a:ext>
            </a:extLst>
          </p:cNvPr>
          <p:cNvGrpSpPr>
            <a:grpSpLocks/>
          </p:cNvGrpSpPr>
          <p:nvPr/>
        </p:nvGrpSpPr>
        <p:grpSpPr bwMode="auto">
          <a:xfrm>
            <a:off x="3521075" y="3570288"/>
            <a:ext cx="2311400" cy="914400"/>
            <a:chOff x="6095999" y="2995975"/>
            <a:chExt cx="2310221" cy="914400"/>
          </a:xfrm>
        </p:grpSpPr>
        <p:sp>
          <p:nvSpPr>
            <p:cNvPr id="26" name="Diamond 25">
              <a:extLst>
                <a:ext uri="{FF2B5EF4-FFF2-40B4-BE49-F238E27FC236}">
                  <a16:creationId xmlns:a16="http://schemas.microsoft.com/office/drawing/2014/main" id="{FC3B560E-4CCA-44F9-B826-BA79436F320A}"/>
                </a:ext>
              </a:extLst>
            </p:cNvPr>
            <p:cNvSpPr/>
            <p:nvPr/>
          </p:nvSpPr>
          <p:spPr>
            <a:xfrm>
              <a:off x="6095999" y="2995975"/>
              <a:ext cx="2310221" cy="914400"/>
            </a:xfrm>
            <a:prstGeom prst="diamond">
              <a:avLst/>
            </a:prstGeom>
            <a:ln w="3175" cap="flat" cmpd="sng" algn="ctr">
              <a:solidFill>
                <a:schemeClr val="tx1"/>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10" name="TextBox 26">
              <a:extLst>
                <a:ext uri="{FF2B5EF4-FFF2-40B4-BE49-F238E27FC236}">
                  <a16:creationId xmlns:a16="http://schemas.microsoft.com/office/drawing/2014/main" id="{3C1647AB-BD0A-444A-9A6D-395103F464DC}"/>
                </a:ext>
              </a:extLst>
            </p:cNvPr>
            <p:cNvSpPr txBox="1">
              <a:spLocks noChangeArrowheads="1"/>
            </p:cNvSpPr>
            <p:nvPr/>
          </p:nvSpPr>
          <p:spPr bwMode="auto">
            <a:xfrm>
              <a:off x="6375956" y="3261950"/>
              <a:ext cx="17947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fahrenheit&lt; -459.67 ? </a:t>
              </a:r>
            </a:p>
          </p:txBody>
        </p:sp>
      </p:grpSp>
      <p:sp>
        <p:nvSpPr>
          <p:cNvPr id="34" name="TextBox 33">
            <a:extLst>
              <a:ext uri="{FF2B5EF4-FFF2-40B4-BE49-F238E27FC236}">
                <a16:creationId xmlns:a16="http://schemas.microsoft.com/office/drawing/2014/main" id="{223BB57D-ECDE-468C-B497-2D4600D5BC91}"/>
              </a:ext>
            </a:extLst>
          </p:cNvPr>
          <p:cNvSpPr txBox="1">
            <a:spLocks noChangeArrowheads="1"/>
          </p:cNvSpPr>
          <p:nvPr/>
        </p:nvSpPr>
        <p:spPr bwMode="auto">
          <a:xfrm>
            <a:off x="6553200" y="6284913"/>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end</a:t>
            </a:r>
          </a:p>
        </p:txBody>
      </p:sp>
      <p:grpSp>
        <p:nvGrpSpPr>
          <p:cNvPr id="9" name="Group 40">
            <a:extLst>
              <a:ext uri="{FF2B5EF4-FFF2-40B4-BE49-F238E27FC236}">
                <a16:creationId xmlns:a16="http://schemas.microsoft.com/office/drawing/2014/main" id="{95737A69-93F5-4AFC-B0E9-8DD9B3F7A926}"/>
              </a:ext>
            </a:extLst>
          </p:cNvPr>
          <p:cNvGrpSpPr>
            <a:grpSpLocks/>
          </p:cNvGrpSpPr>
          <p:nvPr/>
        </p:nvGrpSpPr>
        <p:grpSpPr bwMode="auto">
          <a:xfrm>
            <a:off x="53975" y="4575175"/>
            <a:ext cx="4425950" cy="677863"/>
            <a:chOff x="53658" y="4575662"/>
            <a:chExt cx="4425994" cy="677239"/>
          </a:xfrm>
        </p:grpSpPr>
        <p:sp>
          <p:nvSpPr>
            <p:cNvPr id="39" name="Data 38">
              <a:extLst>
                <a:ext uri="{FF2B5EF4-FFF2-40B4-BE49-F238E27FC236}">
                  <a16:creationId xmlns:a16="http://schemas.microsoft.com/office/drawing/2014/main" id="{049BBD35-5A8C-422E-856D-BD7CFB2D74D6}"/>
                </a:ext>
              </a:extLst>
            </p:cNvPr>
            <p:cNvSpPr/>
            <p:nvPr/>
          </p:nvSpPr>
          <p:spPr>
            <a:xfrm>
              <a:off x="53658" y="4608969"/>
              <a:ext cx="4425994" cy="643932"/>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0508" name="TextBox 36">
              <a:extLst>
                <a:ext uri="{FF2B5EF4-FFF2-40B4-BE49-F238E27FC236}">
                  <a16:creationId xmlns:a16="http://schemas.microsoft.com/office/drawing/2014/main" id="{3BD1A09C-D06C-47F2-9144-77C41EB8ACF5}"/>
                </a:ext>
              </a:extLst>
            </p:cNvPr>
            <p:cNvSpPr txBox="1">
              <a:spLocks noChangeArrowheads="1"/>
            </p:cNvSpPr>
            <p:nvPr/>
          </p:nvSpPr>
          <p:spPr bwMode="auto">
            <a:xfrm>
              <a:off x="822099" y="4575662"/>
              <a:ext cx="2979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a:t>
              </a:r>
            </a:p>
            <a:p>
              <a:pPr eaLnBrk="1" hangingPunct="1"/>
              <a:r>
                <a:rPr lang="en-US" altLang="en-US" sz="1400">
                  <a:latin typeface="Calibri" panose="020F0502020204030204" pitchFamily="34" charset="0"/>
                </a:rPr>
                <a:t> “input not valid, must be &gt;= -459.67”</a:t>
              </a:r>
            </a:p>
          </p:txBody>
        </p:sp>
      </p:grpSp>
      <p:grpSp>
        <p:nvGrpSpPr>
          <p:cNvPr id="10" name="Group 37">
            <a:extLst>
              <a:ext uri="{FF2B5EF4-FFF2-40B4-BE49-F238E27FC236}">
                <a16:creationId xmlns:a16="http://schemas.microsoft.com/office/drawing/2014/main" id="{75CB7DD9-193E-4F3E-9518-8B0D6456476D}"/>
              </a:ext>
            </a:extLst>
          </p:cNvPr>
          <p:cNvGrpSpPr>
            <a:grpSpLocks/>
          </p:cNvGrpSpPr>
          <p:nvPr/>
        </p:nvGrpSpPr>
        <p:grpSpPr bwMode="auto">
          <a:xfrm>
            <a:off x="2590800" y="4035425"/>
            <a:ext cx="930275" cy="539750"/>
            <a:chOff x="2590801" y="4034768"/>
            <a:chExt cx="930893" cy="540893"/>
          </a:xfrm>
        </p:grpSpPr>
        <p:cxnSp>
          <p:nvCxnSpPr>
            <p:cNvPr id="36" name="Straight Arrow Connector 35">
              <a:extLst>
                <a:ext uri="{FF2B5EF4-FFF2-40B4-BE49-F238E27FC236}">
                  <a16:creationId xmlns:a16="http://schemas.microsoft.com/office/drawing/2014/main" id="{65A597D1-AE97-4F25-9236-19E2148A5C70}"/>
                </a:ext>
              </a:extLst>
            </p:cNvPr>
            <p:cNvCxnSpPr/>
            <p:nvPr/>
          </p:nvCxnSpPr>
          <p:spPr>
            <a:xfrm rot="5400000">
              <a:off x="2323532" y="4302037"/>
              <a:ext cx="540893" cy="635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B7772B-1AFD-4776-9D00-180B43754835}"/>
                </a:ext>
              </a:extLst>
            </p:cNvPr>
            <p:cNvCxnSpPr/>
            <p:nvPr/>
          </p:nvCxnSpPr>
          <p:spPr>
            <a:xfrm rot="10800000">
              <a:off x="2597155" y="4036359"/>
              <a:ext cx="924539" cy="1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 name="Group 39">
            <a:extLst>
              <a:ext uri="{FF2B5EF4-FFF2-40B4-BE49-F238E27FC236}">
                <a16:creationId xmlns:a16="http://schemas.microsoft.com/office/drawing/2014/main" id="{922662A7-0B48-4DCB-9082-AB7F0BC47043}"/>
              </a:ext>
            </a:extLst>
          </p:cNvPr>
          <p:cNvGrpSpPr>
            <a:grpSpLocks/>
          </p:cNvGrpSpPr>
          <p:nvPr/>
        </p:nvGrpSpPr>
        <p:grpSpPr bwMode="auto">
          <a:xfrm>
            <a:off x="5832475" y="4033838"/>
            <a:ext cx="923925" cy="541337"/>
            <a:chOff x="5831915" y="4034563"/>
            <a:chExt cx="923940" cy="541098"/>
          </a:xfrm>
        </p:grpSpPr>
        <p:cxnSp>
          <p:nvCxnSpPr>
            <p:cNvPr id="29" name="Straight Arrow Connector 28">
              <a:extLst>
                <a:ext uri="{FF2B5EF4-FFF2-40B4-BE49-F238E27FC236}">
                  <a16:creationId xmlns:a16="http://schemas.microsoft.com/office/drawing/2014/main" id="{81CA24E5-DA63-4328-AFC5-41AE902F7351}"/>
                </a:ext>
              </a:extLst>
            </p:cNvPr>
            <p:cNvCxnSpPr/>
            <p:nvPr/>
          </p:nvCxnSpPr>
          <p:spPr>
            <a:xfrm rot="5400000">
              <a:off x="6478161" y="4305904"/>
              <a:ext cx="53316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7067CA-48F8-4F08-9F46-64AE3E9F665D}"/>
                </a:ext>
              </a:extLst>
            </p:cNvPr>
            <p:cNvCxnSpPr/>
            <p:nvPr/>
          </p:nvCxnSpPr>
          <p:spPr>
            <a:xfrm rot="10800000">
              <a:off x="5831915" y="4034563"/>
              <a:ext cx="92394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8C8F8977-2718-4CD3-AD7E-983C570E392A}"/>
              </a:ext>
            </a:extLst>
          </p:cNvPr>
          <p:cNvSpPr txBox="1">
            <a:spLocks noChangeArrowheads="1"/>
          </p:cNvSpPr>
          <p:nvPr/>
        </p:nvSpPr>
        <p:spPr bwMode="auto">
          <a:xfrm>
            <a:off x="2782888" y="3673475"/>
            <a:ext cx="512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YES</a:t>
            </a:r>
          </a:p>
        </p:txBody>
      </p:sp>
      <p:sp>
        <p:nvSpPr>
          <p:cNvPr id="47" name="TextBox 46">
            <a:extLst>
              <a:ext uri="{FF2B5EF4-FFF2-40B4-BE49-F238E27FC236}">
                <a16:creationId xmlns:a16="http://schemas.microsoft.com/office/drawing/2014/main" id="{69BA6429-08E0-4CAC-B425-B07F9EDEAE19}"/>
              </a:ext>
            </a:extLst>
          </p:cNvPr>
          <p:cNvSpPr txBox="1">
            <a:spLocks noChangeArrowheads="1"/>
          </p:cNvSpPr>
          <p:nvPr/>
        </p:nvSpPr>
        <p:spPr bwMode="auto">
          <a:xfrm>
            <a:off x="5929313" y="3651250"/>
            <a:ext cx="487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NO</a:t>
            </a:r>
          </a:p>
        </p:txBody>
      </p:sp>
      <p:cxnSp>
        <p:nvCxnSpPr>
          <p:cNvPr id="48" name="Straight Arrow Connector 47">
            <a:extLst>
              <a:ext uri="{FF2B5EF4-FFF2-40B4-BE49-F238E27FC236}">
                <a16:creationId xmlns:a16="http://schemas.microsoft.com/office/drawing/2014/main" id="{5AC6F66C-A731-4FCE-8C4E-C67DFC5E03F3}"/>
              </a:ext>
            </a:extLst>
          </p:cNvPr>
          <p:cNvCxnSpPr/>
          <p:nvPr/>
        </p:nvCxnSpPr>
        <p:spPr>
          <a:xfrm rot="5400000">
            <a:off x="6584156" y="5314157"/>
            <a:ext cx="350837"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BB7D31-B77D-4467-A150-31808F8EEA8F}"/>
              </a:ext>
            </a:extLst>
          </p:cNvPr>
          <p:cNvCxnSpPr/>
          <p:nvPr/>
        </p:nvCxnSpPr>
        <p:spPr>
          <a:xfrm rot="5400000">
            <a:off x="6590506" y="6171407"/>
            <a:ext cx="350837"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accel="50000" decel="5000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accel="50000" decel="5000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CFBC559-0A77-4B7D-8815-3B7261742011}"/>
              </a:ext>
            </a:extLst>
          </p:cNvPr>
          <p:cNvSpPr/>
          <p:nvPr/>
        </p:nvSpPr>
        <p:spPr>
          <a:xfrm>
            <a:off x="4722813" y="1349375"/>
            <a:ext cx="4233862" cy="5006975"/>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18">
            <a:extLst>
              <a:ext uri="{FF2B5EF4-FFF2-40B4-BE49-F238E27FC236}">
                <a16:creationId xmlns:a16="http://schemas.microsoft.com/office/drawing/2014/main" id="{FA6FBE31-4BDE-470F-A0DB-AD8F5E450E47}"/>
              </a:ext>
            </a:extLst>
          </p:cNvPr>
          <p:cNvSpPr/>
          <p:nvPr/>
        </p:nvSpPr>
        <p:spPr>
          <a:xfrm>
            <a:off x="1177925" y="3533775"/>
            <a:ext cx="3660775" cy="163195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6" name="Title 1">
            <a:extLst>
              <a:ext uri="{FF2B5EF4-FFF2-40B4-BE49-F238E27FC236}">
                <a16:creationId xmlns:a16="http://schemas.microsoft.com/office/drawing/2014/main" id="{F6914C52-2CD0-4B9B-83F2-E5E8643679ED}"/>
              </a:ext>
            </a:extLst>
          </p:cNvPr>
          <p:cNvSpPr>
            <a:spLocks noGrp="1"/>
          </p:cNvSpPr>
          <p:nvPr>
            <p:ph type="title"/>
          </p:nvPr>
        </p:nvSpPr>
        <p:spPr/>
        <p:txBody>
          <a:bodyPr/>
          <a:lstStyle/>
          <a:p>
            <a:pPr eaLnBrk="1" hangingPunct="1"/>
            <a:r>
              <a:rPr lang="en-US" altLang="en-US"/>
              <a:t>Lectures and Instructors</a:t>
            </a:r>
          </a:p>
        </p:txBody>
      </p:sp>
      <p:pic>
        <p:nvPicPr>
          <p:cNvPr id="3077" name="Content Placeholder 5">
            <a:extLst>
              <a:ext uri="{FF2B5EF4-FFF2-40B4-BE49-F238E27FC236}">
                <a16:creationId xmlns:a16="http://schemas.microsoft.com/office/drawing/2014/main" id="{4EC3F0A3-3CFD-4EF0-BC17-8347A804E4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201" r="1654"/>
          <a:stretch>
            <a:fillRect/>
          </a:stretch>
        </p:blipFill>
        <p:spPr>
          <a:xfrm>
            <a:off x="1589088" y="1600200"/>
            <a:ext cx="3070225" cy="4525963"/>
          </a:xfrm>
        </p:spPr>
      </p:pic>
      <p:sp>
        <p:nvSpPr>
          <p:cNvPr id="13" name="Slide Number Placeholder 12">
            <a:extLst>
              <a:ext uri="{FF2B5EF4-FFF2-40B4-BE49-F238E27FC236}">
                <a16:creationId xmlns:a16="http://schemas.microsoft.com/office/drawing/2014/main" id="{15ABB842-8EEE-48C1-AFD0-1348ED888AF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5336E3-426B-4FC1-BFCA-F49FA3AACE80}"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14" name="Footer Placeholder 13">
            <a:extLst>
              <a:ext uri="{FF2B5EF4-FFF2-40B4-BE49-F238E27FC236}">
                <a16:creationId xmlns:a16="http://schemas.microsoft.com/office/drawing/2014/main" id="{40338CD5-76D5-4BBE-8C10-32B3EC7CCD9D}"/>
              </a:ext>
            </a:extLst>
          </p:cNvPr>
          <p:cNvSpPr>
            <a:spLocks noGrp="1"/>
          </p:cNvSpPr>
          <p:nvPr>
            <p:ph type="ftr" sz="quarter" idx="11"/>
          </p:nvPr>
        </p:nvSpPr>
        <p:spPr/>
        <p:txBody>
          <a:bodyPr wrap="square" numCol="1" anchorCtr="0" compatLnSpc="1">
            <a:prstTxWarp prst="textNoShape">
              <a:avLst/>
            </a:prstTxWarp>
          </a:bodyPr>
          <a:lstStyle/>
          <a:p>
            <a:pPr fontAlgn="base">
              <a:spcBef>
                <a:spcPct val="0"/>
              </a:spcBef>
              <a:spcAft>
                <a:spcPct val="0"/>
              </a:spcAft>
              <a:defRPr/>
            </a:pPr>
            <a:endParaRPr lang="en-US">
              <a:solidFill>
                <a:srgbClr val="898989"/>
              </a:solidFill>
            </a:endParaRPr>
          </a:p>
        </p:txBody>
      </p:sp>
      <p:sp>
        <p:nvSpPr>
          <p:cNvPr id="3080" name="Text Box 16">
            <a:extLst>
              <a:ext uri="{FF2B5EF4-FFF2-40B4-BE49-F238E27FC236}">
                <a16:creationId xmlns:a16="http://schemas.microsoft.com/office/drawing/2014/main" id="{FEF89DE3-0DC5-4F9E-AB4C-29E7BAA1894C}"/>
              </a:ext>
            </a:extLst>
          </p:cNvPr>
          <p:cNvSpPr txBox="1">
            <a:spLocks noChangeArrowheads="1"/>
          </p:cNvSpPr>
          <p:nvPr/>
        </p:nvSpPr>
        <p:spPr bwMode="auto">
          <a:xfrm>
            <a:off x="5734050" y="3894138"/>
            <a:ext cx="2752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1" hangingPunct="1"/>
            <a:endParaRPr lang="en-US" altLang="en-US"/>
          </a:p>
        </p:txBody>
      </p:sp>
      <p:sp>
        <p:nvSpPr>
          <p:cNvPr id="3081" name="Text Box 17">
            <a:extLst>
              <a:ext uri="{FF2B5EF4-FFF2-40B4-BE49-F238E27FC236}">
                <a16:creationId xmlns:a16="http://schemas.microsoft.com/office/drawing/2014/main" id="{8FA160BA-B35C-41B2-B73C-9A2BCF35368B}"/>
              </a:ext>
            </a:extLst>
          </p:cNvPr>
          <p:cNvSpPr txBox="1">
            <a:spLocks noChangeArrowheads="1"/>
          </p:cNvSpPr>
          <p:nvPr/>
        </p:nvSpPr>
        <p:spPr bwMode="auto">
          <a:xfrm>
            <a:off x="4976813" y="1555750"/>
            <a:ext cx="3709987"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1" hangingPunct="1">
              <a:spcBef>
                <a:spcPct val="50000"/>
              </a:spcBef>
            </a:pPr>
            <a:r>
              <a:rPr lang="en-US" altLang="en-US" sz="1200"/>
              <a:t>Andrew Tjang (coordinator) atjang@cs.rutgers.edu</a:t>
            </a:r>
          </a:p>
          <a:p>
            <a:pPr defTabSz="914400" eaLnBrk="1" hangingPunct="1">
              <a:spcBef>
                <a:spcPct val="50000"/>
              </a:spcBef>
            </a:pPr>
            <a:r>
              <a:rPr lang="en-US" altLang="en-US" sz="1200"/>
              <a:t>Office: HLL407</a:t>
            </a:r>
          </a:p>
          <a:p>
            <a:pPr defTabSz="914400" eaLnBrk="1" hangingPunct="1">
              <a:spcBef>
                <a:spcPct val="50000"/>
              </a:spcBef>
            </a:pPr>
            <a:r>
              <a:rPr lang="en-US" altLang="en-US" sz="1200"/>
              <a:t>Office Hours: TTh 330p-430p</a:t>
            </a:r>
          </a:p>
          <a:p>
            <a:pPr defTabSz="914400" eaLnBrk="1" hangingPunct="1">
              <a:spcBef>
                <a:spcPct val="50000"/>
              </a:spcBef>
            </a:pPr>
            <a:r>
              <a:rPr lang="en-US" altLang="en-US" sz="1200"/>
              <a:t>Lecture BRR1095, TIL232</a:t>
            </a:r>
          </a:p>
          <a:p>
            <a:pPr defTabSz="914400" eaLnBrk="1" hangingPunct="1">
              <a:spcBef>
                <a:spcPct val="50000"/>
              </a:spcBef>
            </a:pPr>
            <a:r>
              <a:rPr lang="en-US" altLang="en-US" sz="1200"/>
              <a:t>TTh 5:00p-6:20p, 8:10-9:30p</a:t>
            </a:r>
          </a:p>
          <a:p>
            <a:pPr defTabSz="914400" eaLnBrk="1" hangingPunct="1">
              <a:spcBef>
                <a:spcPct val="50000"/>
              </a:spcBef>
            </a:pPr>
            <a:endParaRPr lang="en-US" altLang="en-US" sz="1200"/>
          </a:p>
          <a:p>
            <a:pPr defTabSz="914400" eaLnBrk="1" hangingPunct="1">
              <a:spcBef>
                <a:spcPct val="50000"/>
              </a:spcBef>
            </a:pPr>
            <a:r>
              <a:rPr lang="en-US" altLang="en-US" sz="1200"/>
              <a:t>Sesh Venugopal (venugopa@cs.rutgers.edu)</a:t>
            </a:r>
          </a:p>
          <a:p>
            <a:pPr defTabSz="914400" eaLnBrk="1" hangingPunct="1">
              <a:spcBef>
                <a:spcPct val="50000"/>
              </a:spcBef>
            </a:pPr>
            <a:r>
              <a:rPr lang="en-US" altLang="en-US" sz="1200"/>
              <a:t>Office: HLL406</a:t>
            </a:r>
          </a:p>
          <a:p>
            <a:pPr defTabSz="914400" eaLnBrk="1" hangingPunct="1">
              <a:spcBef>
                <a:spcPct val="50000"/>
              </a:spcBef>
            </a:pPr>
            <a:r>
              <a:rPr lang="en-US" altLang="en-US" sz="1200"/>
              <a:t>Office Hours: W10:30-11:30a, 1:30p-2:30p</a:t>
            </a:r>
          </a:p>
          <a:p>
            <a:pPr defTabSz="914400" eaLnBrk="1" hangingPunct="1">
              <a:spcBef>
                <a:spcPct val="50000"/>
              </a:spcBef>
            </a:pPr>
            <a:r>
              <a:rPr lang="en-US" altLang="en-US" sz="1200"/>
              <a:t>Lecture MI100</a:t>
            </a:r>
          </a:p>
          <a:p>
            <a:pPr defTabSz="914400" eaLnBrk="1" hangingPunct="1">
              <a:spcBef>
                <a:spcPct val="50000"/>
              </a:spcBef>
            </a:pPr>
            <a:r>
              <a:rPr lang="en-US" altLang="en-US" sz="1200"/>
              <a:t>TTh 1:10p-2:30p</a:t>
            </a:r>
          </a:p>
          <a:p>
            <a:pPr defTabSz="914400" eaLnBrk="1" hangingPunct="1">
              <a:spcBef>
                <a:spcPct val="50000"/>
              </a:spcBef>
            </a:pPr>
            <a:endParaRPr lang="en-US" altLang="en-US" sz="1200"/>
          </a:p>
          <a:p>
            <a:pPr defTabSz="914400" eaLnBrk="1" hangingPunct="1">
              <a:spcBef>
                <a:spcPct val="50000"/>
              </a:spcBef>
            </a:pPr>
            <a:r>
              <a:rPr lang="en-US" altLang="en-US" sz="1200"/>
              <a:t>Ana Paula Centeno (anapaula@cs.rutgers.edu)</a:t>
            </a:r>
          </a:p>
          <a:p>
            <a:pPr defTabSz="914400" eaLnBrk="1" hangingPunct="1">
              <a:spcBef>
                <a:spcPct val="50000"/>
              </a:spcBef>
            </a:pPr>
            <a:r>
              <a:rPr lang="en-US" altLang="en-US" sz="1200"/>
              <a:t>Office: HLL359</a:t>
            </a:r>
          </a:p>
          <a:p>
            <a:pPr defTabSz="914400" eaLnBrk="1" hangingPunct="1">
              <a:spcBef>
                <a:spcPct val="50000"/>
              </a:spcBef>
            </a:pPr>
            <a:r>
              <a:rPr lang="en-US" altLang="en-US" sz="1200"/>
              <a:t>Office Hours:MW12p-1p</a:t>
            </a:r>
          </a:p>
          <a:p>
            <a:pPr defTabSz="914400" eaLnBrk="1" hangingPunct="1">
              <a:spcBef>
                <a:spcPct val="50000"/>
              </a:spcBef>
            </a:pPr>
            <a:r>
              <a:rPr lang="en-US" altLang="en-US" sz="1200"/>
              <a:t>Lecture TIL254, LOR-022</a:t>
            </a:r>
          </a:p>
          <a:p>
            <a:pPr defTabSz="914400" eaLnBrk="1" hangingPunct="1">
              <a:spcBef>
                <a:spcPct val="50000"/>
              </a:spcBef>
            </a:pPr>
            <a:r>
              <a:rPr lang="en-US" altLang="en-US" sz="1200"/>
              <a:t>MW 1:40p-3:00p, 7:15-8:35p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9F8E-58E3-4CCD-8A8C-8C9DFFC892B5}"/>
              </a:ext>
            </a:extLst>
          </p:cNvPr>
          <p:cNvSpPr>
            <a:spLocks noGrp="1"/>
          </p:cNvSpPr>
          <p:nvPr>
            <p:ph type="title"/>
          </p:nvPr>
        </p:nvSpPr>
        <p:spPr/>
        <p:txBody>
          <a:bodyPr rtlCol="0">
            <a:normAutofit fontScale="90000"/>
          </a:bodyPr>
          <a:lstStyle/>
          <a:p>
            <a:pPr eaLnBrk="1" fontAlgn="auto" hangingPunct="1">
              <a:spcAft>
                <a:spcPts val="0"/>
              </a:spcAft>
              <a:defRPr/>
            </a:pPr>
            <a:r>
              <a:rPr lang="en-US" dirty="0"/>
              <a:t>Does The Modified Program Work Correctly?</a:t>
            </a:r>
          </a:p>
        </p:txBody>
      </p:sp>
      <p:sp>
        <p:nvSpPr>
          <p:cNvPr id="6" name="Slide Number Placeholder 5">
            <a:extLst>
              <a:ext uri="{FF2B5EF4-FFF2-40B4-BE49-F238E27FC236}">
                <a16:creationId xmlns:a16="http://schemas.microsoft.com/office/drawing/2014/main" id="{D2DA1D37-0529-4143-90F2-23701897E6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684ED8-61CB-4F82-A7AC-1C73F26C9A69}" type="slidenum">
              <a:rPr lang="en-US" altLang="en-US">
                <a:solidFill>
                  <a:srgbClr val="898989"/>
                </a:solidFill>
                <a:latin typeface="Calibri" panose="020F0502020204030204" pitchFamily="34" charset="0"/>
              </a:rPr>
              <a:pPr eaLnBrk="1" hangingPunct="1"/>
              <a:t>20</a:t>
            </a:fld>
            <a:endParaRPr lang="en-US" altLang="en-US">
              <a:solidFill>
                <a:srgbClr val="898989"/>
              </a:solidFill>
              <a:latin typeface="Calibri" panose="020F0502020204030204" pitchFamily="34" charset="0"/>
            </a:endParaRPr>
          </a:p>
        </p:txBody>
      </p:sp>
      <p:sp>
        <p:nvSpPr>
          <p:cNvPr id="7" name="TextBox 6">
            <a:extLst>
              <a:ext uri="{FF2B5EF4-FFF2-40B4-BE49-F238E27FC236}">
                <a16:creationId xmlns:a16="http://schemas.microsoft.com/office/drawing/2014/main" id="{C14FC1CF-8A21-4A4A-99F8-3D45911FF1C1}"/>
              </a:ext>
            </a:extLst>
          </p:cNvPr>
          <p:cNvSpPr txBox="1">
            <a:spLocks noChangeArrowheads="1"/>
          </p:cNvSpPr>
          <p:nvPr/>
        </p:nvSpPr>
        <p:spPr bwMode="auto">
          <a:xfrm>
            <a:off x="457200" y="14605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TEST by running it for various input (fahrenheit) values, and compare the output (celsius) value against the expected (correct) value. </a:t>
            </a:r>
          </a:p>
        </p:txBody>
      </p:sp>
      <p:graphicFrame>
        <p:nvGraphicFramePr>
          <p:cNvPr id="8" name="Table 7">
            <a:extLst>
              <a:ext uri="{FF2B5EF4-FFF2-40B4-BE49-F238E27FC236}">
                <a16:creationId xmlns:a16="http://schemas.microsoft.com/office/drawing/2014/main" id="{98A6D830-8CC3-472B-A7D7-06F5A4F78817}"/>
              </a:ext>
            </a:extLst>
          </p:cNvPr>
          <p:cNvGraphicFramePr>
            <a:graphicFrameLocks noGrp="1"/>
          </p:cNvGraphicFramePr>
          <p:nvPr/>
        </p:nvGraphicFramePr>
        <p:xfrm>
          <a:off x="754063" y="2324100"/>
          <a:ext cx="6096000" cy="259556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95">
                <a:tc>
                  <a:txBody>
                    <a:bodyPr/>
                    <a:lstStyle/>
                    <a:p>
                      <a:r>
                        <a:rPr lang="en-US" sz="1800" dirty="0"/>
                        <a:t>Input (Fahrenheit)</a:t>
                      </a:r>
                    </a:p>
                  </a:txBody>
                  <a:tcPr marT="45714" marB="45714"/>
                </a:tc>
                <a:tc>
                  <a:txBody>
                    <a:bodyPr/>
                    <a:lstStyle/>
                    <a:p>
                      <a:r>
                        <a:rPr lang="en-US" sz="1800" dirty="0"/>
                        <a:t>Output (Celsius)</a:t>
                      </a:r>
                    </a:p>
                  </a:txBody>
                  <a:tcPr marT="45714" marB="45714"/>
                </a:tc>
                <a:tc>
                  <a:txBody>
                    <a:bodyPr/>
                    <a:lstStyle/>
                    <a:p>
                      <a:r>
                        <a:rPr lang="en-US" sz="1800" dirty="0"/>
                        <a:t>Expected</a:t>
                      </a:r>
                      <a:r>
                        <a:rPr lang="en-US" sz="1800" baseline="0" dirty="0"/>
                        <a:t> Result</a:t>
                      </a:r>
                      <a:endParaRPr lang="en-US" sz="1800" dirty="0"/>
                    </a:p>
                  </a:txBody>
                  <a:tcPr marT="45714" marB="45714"/>
                </a:tc>
                <a:extLst>
                  <a:ext uri="{0D108BD9-81ED-4DB2-BD59-A6C34878D82A}">
                    <a16:rowId xmlns:a16="http://schemas.microsoft.com/office/drawing/2014/main" val="10000"/>
                  </a:ext>
                </a:extLst>
              </a:tr>
              <a:tr h="370795">
                <a:tc>
                  <a:txBody>
                    <a:bodyPr/>
                    <a:lstStyle/>
                    <a:p>
                      <a:r>
                        <a:rPr lang="en-US" sz="1800" dirty="0"/>
                        <a:t>32</a:t>
                      </a:r>
                    </a:p>
                  </a:txBody>
                  <a:tcPr marT="45714" marB="45714"/>
                </a:tc>
                <a:tc>
                  <a:txBody>
                    <a:bodyPr/>
                    <a:lstStyle/>
                    <a:p>
                      <a:r>
                        <a:rPr lang="en-US" sz="1800" dirty="0">
                          <a:solidFill>
                            <a:srgbClr val="FF0000"/>
                          </a:solidFill>
                        </a:rPr>
                        <a:t>0</a:t>
                      </a:r>
                    </a:p>
                  </a:txBody>
                  <a:tcPr marT="45714" marB="45714"/>
                </a:tc>
                <a:tc>
                  <a:txBody>
                    <a:bodyPr/>
                    <a:lstStyle/>
                    <a:p>
                      <a:r>
                        <a:rPr lang="en-US" sz="1800" dirty="0"/>
                        <a:t>0</a:t>
                      </a:r>
                    </a:p>
                  </a:txBody>
                  <a:tcPr marT="45714" marB="45714"/>
                </a:tc>
                <a:extLst>
                  <a:ext uri="{0D108BD9-81ED-4DB2-BD59-A6C34878D82A}">
                    <a16:rowId xmlns:a16="http://schemas.microsoft.com/office/drawing/2014/main" val="10001"/>
                  </a:ext>
                </a:extLst>
              </a:tr>
              <a:tr h="370795">
                <a:tc>
                  <a:txBody>
                    <a:bodyPr/>
                    <a:lstStyle/>
                    <a:p>
                      <a:r>
                        <a:rPr lang="en-US" sz="1800" dirty="0"/>
                        <a:t>100</a:t>
                      </a:r>
                    </a:p>
                  </a:txBody>
                  <a:tcPr marT="45714" marB="45714"/>
                </a:tc>
                <a:tc>
                  <a:txBody>
                    <a:bodyPr/>
                    <a:lstStyle/>
                    <a:p>
                      <a:r>
                        <a:rPr lang="en-US" sz="1800" dirty="0">
                          <a:solidFill>
                            <a:srgbClr val="FF0000"/>
                          </a:solidFill>
                        </a:rPr>
                        <a:t>37.38</a:t>
                      </a:r>
                    </a:p>
                  </a:txBody>
                  <a:tcPr marT="45714" marB="45714"/>
                </a:tc>
                <a:tc>
                  <a:txBody>
                    <a:bodyPr/>
                    <a:lstStyle/>
                    <a:p>
                      <a:r>
                        <a:rPr lang="en-US" sz="1800" dirty="0"/>
                        <a:t>37.78</a:t>
                      </a:r>
                    </a:p>
                  </a:txBody>
                  <a:tcPr marT="45714" marB="45714"/>
                </a:tc>
                <a:extLst>
                  <a:ext uri="{0D108BD9-81ED-4DB2-BD59-A6C34878D82A}">
                    <a16:rowId xmlns:a16="http://schemas.microsoft.com/office/drawing/2014/main" val="10002"/>
                  </a:ext>
                </a:extLst>
              </a:tr>
              <a:tr h="370795">
                <a:tc>
                  <a:txBody>
                    <a:bodyPr/>
                    <a:lstStyle/>
                    <a:p>
                      <a:r>
                        <a:rPr lang="en-US" sz="1800" dirty="0"/>
                        <a:t>-40</a:t>
                      </a:r>
                    </a:p>
                  </a:txBody>
                  <a:tcPr marT="45714" marB="45714"/>
                </a:tc>
                <a:tc>
                  <a:txBody>
                    <a:bodyPr/>
                    <a:lstStyle/>
                    <a:p>
                      <a:r>
                        <a:rPr lang="en-US" sz="1800" dirty="0">
                          <a:solidFill>
                            <a:srgbClr val="FF0000"/>
                          </a:solidFill>
                        </a:rPr>
                        <a:t>-40</a:t>
                      </a:r>
                    </a:p>
                  </a:txBody>
                  <a:tcPr marT="45714" marB="45714"/>
                </a:tc>
                <a:tc>
                  <a:txBody>
                    <a:bodyPr/>
                    <a:lstStyle/>
                    <a:p>
                      <a:r>
                        <a:rPr lang="en-US" sz="1800" dirty="0"/>
                        <a:t>-40</a:t>
                      </a:r>
                    </a:p>
                  </a:txBody>
                  <a:tcPr marT="45714" marB="45714"/>
                </a:tc>
                <a:extLst>
                  <a:ext uri="{0D108BD9-81ED-4DB2-BD59-A6C34878D82A}">
                    <a16:rowId xmlns:a16="http://schemas.microsoft.com/office/drawing/2014/main" val="10003"/>
                  </a:ext>
                </a:extLst>
              </a:tr>
              <a:tr h="370795">
                <a:tc>
                  <a:txBody>
                    <a:bodyPr/>
                    <a:lstStyle/>
                    <a:p>
                      <a:r>
                        <a:rPr lang="en-US" sz="1800" dirty="0"/>
                        <a:t>-300</a:t>
                      </a:r>
                    </a:p>
                  </a:txBody>
                  <a:tcPr marT="45714" marB="45714"/>
                </a:tc>
                <a:tc>
                  <a:txBody>
                    <a:bodyPr/>
                    <a:lstStyle/>
                    <a:p>
                      <a:r>
                        <a:rPr lang="en-US" sz="1800" dirty="0">
                          <a:solidFill>
                            <a:srgbClr val="FF0000"/>
                          </a:solidFill>
                        </a:rPr>
                        <a:t>-184.44</a:t>
                      </a:r>
                    </a:p>
                  </a:txBody>
                  <a:tcPr marT="45714" marB="45714"/>
                </a:tc>
                <a:tc>
                  <a:txBody>
                    <a:bodyPr/>
                    <a:lstStyle/>
                    <a:p>
                      <a:r>
                        <a:rPr lang="en-US" sz="1800" dirty="0"/>
                        <a:t>-184.44</a:t>
                      </a:r>
                    </a:p>
                  </a:txBody>
                  <a:tcPr marT="45714" marB="45714"/>
                </a:tc>
                <a:extLst>
                  <a:ext uri="{0D108BD9-81ED-4DB2-BD59-A6C34878D82A}">
                    <a16:rowId xmlns:a16="http://schemas.microsoft.com/office/drawing/2014/main" val="10004"/>
                  </a:ext>
                </a:extLst>
              </a:tr>
              <a:tr h="370795">
                <a:tc>
                  <a:txBody>
                    <a:bodyPr/>
                    <a:lstStyle/>
                    <a:p>
                      <a:r>
                        <a:rPr lang="en-US" sz="1800" dirty="0"/>
                        <a:t>-459.67</a:t>
                      </a:r>
                    </a:p>
                  </a:txBody>
                  <a:tcPr marT="45714" marB="45714"/>
                </a:tc>
                <a:tc>
                  <a:txBody>
                    <a:bodyPr/>
                    <a:lstStyle/>
                    <a:p>
                      <a:r>
                        <a:rPr lang="en-US" sz="1800" dirty="0">
                          <a:solidFill>
                            <a:srgbClr val="FF0000"/>
                          </a:solidFill>
                        </a:rPr>
                        <a:t>-273.15</a:t>
                      </a:r>
                    </a:p>
                  </a:txBody>
                  <a:tcPr marT="45714" marB="45714"/>
                </a:tc>
                <a:tc>
                  <a:txBody>
                    <a:bodyPr/>
                    <a:lstStyle/>
                    <a:p>
                      <a:r>
                        <a:rPr lang="en-US" sz="1800" dirty="0"/>
                        <a:t>-273.15</a:t>
                      </a:r>
                    </a:p>
                  </a:txBody>
                  <a:tcPr marT="45714" marB="45714"/>
                </a:tc>
                <a:extLst>
                  <a:ext uri="{0D108BD9-81ED-4DB2-BD59-A6C34878D82A}">
                    <a16:rowId xmlns:a16="http://schemas.microsoft.com/office/drawing/2014/main" val="10005"/>
                  </a:ext>
                </a:extLst>
              </a:tr>
              <a:tr h="370795">
                <a:tc>
                  <a:txBody>
                    <a:bodyPr/>
                    <a:lstStyle/>
                    <a:p>
                      <a:r>
                        <a:rPr lang="en-US" sz="1800" dirty="0"/>
                        <a:t>-500</a:t>
                      </a:r>
                    </a:p>
                  </a:txBody>
                  <a:tcPr marT="45714" marB="45714"/>
                </a:tc>
                <a:tc>
                  <a:txBody>
                    <a:bodyPr/>
                    <a:lstStyle/>
                    <a:p>
                      <a:r>
                        <a:rPr lang="en-US" sz="1800" dirty="0">
                          <a:solidFill>
                            <a:srgbClr val="FF0000"/>
                          </a:solidFill>
                        </a:rPr>
                        <a:t>Input</a:t>
                      </a:r>
                      <a:r>
                        <a:rPr lang="en-US" sz="1800" baseline="0" dirty="0">
                          <a:solidFill>
                            <a:srgbClr val="FF0000"/>
                          </a:solidFill>
                        </a:rPr>
                        <a:t> not valid…</a:t>
                      </a:r>
                      <a:endParaRPr lang="en-US" sz="1800" dirty="0">
                        <a:solidFill>
                          <a:srgbClr val="FF0000"/>
                        </a:solidFill>
                      </a:endParaRPr>
                    </a:p>
                  </a:txBody>
                  <a:tcPr marT="45714" marB="45714"/>
                </a:tc>
                <a:tc>
                  <a:txBody>
                    <a:bodyPr/>
                    <a:lstStyle/>
                    <a:p>
                      <a:r>
                        <a:rPr lang="en-US" sz="1800" dirty="0"/>
                        <a:t>Input</a:t>
                      </a:r>
                      <a:r>
                        <a:rPr lang="en-US" sz="1800" baseline="0" dirty="0"/>
                        <a:t> not accepted</a:t>
                      </a:r>
                      <a:endParaRPr lang="en-US" sz="1800" dirty="0"/>
                    </a:p>
                  </a:txBody>
                  <a:tcPr marT="45714" marB="45714"/>
                </a:tc>
                <a:extLst>
                  <a:ext uri="{0D108BD9-81ED-4DB2-BD59-A6C34878D82A}">
                    <a16:rowId xmlns:a16="http://schemas.microsoft.com/office/drawing/2014/main" val="10006"/>
                  </a:ext>
                </a:extLst>
              </a:tr>
            </a:tbl>
          </a:graphicData>
        </a:graphic>
      </p:graphicFrame>
      <p:sp>
        <p:nvSpPr>
          <p:cNvPr id="9" name="TextBox 8">
            <a:extLst>
              <a:ext uri="{FF2B5EF4-FFF2-40B4-BE49-F238E27FC236}">
                <a16:creationId xmlns:a16="http://schemas.microsoft.com/office/drawing/2014/main" id="{15FD435C-C986-4136-9B15-44D47C9CAFF5}"/>
              </a:ext>
            </a:extLst>
          </p:cNvPr>
          <p:cNvSpPr txBox="1">
            <a:spLocks noChangeArrowheads="1"/>
          </p:cNvSpPr>
          <p:nvPr/>
        </p:nvSpPr>
        <p:spPr bwMode="auto">
          <a:xfrm>
            <a:off x="717550" y="5133975"/>
            <a:ext cx="6007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The results of testing the program show that it works correctly.</a:t>
            </a:r>
          </a:p>
        </p:txBody>
      </p:sp>
      <p:sp>
        <p:nvSpPr>
          <p:cNvPr id="15" name="TextBox 14">
            <a:extLst>
              <a:ext uri="{FF2B5EF4-FFF2-40B4-BE49-F238E27FC236}">
                <a16:creationId xmlns:a16="http://schemas.microsoft.com/office/drawing/2014/main" id="{2C2CAAC7-AABF-4E18-B28B-FE98EB2CFFC9}"/>
              </a:ext>
            </a:extLst>
          </p:cNvPr>
          <p:cNvSpPr txBox="1">
            <a:spLocks noChangeArrowheads="1"/>
          </p:cNvSpPr>
          <p:nvPr/>
        </p:nvSpPr>
        <p:spPr bwMode="auto">
          <a:xfrm>
            <a:off x="6864350" y="4119563"/>
            <a:ext cx="1866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ABSOLUTE  ZERO</a:t>
            </a:r>
          </a:p>
        </p:txBody>
      </p:sp>
      <p:sp>
        <p:nvSpPr>
          <p:cNvPr id="17" name="TextBox 16">
            <a:extLst>
              <a:ext uri="{FF2B5EF4-FFF2-40B4-BE49-F238E27FC236}">
                <a16:creationId xmlns:a16="http://schemas.microsoft.com/office/drawing/2014/main" id="{50B02420-B053-4945-B6C5-EB921DF53D10}"/>
              </a:ext>
            </a:extLst>
          </p:cNvPr>
          <p:cNvSpPr txBox="1"/>
          <p:nvPr/>
        </p:nvSpPr>
        <p:spPr>
          <a:xfrm>
            <a:off x="704850" y="5634038"/>
            <a:ext cx="7454900" cy="647700"/>
          </a:xfrm>
          <a:prstGeom prst="rect">
            <a:avLst/>
          </a:prstGeom>
          <a:solidFill>
            <a:schemeClr val="tx2">
              <a:lumMod val="75000"/>
            </a:schemeClr>
          </a:solidFill>
        </p:spPr>
        <p:txBody>
          <a:bodyPr wrap="none">
            <a:spAutoFit/>
          </a:bodyPr>
          <a:lstStyle/>
          <a:p>
            <a:pPr fontAlgn="auto">
              <a:spcBef>
                <a:spcPts val="0"/>
              </a:spcBef>
              <a:spcAft>
                <a:spcPts val="0"/>
              </a:spcAft>
              <a:defRPr/>
            </a:pPr>
            <a:r>
              <a:rPr lang="en-US" b="1" dirty="0">
                <a:solidFill>
                  <a:srgbClr val="FFFF00"/>
                </a:solidFill>
                <a:latin typeface="+mn-lt"/>
              </a:rPr>
              <a:t>CORRECTLY WORKING means producing correct results for valid inputs, AND</a:t>
            </a:r>
          </a:p>
          <a:p>
            <a:pPr fontAlgn="auto">
              <a:spcBef>
                <a:spcPts val="0"/>
              </a:spcBef>
              <a:spcAft>
                <a:spcPts val="0"/>
              </a:spcAft>
              <a:defRPr/>
            </a:pPr>
            <a:r>
              <a:rPr lang="en-US" b="1" dirty="0">
                <a:solidFill>
                  <a:srgbClr val="FFFF00"/>
                </a:solidFill>
                <a:latin typeface="+mn-lt"/>
              </a:rPr>
              <a:t>rejecting invalid inputs WITHOUT CRASHING.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accel="50000" decel="5000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5"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6ECB-0890-4B04-AB7A-1415D54E5C39}"/>
              </a:ext>
            </a:extLst>
          </p:cNvPr>
          <p:cNvSpPr>
            <a:spLocks noGrp="1"/>
          </p:cNvSpPr>
          <p:nvPr>
            <p:ph type="title"/>
          </p:nvPr>
        </p:nvSpPr>
        <p:spPr>
          <a:xfrm>
            <a:off x="676275" y="114300"/>
            <a:ext cx="8229600" cy="1143000"/>
          </a:xfrm>
        </p:spPr>
        <p:txBody>
          <a:bodyPr rtlCol="0">
            <a:normAutofit fontScale="90000"/>
          </a:bodyPr>
          <a:lstStyle/>
          <a:p>
            <a:pPr eaLnBrk="1" fontAlgn="auto" hangingPunct="1">
              <a:spcAft>
                <a:spcPts val="0"/>
              </a:spcAft>
              <a:defRPr/>
            </a:pPr>
            <a:r>
              <a:rPr lang="en-US" dirty="0"/>
              <a:t>Equivalent Program: Flipping the Inequality in the Input Check</a:t>
            </a:r>
          </a:p>
        </p:txBody>
      </p:sp>
      <p:sp>
        <p:nvSpPr>
          <p:cNvPr id="4" name="Date Placeholder 3">
            <a:extLst>
              <a:ext uri="{FF2B5EF4-FFF2-40B4-BE49-F238E27FC236}">
                <a16:creationId xmlns:a16="http://schemas.microsoft.com/office/drawing/2014/main" id="{991C723B-C72B-40C7-938F-5641A5B5BA8E}"/>
              </a:ext>
            </a:extLst>
          </p:cNvPr>
          <p:cNvSpPr>
            <a:spLocks noGrp="1"/>
          </p:cNvSpPr>
          <p:nvPr>
            <p:ph type="dt" sz="quarter" idx="10"/>
          </p:nvPr>
        </p:nvSpPr>
        <p:spPr/>
        <p:txBody>
          <a:bodyPr/>
          <a:lstStyle/>
          <a:p>
            <a:pPr>
              <a:defRPr/>
            </a:pPr>
            <a:r>
              <a:rPr lang="en-US"/>
              <a:t>CS111 09/01/11</a:t>
            </a:r>
          </a:p>
        </p:txBody>
      </p:sp>
      <p:sp>
        <p:nvSpPr>
          <p:cNvPr id="6" name="Slide Number Placeholder 5">
            <a:extLst>
              <a:ext uri="{FF2B5EF4-FFF2-40B4-BE49-F238E27FC236}">
                <a16:creationId xmlns:a16="http://schemas.microsoft.com/office/drawing/2014/main" id="{4D2CD09D-5152-466E-9F50-BDED31A46B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403F6D-8314-4D2A-997D-2908059D4635}" type="slidenum">
              <a:rPr lang="en-US" altLang="en-US">
                <a:solidFill>
                  <a:srgbClr val="898989"/>
                </a:solidFill>
                <a:latin typeface="Calibri" panose="020F0502020204030204" pitchFamily="34" charset="0"/>
              </a:rPr>
              <a:pPr eaLnBrk="1" hangingPunct="1"/>
              <a:t>21</a:t>
            </a:fld>
            <a:endParaRPr lang="en-US" altLang="en-US">
              <a:solidFill>
                <a:srgbClr val="898989"/>
              </a:solidFill>
              <a:latin typeface="Calibri" panose="020F0502020204030204" pitchFamily="34" charset="0"/>
            </a:endParaRPr>
          </a:p>
        </p:txBody>
      </p:sp>
      <p:grpSp>
        <p:nvGrpSpPr>
          <p:cNvPr id="3" name="Group 14">
            <a:extLst>
              <a:ext uri="{FF2B5EF4-FFF2-40B4-BE49-F238E27FC236}">
                <a16:creationId xmlns:a16="http://schemas.microsoft.com/office/drawing/2014/main" id="{B79D8D4B-1501-45B2-8C0E-3793CA8D8172}"/>
              </a:ext>
            </a:extLst>
          </p:cNvPr>
          <p:cNvGrpSpPr>
            <a:grpSpLocks/>
          </p:cNvGrpSpPr>
          <p:nvPr/>
        </p:nvGrpSpPr>
        <p:grpSpPr bwMode="auto">
          <a:xfrm>
            <a:off x="2406650" y="1920875"/>
            <a:ext cx="5113338" cy="350838"/>
            <a:chOff x="255074" y="1956300"/>
            <a:chExt cx="4971112" cy="612648"/>
          </a:xfrm>
        </p:grpSpPr>
        <p:sp>
          <p:nvSpPr>
            <p:cNvPr id="12" name="Data 11">
              <a:extLst>
                <a:ext uri="{FF2B5EF4-FFF2-40B4-BE49-F238E27FC236}">
                  <a16:creationId xmlns:a16="http://schemas.microsoft.com/office/drawing/2014/main" id="{84E6329C-6BDE-46CA-8650-B1B2DE693690}"/>
                </a:ext>
              </a:extLst>
            </p:cNvPr>
            <p:cNvSpPr/>
            <p:nvPr/>
          </p:nvSpPr>
          <p:spPr>
            <a:xfrm>
              <a:off x="255074" y="1956300"/>
              <a:ext cx="4971112"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67" name="TextBox 6">
              <a:extLst>
                <a:ext uri="{FF2B5EF4-FFF2-40B4-BE49-F238E27FC236}">
                  <a16:creationId xmlns:a16="http://schemas.microsoft.com/office/drawing/2014/main" id="{6E3AE0DC-EB69-460E-8B42-59E20FCE67E2}"/>
                </a:ext>
              </a:extLst>
            </p:cNvPr>
            <p:cNvSpPr txBox="1">
              <a:spLocks noChangeArrowheads="1"/>
            </p:cNvSpPr>
            <p:nvPr/>
          </p:nvSpPr>
          <p:spPr bwMode="auto">
            <a:xfrm>
              <a:off x="1119309" y="2000096"/>
              <a:ext cx="3129746" cy="53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“Enter temperature in Fahrenheit: ”</a:t>
              </a:r>
            </a:p>
          </p:txBody>
        </p:sp>
      </p:grpSp>
      <p:grpSp>
        <p:nvGrpSpPr>
          <p:cNvPr id="5" name="Group 15">
            <a:extLst>
              <a:ext uri="{FF2B5EF4-FFF2-40B4-BE49-F238E27FC236}">
                <a16:creationId xmlns:a16="http://schemas.microsoft.com/office/drawing/2014/main" id="{23BD90F1-2E7C-4A56-9EF7-AC024EEB9653}"/>
              </a:ext>
            </a:extLst>
          </p:cNvPr>
          <p:cNvGrpSpPr>
            <a:grpSpLocks/>
          </p:cNvGrpSpPr>
          <p:nvPr/>
        </p:nvGrpSpPr>
        <p:grpSpPr bwMode="auto">
          <a:xfrm>
            <a:off x="3738563" y="2692400"/>
            <a:ext cx="2065337" cy="479425"/>
            <a:chOff x="1073433" y="2560647"/>
            <a:chExt cx="2065365" cy="612648"/>
          </a:xfrm>
        </p:grpSpPr>
        <p:sp>
          <p:nvSpPr>
            <p:cNvPr id="14" name="Data 13">
              <a:extLst>
                <a:ext uri="{FF2B5EF4-FFF2-40B4-BE49-F238E27FC236}">
                  <a16:creationId xmlns:a16="http://schemas.microsoft.com/office/drawing/2014/main" id="{D1CA04E7-0B99-4273-BA91-D788EDEC051E}"/>
                </a:ext>
              </a:extLst>
            </p:cNvPr>
            <p:cNvSpPr/>
            <p:nvPr/>
          </p:nvSpPr>
          <p:spPr>
            <a:xfrm>
              <a:off x="1073433" y="2560647"/>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65" name="TextBox 7">
              <a:extLst>
                <a:ext uri="{FF2B5EF4-FFF2-40B4-BE49-F238E27FC236}">
                  <a16:creationId xmlns:a16="http://schemas.microsoft.com/office/drawing/2014/main" id="{8603F96D-E2FD-4A29-898C-5EF3C4F5CBB8}"/>
                </a:ext>
              </a:extLst>
            </p:cNvPr>
            <p:cNvSpPr txBox="1">
              <a:spLocks noChangeArrowheads="1"/>
            </p:cNvSpPr>
            <p:nvPr/>
          </p:nvSpPr>
          <p:spPr bwMode="auto">
            <a:xfrm>
              <a:off x="1382103" y="2647215"/>
              <a:ext cx="1315622" cy="3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read fahrenheit</a:t>
              </a:r>
            </a:p>
          </p:txBody>
        </p:sp>
      </p:grpSp>
      <p:grpSp>
        <p:nvGrpSpPr>
          <p:cNvPr id="7" name="Group 18">
            <a:extLst>
              <a:ext uri="{FF2B5EF4-FFF2-40B4-BE49-F238E27FC236}">
                <a16:creationId xmlns:a16="http://schemas.microsoft.com/office/drawing/2014/main" id="{73FE6270-0B96-4292-A350-233600801D7C}"/>
              </a:ext>
            </a:extLst>
          </p:cNvPr>
          <p:cNvGrpSpPr>
            <a:grpSpLocks/>
          </p:cNvGrpSpPr>
          <p:nvPr/>
        </p:nvGrpSpPr>
        <p:grpSpPr bwMode="auto">
          <a:xfrm>
            <a:off x="5362575" y="4575175"/>
            <a:ext cx="3609975" cy="584200"/>
            <a:chOff x="1616301" y="4394376"/>
            <a:chExt cx="3609885" cy="583970"/>
          </a:xfrm>
        </p:grpSpPr>
        <p:sp>
          <p:nvSpPr>
            <p:cNvPr id="18" name="Rectangle 17">
              <a:extLst>
                <a:ext uri="{FF2B5EF4-FFF2-40B4-BE49-F238E27FC236}">
                  <a16:creationId xmlns:a16="http://schemas.microsoft.com/office/drawing/2014/main" id="{1BF9753D-EFF7-47E7-8B0B-CFF55ED46175}"/>
                </a:ext>
              </a:extLst>
            </p:cNvPr>
            <p:cNvSpPr/>
            <p:nvPr/>
          </p:nvSpPr>
          <p:spPr>
            <a:xfrm>
              <a:off x="1616301" y="4394376"/>
              <a:ext cx="3609885" cy="583970"/>
            </a:xfrm>
            <a:prstGeom prst="rec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63" name="TextBox 9">
              <a:extLst>
                <a:ext uri="{FF2B5EF4-FFF2-40B4-BE49-F238E27FC236}">
                  <a16:creationId xmlns:a16="http://schemas.microsoft.com/office/drawing/2014/main" id="{E458259B-CE13-4A9D-B493-E3CEEF093876}"/>
                </a:ext>
              </a:extLst>
            </p:cNvPr>
            <p:cNvSpPr txBox="1">
              <a:spLocks noChangeArrowheads="1"/>
            </p:cNvSpPr>
            <p:nvPr/>
          </p:nvSpPr>
          <p:spPr bwMode="auto">
            <a:xfrm>
              <a:off x="1912375" y="4438173"/>
              <a:ext cx="2562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celsius = (fahrenheit – 32) * 5 / 9</a:t>
              </a:r>
            </a:p>
          </p:txBody>
        </p:sp>
      </p:grpSp>
      <p:grpSp>
        <p:nvGrpSpPr>
          <p:cNvPr id="8" name="Group 16">
            <a:extLst>
              <a:ext uri="{FF2B5EF4-FFF2-40B4-BE49-F238E27FC236}">
                <a16:creationId xmlns:a16="http://schemas.microsoft.com/office/drawing/2014/main" id="{4D48F2B8-D6EA-4890-923A-D44D9FA8E195}"/>
              </a:ext>
            </a:extLst>
          </p:cNvPr>
          <p:cNvGrpSpPr>
            <a:grpSpLocks/>
          </p:cNvGrpSpPr>
          <p:nvPr/>
        </p:nvGrpSpPr>
        <p:grpSpPr bwMode="auto">
          <a:xfrm>
            <a:off x="5753100" y="5492750"/>
            <a:ext cx="2065338" cy="506413"/>
            <a:chOff x="757953" y="5216805"/>
            <a:chExt cx="2065365" cy="612648"/>
          </a:xfrm>
        </p:grpSpPr>
        <p:sp>
          <p:nvSpPr>
            <p:cNvPr id="13" name="Data 12">
              <a:extLst>
                <a:ext uri="{FF2B5EF4-FFF2-40B4-BE49-F238E27FC236}">
                  <a16:creationId xmlns:a16="http://schemas.microsoft.com/office/drawing/2014/main" id="{0E5C575D-F5A7-41FB-A623-6A463054EDD7}"/>
                </a:ext>
              </a:extLst>
            </p:cNvPr>
            <p:cNvSpPr/>
            <p:nvPr/>
          </p:nvSpPr>
          <p:spPr>
            <a:xfrm>
              <a:off x="757953" y="5216805"/>
              <a:ext cx="2065365" cy="612648"/>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61" name="TextBox 10">
              <a:extLst>
                <a:ext uri="{FF2B5EF4-FFF2-40B4-BE49-F238E27FC236}">
                  <a16:creationId xmlns:a16="http://schemas.microsoft.com/office/drawing/2014/main" id="{981DCA83-1DC9-4276-9296-FA2A75EF06BA}"/>
                </a:ext>
              </a:extLst>
            </p:cNvPr>
            <p:cNvSpPr txBox="1">
              <a:spLocks noChangeArrowheads="1"/>
            </p:cNvSpPr>
            <p:nvPr/>
          </p:nvSpPr>
          <p:spPr bwMode="auto">
            <a:xfrm>
              <a:off x="1166817" y="5314131"/>
              <a:ext cx="1058591" cy="37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celsius</a:t>
              </a:r>
            </a:p>
          </p:txBody>
        </p:sp>
      </p:grpSp>
      <p:cxnSp>
        <p:nvCxnSpPr>
          <p:cNvPr id="22" name="Straight Arrow Connector 21">
            <a:extLst>
              <a:ext uri="{FF2B5EF4-FFF2-40B4-BE49-F238E27FC236}">
                <a16:creationId xmlns:a16="http://schemas.microsoft.com/office/drawing/2014/main" id="{EB3FDBD6-CC79-4A20-A380-557F6C73EC36}"/>
              </a:ext>
            </a:extLst>
          </p:cNvPr>
          <p:cNvCxnSpPr/>
          <p:nvPr/>
        </p:nvCxnSpPr>
        <p:spPr>
          <a:xfrm rot="5400000">
            <a:off x="4507706" y="3378994"/>
            <a:ext cx="352425" cy="793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92EF1AF-2674-4FC7-B525-72A4B567EE42}"/>
              </a:ext>
            </a:extLst>
          </p:cNvPr>
          <p:cNvCxnSpPr/>
          <p:nvPr/>
        </p:nvCxnSpPr>
        <p:spPr>
          <a:xfrm rot="5400000">
            <a:off x="4521994" y="2496344"/>
            <a:ext cx="352425" cy="793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955657-FE62-4889-9326-8D1BF4D337A8}"/>
              </a:ext>
            </a:extLst>
          </p:cNvPr>
          <p:cNvCxnSpPr/>
          <p:nvPr/>
        </p:nvCxnSpPr>
        <p:spPr>
          <a:xfrm rot="5400000">
            <a:off x="4537075" y="1724026"/>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7D24EF-5543-489E-951E-420CEB740709}"/>
              </a:ext>
            </a:extLst>
          </p:cNvPr>
          <p:cNvCxnSpPr/>
          <p:nvPr/>
        </p:nvCxnSpPr>
        <p:spPr>
          <a:xfrm rot="5400000">
            <a:off x="2352675" y="5454651"/>
            <a:ext cx="35242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F634CB6-18FB-4DE1-B913-6B2E289467B5}"/>
              </a:ext>
            </a:extLst>
          </p:cNvPr>
          <p:cNvSpPr txBox="1">
            <a:spLocks noChangeArrowheads="1"/>
          </p:cNvSpPr>
          <p:nvPr/>
        </p:nvSpPr>
        <p:spPr bwMode="auto">
          <a:xfrm>
            <a:off x="4460875" y="1257300"/>
            <a:ext cx="5191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start</a:t>
            </a:r>
          </a:p>
        </p:txBody>
      </p:sp>
      <p:sp>
        <p:nvSpPr>
          <p:cNvPr id="33" name="TextBox 32">
            <a:extLst>
              <a:ext uri="{FF2B5EF4-FFF2-40B4-BE49-F238E27FC236}">
                <a16:creationId xmlns:a16="http://schemas.microsoft.com/office/drawing/2014/main" id="{C1B4C611-7C81-4ED6-B3AF-48041DAA3876}"/>
              </a:ext>
            </a:extLst>
          </p:cNvPr>
          <p:cNvSpPr txBox="1">
            <a:spLocks noChangeArrowheads="1"/>
          </p:cNvSpPr>
          <p:nvPr/>
        </p:nvSpPr>
        <p:spPr bwMode="auto">
          <a:xfrm>
            <a:off x="2314575" y="5600700"/>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end</a:t>
            </a:r>
          </a:p>
        </p:txBody>
      </p:sp>
      <p:grpSp>
        <p:nvGrpSpPr>
          <p:cNvPr id="9" name="Group 34">
            <a:extLst>
              <a:ext uri="{FF2B5EF4-FFF2-40B4-BE49-F238E27FC236}">
                <a16:creationId xmlns:a16="http://schemas.microsoft.com/office/drawing/2014/main" id="{C6F2EE28-9F42-435A-8115-AF4B26815A5A}"/>
              </a:ext>
            </a:extLst>
          </p:cNvPr>
          <p:cNvGrpSpPr>
            <a:grpSpLocks/>
          </p:cNvGrpSpPr>
          <p:nvPr/>
        </p:nvGrpSpPr>
        <p:grpSpPr bwMode="auto">
          <a:xfrm>
            <a:off x="3521075" y="3570288"/>
            <a:ext cx="2311400" cy="914400"/>
            <a:chOff x="6095999" y="2995975"/>
            <a:chExt cx="2310221" cy="914400"/>
          </a:xfrm>
        </p:grpSpPr>
        <p:sp>
          <p:nvSpPr>
            <p:cNvPr id="26" name="Diamond 25">
              <a:extLst>
                <a:ext uri="{FF2B5EF4-FFF2-40B4-BE49-F238E27FC236}">
                  <a16:creationId xmlns:a16="http://schemas.microsoft.com/office/drawing/2014/main" id="{5241B090-BE10-4BEB-B532-8F6F50F0E9E9}"/>
                </a:ext>
              </a:extLst>
            </p:cNvPr>
            <p:cNvSpPr/>
            <p:nvPr/>
          </p:nvSpPr>
          <p:spPr>
            <a:xfrm>
              <a:off x="6095999" y="2995975"/>
              <a:ext cx="2310221" cy="914400"/>
            </a:xfrm>
            <a:prstGeom prst="diamond">
              <a:avLst/>
            </a:prstGeom>
            <a:ln w="3175" cap="flat" cmpd="sng" algn="ctr">
              <a:solidFill>
                <a:schemeClr val="tx1"/>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59" name="TextBox 26">
              <a:extLst>
                <a:ext uri="{FF2B5EF4-FFF2-40B4-BE49-F238E27FC236}">
                  <a16:creationId xmlns:a16="http://schemas.microsoft.com/office/drawing/2014/main" id="{64D5926C-25FA-412D-BA92-958B05C1DF0B}"/>
                </a:ext>
              </a:extLst>
            </p:cNvPr>
            <p:cNvSpPr txBox="1">
              <a:spLocks noChangeArrowheads="1"/>
            </p:cNvSpPr>
            <p:nvPr/>
          </p:nvSpPr>
          <p:spPr bwMode="auto">
            <a:xfrm>
              <a:off x="6375956" y="3261950"/>
              <a:ext cx="18842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fahrenheit</a:t>
              </a:r>
              <a:r>
                <a:rPr lang="en-US" altLang="en-US" sz="1400">
                  <a:solidFill>
                    <a:srgbClr val="FF0000"/>
                  </a:solidFill>
                  <a:latin typeface="Calibri" panose="020F0502020204030204" pitchFamily="34" charset="0"/>
                </a:rPr>
                <a:t>&gt;=</a:t>
              </a:r>
              <a:r>
                <a:rPr lang="en-US" altLang="en-US" sz="1400">
                  <a:latin typeface="Calibri" panose="020F0502020204030204" pitchFamily="34" charset="0"/>
                </a:rPr>
                <a:t> -459.67 ? </a:t>
              </a:r>
            </a:p>
          </p:txBody>
        </p:sp>
      </p:grpSp>
      <p:sp>
        <p:nvSpPr>
          <p:cNvPr id="34" name="TextBox 33">
            <a:extLst>
              <a:ext uri="{FF2B5EF4-FFF2-40B4-BE49-F238E27FC236}">
                <a16:creationId xmlns:a16="http://schemas.microsoft.com/office/drawing/2014/main" id="{8BED122D-F076-4056-BA4C-F5995FF72751}"/>
              </a:ext>
            </a:extLst>
          </p:cNvPr>
          <p:cNvSpPr txBox="1">
            <a:spLocks noChangeArrowheads="1"/>
          </p:cNvSpPr>
          <p:nvPr/>
        </p:nvSpPr>
        <p:spPr bwMode="auto">
          <a:xfrm>
            <a:off x="6553200" y="6284913"/>
            <a:ext cx="461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end</a:t>
            </a:r>
          </a:p>
        </p:txBody>
      </p:sp>
      <p:grpSp>
        <p:nvGrpSpPr>
          <p:cNvPr id="10" name="Group 44">
            <a:extLst>
              <a:ext uri="{FF2B5EF4-FFF2-40B4-BE49-F238E27FC236}">
                <a16:creationId xmlns:a16="http://schemas.microsoft.com/office/drawing/2014/main" id="{ED125407-4B44-4A07-A0F6-D7B209D85CAF}"/>
              </a:ext>
            </a:extLst>
          </p:cNvPr>
          <p:cNvGrpSpPr>
            <a:grpSpLocks/>
          </p:cNvGrpSpPr>
          <p:nvPr/>
        </p:nvGrpSpPr>
        <p:grpSpPr bwMode="auto">
          <a:xfrm>
            <a:off x="53975" y="4575175"/>
            <a:ext cx="4425950" cy="677863"/>
            <a:chOff x="53658" y="4575662"/>
            <a:chExt cx="4425994" cy="677239"/>
          </a:xfrm>
        </p:grpSpPr>
        <p:sp>
          <p:nvSpPr>
            <p:cNvPr id="39" name="Data 38">
              <a:extLst>
                <a:ext uri="{FF2B5EF4-FFF2-40B4-BE49-F238E27FC236}">
                  <a16:creationId xmlns:a16="http://schemas.microsoft.com/office/drawing/2014/main" id="{A840A140-03BC-4FD2-B567-18630438C6F2}"/>
                </a:ext>
              </a:extLst>
            </p:cNvPr>
            <p:cNvSpPr/>
            <p:nvPr/>
          </p:nvSpPr>
          <p:spPr>
            <a:xfrm>
              <a:off x="53658" y="4608969"/>
              <a:ext cx="4425994" cy="643932"/>
            </a:xfrm>
            <a:prstGeom prst="flowChartInputOutput">
              <a:avLst/>
            </a:prstGeom>
            <a:ln w="9525" cap="flat" cmpd="sng" algn="ctr">
              <a:solidFill>
                <a:srgbClr val="00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22557" name="TextBox 36">
              <a:extLst>
                <a:ext uri="{FF2B5EF4-FFF2-40B4-BE49-F238E27FC236}">
                  <a16:creationId xmlns:a16="http://schemas.microsoft.com/office/drawing/2014/main" id="{57F4B288-0074-4A3F-810D-ECEC761E2CFA}"/>
                </a:ext>
              </a:extLst>
            </p:cNvPr>
            <p:cNvSpPr txBox="1">
              <a:spLocks noChangeArrowheads="1"/>
            </p:cNvSpPr>
            <p:nvPr/>
          </p:nvSpPr>
          <p:spPr bwMode="auto">
            <a:xfrm>
              <a:off x="822099" y="4575662"/>
              <a:ext cx="2979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latin typeface="Calibri" panose="020F0502020204030204" pitchFamily="34" charset="0"/>
                </a:rPr>
                <a:t>print </a:t>
              </a:r>
            </a:p>
            <a:p>
              <a:pPr eaLnBrk="1" hangingPunct="1"/>
              <a:r>
                <a:rPr lang="en-US" altLang="en-US" sz="1400">
                  <a:latin typeface="Calibri" panose="020F0502020204030204" pitchFamily="34" charset="0"/>
                </a:rPr>
                <a:t> “input not valid, must be &gt;= -459.67”</a:t>
              </a:r>
            </a:p>
          </p:txBody>
        </p:sp>
      </p:grpSp>
      <p:grpSp>
        <p:nvGrpSpPr>
          <p:cNvPr id="11" name="Group 43">
            <a:extLst>
              <a:ext uri="{FF2B5EF4-FFF2-40B4-BE49-F238E27FC236}">
                <a16:creationId xmlns:a16="http://schemas.microsoft.com/office/drawing/2014/main" id="{459C8383-043E-4126-A7C1-32909A2FD0D7}"/>
              </a:ext>
            </a:extLst>
          </p:cNvPr>
          <p:cNvGrpSpPr>
            <a:grpSpLocks/>
          </p:cNvGrpSpPr>
          <p:nvPr/>
        </p:nvGrpSpPr>
        <p:grpSpPr bwMode="auto">
          <a:xfrm>
            <a:off x="2590800" y="4035425"/>
            <a:ext cx="930275" cy="539750"/>
            <a:chOff x="2590801" y="4034768"/>
            <a:chExt cx="930893" cy="540893"/>
          </a:xfrm>
        </p:grpSpPr>
        <p:cxnSp>
          <p:nvCxnSpPr>
            <p:cNvPr id="36" name="Straight Arrow Connector 35">
              <a:extLst>
                <a:ext uri="{FF2B5EF4-FFF2-40B4-BE49-F238E27FC236}">
                  <a16:creationId xmlns:a16="http://schemas.microsoft.com/office/drawing/2014/main" id="{403CCDB5-26D7-4E7B-BD70-7B4C41ABA952}"/>
                </a:ext>
              </a:extLst>
            </p:cNvPr>
            <p:cNvCxnSpPr/>
            <p:nvPr/>
          </p:nvCxnSpPr>
          <p:spPr>
            <a:xfrm rot="5400000">
              <a:off x="2323532" y="4302037"/>
              <a:ext cx="540893" cy="6354"/>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C4E7A4-083E-44BB-8AC7-1E18C2580873}"/>
                </a:ext>
              </a:extLst>
            </p:cNvPr>
            <p:cNvCxnSpPr/>
            <p:nvPr/>
          </p:nvCxnSpPr>
          <p:spPr>
            <a:xfrm rot="10800000">
              <a:off x="2597155" y="4036359"/>
              <a:ext cx="924539" cy="159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 name="Group 50">
            <a:extLst>
              <a:ext uri="{FF2B5EF4-FFF2-40B4-BE49-F238E27FC236}">
                <a16:creationId xmlns:a16="http://schemas.microsoft.com/office/drawing/2014/main" id="{E96DA388-F520-43B0-B92E-4F903BC28518}"/>
              </a:ext>
            </a:extLst>
          </p:cNvPr>
          <p:cNvGrpSpPr>
            <a:grpSpLocks/>
          </p:cNvGrpSpPr>
          <p:nvPr/>
        </p:nvGrpSpPr>
        <p:grpSpPr bwMode="auto">
          <a:xfrm>
            <a:off x="5832475" y="4033838"/>
            <a:ext cx="923925" cy="541337"/>
            <a:chOff x="5831915" y="4034563"/>
            <a:chExt cx="923940" cy="541098"/>
          </a:xfrm>
        </p:grpSpPr>
        <p:cxnSp>
          <p:nvCxnSpPr>
            <p:cNvPr id="29" name="Straight Arrow Connector 28">
              <a:extLst>
                <a:ext uri="{FF2B5EF4-FFF2-40B4-BE49-F238E27FC236}">
                  <a16:creationId xmlns:a16="http://schemas.microsoft.com/office/drawing/2014/main" id="{C451A227-1602-4B41-B1D6-C7BC610F86DE}"/>
                </a:ext>
              </a:extLst>
            </p:cNvPr>
            <p:cNvCxnSpPr/>
            <p:nvPr/>
          </p:nvCxnSpPr>
          <p:spPr>
            <a:xfrm rot="5400000">
              <a:off x="6478161" y="4305904"/>
              <a:ext cx="533165"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0973B3-819F-46CA-B896-20C92DA1FC30}"/>
                </a:ext>
              </a:extLst>
            </p:cNvPr>
            <p:cNvCxnSpPr/>
            <p:nvPr/>
          </p:nvCxnSpPr>
          <p:spPr>
            <a:xfrm rot="10800000">
              <a:off x="5831915" y="4034563"/>
              <a:ext cx="923940" cy="158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4DCDF01C-D39B-424D-B034-222BD14E1A46}"/>
              </a:ext>
            </a:extLst>
          </p:cNvPr>
          <p:cNvSpPr txBox="1">
            <a:spLocks noChangeArrowheads="1"/>
          </p:cNvSpPr>
          <p:nvPr/>
        </p:nvSpPr>
        <p:spPr bwMode="auto">
          <a:xfrm>
            <a:off x="2782888" y="3673475"/>
            <a:ext cx="485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Calibri" panose="020F0502020204030204" pitchFamily="34" charset="0"/>
              </a:rPr>
              <a:t>NO</a:t>
            </a:r>
          </a:p>
        </p:txBody>
      </p:sp>
      <p:sp>
        <p:nvSpPr>
          <p:cNvPr id="47" name="TextBox 46">
            <a:extLst>
              <a:ext uri="{FF2B5EF4-FFF2-40B4-BE49-F238E27FC236}">
                <a16:creationId xmlns:a16="http://schemas.microsoft.com/office/drawing/2014/main" id="{1D80DE86-4180-4451-BCFB-1BBD4F989C35}"/>
              </a:ext>
            </a:extLst>
          </p:cNvPr>
          <p:cNvSpPr txBox="1">
            <a:spLocks noChangeArrowheads="1"/>
          </p:cNvSpPr>
          <p:nvPr/>
        </p:nvSpPr>
        <p:spPr bwMode="auto">
          <a:xfrm>
            <a:off x="5929313" y="3651250"/>
            <a:ext cx="51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Calibri" panose="020F0502020204030204" pitchFamily="34" charset="0"/>
              </a:rPr>
              <a:t>YES</a:t>
            </a:r>
          </a:p>
        </p:txBody>
      </p:sp>
      <p:cxnSp>
        <p:nvCxnSpPr>
          <p:cNvPr id="48" name="Straight Arrow Connector 47">
            <a:extLst>
              <a:ext uri="{FF2B5EF4-FFF2-40B4-BE49-F238E27FC236}">
                <a16:creationId xmlns:a16="http://schemas.microsoft.com/office/drawing/2014/main" id="{1AAEA9FC-F2F2-4D24-8F3A-C6CC39857C4B}"/>
              </a:ext>
            </a:extLst>
          </p:cNvPr>
          <p:cNvCxnSpPr/>
          <p:nvPr/>
        </p:nvCxnSpPr>
        <p:spPr>
          <a:xfrm rot="5400000">
            <a:off x="6584156" y="5314157"/>
            <a:ext cx="350837"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8FE7C6F-1D33-4A70-BC7A-97E62F17294D}"/>
              </a:ext>
            </a:extLst>
          </p:cNvPr>
          <p:cNvCxnSpPr/>
          <p:nvPr/>
        </p:nvCxnSpPr>
        <p:spPr>
          <a:xfrm rot="5400000">
            <a:off x="6590506" y="6171407"/>
            <a:ext cx="350837" cy="63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accel="50000" decel="5000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accel="50000" decel="5000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D414E62-A5D0-4914-9229-04D16D6E0E86}"/>
              </a:ext>
            </a:extLst>
          </p:cNvPr>
          <p:cNvSpPr>
            <a:spLocks noGrp="1"/>
          </p:cNvSpPr>
          <p:nvPr>
            <p:ph type="title"/>
          </p:nvPr>
        </p:nvSpPr>
        <p:spPr/>
        <p:txBody>
          <a:bodyPr/>
          <a:lstStyle/>
          <a:p>
            <a:pPr eaLnBrk="1" hangingPunct="1"/>
            <a:r>
              <a:rPr lang="en-US" altLang="en-US"/>
              <a:t>Recitations</a:t>
            </a:r>
          </a:p>
        </p:txBody>
      </p:sp>
      <p:sp>
        <p:nvSpPr>
          <p:cNvPr id="4" name="Date Placeholder 3">
            <a:extLst>
              <a:ext uri="{FF2B5EF4-FFF2-40B4-BE49-F238E27FC236}">
                <a16:creationId xmlns:a16="http://schemas.microsoft.com/office/drawing/2014/main" id="{EED0ABCE-88AD-4205-8881-BB7686966397}"/>
              </a:ext>
            </a:extLst>
          </p:cNvPr>
          <p:cNvSpPr>
            <a:spLocks noGrp="1"/>
          </p:cNvSpPr>
          <p:nvPr>
            <p:ph type="dt" sz="quarter" idx="10"/>
          </p:nvPr>
        </p:nvSpPr>
        <p:spPr/>
        <p:txBody>
          <a:bodyPr wrap="square" numCol="1" anchorCtr="0" compatLnSpc="1">
            <a:prstTxWarp prst="textNoShape">
              <a:avLst/>
            </a:prstTxWarp>
          </a:bodyPr>
          <a:lstStyle/>
          <a:p>
            <a:pPr fontAlgn="base">
              <a:spcBef>
                <a:spcPct val="0"/>
              </a:spcBef>
              <a:spcAft>
                <a:spcPct val="0"/>
              </a:spcAft>
              <a:defRPr/>
            </a:pPr>
            <a:endParaRPr lang="en-US">
              <a:solidFill>
                <a:srgbClr val="898989"/>
              </a:solidFill>
            </a:endParaRPr>
          </a:p>
          <a:p>
            <a:pPr fontAlgn="base">
              <a:spcBef>
                <a:spcPct val="0"/>
              </a:spcBef>
              <a:spcAft>
                <a:spcPct val="0"/>
              </a:spcAft>
              <a:defRPr/>
            </a:pPr>
            <a:endParaRPr lang="en-US">
              <a:solidFill>
                <a:srgbClr val="898989"/>
              </a:solidFill>
            </a:endParaRPr>
          </a:p>
        </p:txBody>
      </p:sp>
      <p:sp>
        <p:nvSpPr>
          <p:cNvPr id="5" name="Footer Placeholder 4">
            <a:extLst>
              <a:ext uri="{FF2B5EF4-FFF2-40B4-BE49-F238E27FC236}">
                <a16:creationId xmlns:a16="http://schemas.microsoft.com/office/drawing/2014/main" id="{EF6EB4EC-F23E-4294-98EA-154F90D27A81}"/>
              </a:ext>
            </a:extLst>
          </p:cNvPr>
          <p:cNvSpPr>
            <a:spLocks noGrp="1"/>
          </p:cNvSpPr>
          <p:nvPr>
            <p:ph type="ftr" sz="quarter" idx="11"/>
          </p:nvPr>
        </p:nvSpPr>
        <p:spPr/>
        <p:txBody>
          <a:bodyPr wrap="square" numCol="1" anchorCtr="0" compatLnSpc="1">
            <a:prstTxWarp prst="textNoShape">
              <a:avLst/>
            </a:prstTxWarp>
          </a:bodyPr>
          <a:lstStyle/>
          <a:p>
            <a:pPr fontAlgn="base">
              <a:spcBef>
                <a:spcPct val="0"/>
              </a:spcBef>
              <a:spcAft>
                <a:spcPct val="0"/>
              </a:spcAft>
              <a:defRPr/>
            </a:pPr>
            <a:endParaRPr lang="en-US">
              <a:solidFill>
                <a:srgbClr val="898989"/>
              </a:solidFill>
            </a:endParaRPr>
          </a:p>
        </p:txBody>
      </p:sp>
      <p:sp>
        <p:nvSpPr>
          <p:cNvPr id="6" name="Slide Number Placeholder 5">
            <a:extLst>
              <a:ext uri="{FF2B5EF4-FFF2-40B4-BE49-F238E27FC236}">
                <a16:creationId xmlns:a16="http://schemas.microsoft.com/office/drawing/2014/main" id="{99A9B461-40C0-447F-A5DB-1749552A462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9C08B3-A7D1-4B92-993F-E0B27F2F0A5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grpSp>
        <p:nvGrpSpPr>
          <p:cNvPr id="4102" name="Group 6">
            <a:extLst>
              <a:ext uri="{FF2B5EF4-FFF2-40B4-BE49-F238E27FC236}">
                <a16:creationId xmlns:a16="http://schemas.microsoft.com/office/drawing/2014/main" id="{7C4C3669-E3B7-4852-93A8-5CFF494078DD}"/>
              </a:ext>
            </a:extLst>
          </p:cNvPr>
          <p:cNvGrpSpPr>
            <a:grpSpLocks/>
          </p:cNvGrpSpPr>
          <p:nvPr/>
        </p:nvGrpSpPr>
        <p:grpSpPr bwMode="auto">
          <a:xfrm>
            <a:off x="2787650" y="2581275"/>
            <a:ext cx="4814888" cy="461963"/>
            <a:chOff x="2133849" y="1240469"/>
            <a:chExt cx="4814273" cy="461665"/>
          </a:xfrm>
        </p:grpSpPr>
        <p:sp>
          <p:nvSpPr>
            <p:cNvPr id="8" name="Rectangle 7">
              <a:extLst>
                <a:ext uri="{FF2B5EF4-FFF2-40B4-BE49-F238E27FC236}">
                  <a16:creationId xmlns:a16="http://schemas.microsoft.com/office/drawing/2014/main" id="{1ED9F5A9-F3F0-4B7D-843A-4AF48A6A87FB}"/>
                </a:ext>
              </a:extLst>
            </p:cNvPr>
            <p:cNvSpPr/>
            <p:nvPr/>
          </p:nvSpPr>
          <p:spPr>
            <a:xfrm>
              <a:off x="2133849" y="1240469"/>
              <a:ext cx="4814273" cy="461665"/>
            </a:xfrm>
            <a:prstGeom prst="rect">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989E5A36-B04E-45F7-BA2B-1C41B7A627E2}"/>
                </a:ext>
              </a:extLst>
            </p:cNvPr>
            <p:cNvSpPr txBox="1"/>
            <p:nvPr/>
          </p:nvSpPr>
          <p:spPr>
            <a:xfrm>
              <a:off x="2232168" y="1240469"/>
              <a:ext cx="4715954" cy="461665"/>
            </a:xfrm>
            <a:prstGeom prst="rect">
              <a:avLst/>
            </a:prstGeom>
            <a:noFill/>
          </p:spPr>
          <p:txBody>
            <a:bodyPr wrap="none">
              <a:spAutoFit/>
            </a:bodyPr>
            <a:lstStyle/>
            <a:p>
              <a:pPr fontAlgn="auto">
                <a:spcBef>
                  <a:spcPts val="0"/>
                </a:spcBef>
                <a:spcAft>
                  <a:spcPts val="0"/>
                </a:spcAft>
                <a:defRPr/>
              </a:pPr>
              <a:r>
                <a:rPr lang="en-US" sz="2400" b="1" dirty="0">
                  <a:ln>
                    <a:solidFill>
                      <a:schemeClr val="bg1"/>
                    </a:solidFill>
                  </a:ln>
                  <a:solidFill>
                    <a:schemeClr val="bg1"/>
                  </a:solidFill>
                  <a:latin typeface="+mn-lt"/>
                </a:rPr>
                <a:t>Led by Undergraduate Peer Leaders</a:t>
              </a:r>
            </a:p>
          </p:txBody>
        </p:sp>
      </p:grpSp>
      <p:sp>
        <p:nvSpPr>
          <p:cNvPr id="13" name="TextBox 12">
            <a:extLst>
              <a:ext uri="{FF2B5EF4-FFF2-40B4-BE49-F238E27FC236}">
                <a16:creationId xmlns:a16="http://schemas.microsoft.com/office/drawing/2014/main" id="{5830D700-539D-4092-8A50-0FB9B968C3BB}"/>
              </a:ext>
            </a:extLst>
          </p:cNvPr>
          <p:cNvSpPr txBox="1"/>
          <p:nvPr/>
        </p:nvSpPr>
        <p:spPr>
          <a:xfrm>
            <a:off x="941388" y="1417638"/>
            <a:ext cx="4365625" cy="461962"/>
          </a:xfrm>
          <a:prstGeom prst="rect">
            <a:avLst/>
          </a:prstGeom>
          <a:solidFill>
            <a:schemeClr val="tx2">
              <a:lumMod val="50000"/>
            </a:schemeClr>
          </a:solidFill>
        </p:spPr>
        <p:txBody>
          <a:bodyPr wrap="none">
            <a:spAutoFit/>
          </a:bodyPr>
          <a:lstStyle/>
          <a:p>
            <a:pPr fontAlgn="auto">
              <a:spcBef>
                <a:spcPts val="0"/>
              </a:spcBef>
              <a:spcAft>
                <a:spcPts val="0"/>
              </a:spcAft>
              <a:defRPr/>
            </a:pPr>
            <a:r>
              <a:rPr lang="en-US" sz="2400" b="1" dirty="0">
                <a:solidFill>
                  <a:schemeClr val="bg1"/>
                </a:solidFill>
                <a:latin typeface="+mn-lt"/>
              </a:rPr>
              <a:t>Group Problem-Solving Exercises</a:t>
            </a:r>
          </a:p>
        </p:txBody>
      </p:sp>
      <p:sp>
        <p:nvSpPr>
          <p:cNvPr id="14" name="TextBox 13">
            <a:extLst>
              <a:ext uri="{FF2B5EF4-FFF2-40B4-BE49-F238E27FC236}">
                <a16:creationId xmlns:a16="http://schemas.microsoft.com/office/drawing/2014/main" id="{87B2D394-6456-4FC1-BD1D-E5DB264C6304}"/>
              </a:ext>
            </a:extLst>
          </p:cNvPr>
          <p:cNvSpPr txBox="1"/>
          <p:nvPr/>
        </p:nvSpPr>
        <p:spPr>
          <a:xfrm>
            <a:off x="2311400" y="3976688"/>
            <a:ext cx="3513138" cy="461962"/>
          </a:xfrm>
          <a:prstGeom prst="rect">
            <a:avLst/>
          </a:prstGeom>
          <a:solidFill>
            <a:schemeClr val="tx2">
              <a:lumMod val="50000"/>
            </a:schemeClr>
          </a:solidFill>
        </p:spPr>
        <p:txBody>
          <a:bodyPr wrap="none">
            <a:spAutoFit/>
          </a:bodyPr>
          <a:lstStyle/>
          <a:p>
            <a:pPr fontAlgn="auto">
              <a:spcBef>
                <a:spcPts val="0"/>
              </a:spcBef>
              <a:spcAft>
                <a:spcPts val="0"/>
              </a:spcAft>
              <a:defRPr/>
            </a:pPr>
            <a:r>
              <a:rPr lang="en-US" sz="2400" b="1" dirty="0">
                <a:solidFill>
                  <a:schemeClr val="bg1"/>
                </a:solidFill>
                <a:latin typeface="+mn-lt"/>
              </a:rPr>
              <a:t>PARTICIPATION REQUIRED</a:t>
            </a:r>
          </a:p>
        </p:txBody>
      </p:sp>
      <p:sp>
        <p:nvSpPr>
          <p:cNvPr id="15" name="Bent Arrow 14">
            <a:extLst>
              <a:ext uri="{FF2B5EF4-FFF2-40B4-BE49-F238E27FC236}">
                <a16:creationId xmlns:a16="http://schemas.microsoft.com/office/drawing/2014/main" id="{70466725-2D54-478C-BDA7-DE456A2A41E8}"/>
              </a:ext>
            </a:extLst>
          </p:cNvPr>
          <p:cNvSpPr/>
          <p:nvPr/>
        </p:nvSpPr>
        <p:spPr>
          <a:xfrm rot="5400000">
            <a:off x="5580857" y="1567656"/>
            <a:ext cx="812800" cy="868363"/>
          </a:xfrm>
          <a:prstGeom prst="bentArrow">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16BB833-6185-4E7A-864E-FE9B1C501871}"/>
              </a:ext>
            </a:extLst>
          </p:cNvPr>
          <p:cNvSpPr>
            <a:spLocks noGrp="1"/>
          </p:cNvSpPr>
          <p:nvPr>
            <p:ph type="title"/>
          </p:nvPr>
        </p:nvSpPr>
        <p:spPr>
          <a:xfrm>
            <a:off x="457200" y="60325"/>
            <a:ext cx="8229600" cy="1143000"/>
          </a:xfrm>
        </p:spPr>
        <p:txBody>
          <a:bodyPr/>
          <a:lstStyle/>
          <a:p>
            <a:pPr eaLnBrk="1" hangingPunct="1"/>
            <a:r>
              <a:rPr lang="en-US" altLang="en-US"/>
              <a:t>Resources + Requirements</a:t>
            </a:r>
          </a:p>
        </p:txBody>
      </p:sp>
      <p:grpSp>
        <p:nvGrpSpPr>
          <p:cNvPr id="2" name="Group 23">
            <a:extLst>
              <a:ext uri="{FF2B5EF4-FFF2-40B4-BE49-F238E27FC236}">
                <a16:creationId xmlns:a16="http://schemas.microsoft.com/office/drawing/2014/main" id="{4476740F-312E-46BA-BC45-40FE6524CFE9}"/>
              </a:ext>
            </a:extLst>
          </p:cNvPr>
          <p:cNvGrpSpPr>
            <a:grpSpLocks/>
          </p:cNvGrpSpPr>
          <p:nvPr/>
        </p:nvGrpSpPr>
        <p:grpSpPr bwMode="auto">
          <a:xfrm>
            <a:off x="4340225" y="3148013"/>
            <a:ext cx="3359150" cy="2754312"/>
            <a:chOff x="5113415" y="3148354"/>
            <a:chExt cx="3359482" cy="2754357"/>
          </a:xfrm>
        </p:grpSpPr>
        <p:pic>
          <p:nvPicPr>
            <p:cNvPr id="5131" name="Picture 6" descr="sakai_logo.gif">
              <a:extLst>
                <a:ext uri="{FF2B5EF4-FFF2-40B4-BE49-F238E27FC236}">
                  <a16:creationId xmlns:a16="http://schemas.microsoft.com/office/drawing/2014/main" id="{FF96B8A5-3202-4358-AAAE-88D1890860A2}"/>
                </a:ext>
              </a:extLst>
            </p:cNvPr>
            <p:cNvPicPr>
              <a:picLocks noChangeAspect="1"/>
            </p:cNvPicPr>
            <p:nvPr/>
          </p:nvPicPr>
          <p:blipFill>
            <a:blip r:embed="rId2">
              <a:extLst>
                <a:ext uri="{28A0092B-C50C-407E-A947-70E740481C1C}">
                  <a14:useLocalDpi xmlns:a14="http://schemas.microsoft.com/office/drawing/2010/main" val="0"/>
                </a:ext>
              </a:extLst>
            </a:blip>
            <a:srcRect r="64597"/>
            <a:stretch>
              <a:fillRect/>
            </a:stretch>
          </p:blipFill>
          <p:spPr bwMode="auto">
            <a:xfrm>
              <a:off x="5202845" y="3598175"/>
              <a:ext cx="3237289" cy="71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TextBox 7">
              <a:extLst>
                <a:ext uri="{FF2B5EF4-FFF2-40B4-BE49-F238E27FC236}">
                  <a16:creationId xmlns:a16="http://schemas.microsoft.com/office/drawing/2014/main" id="{30D5DCA9-8155-4FAE-86A4-FE2DEBF326E4}"/>
                </a:ext>
              </a:extLst>
            </p:cNvPr>
            <p:cNvSpPr txBox="1">
              <a:spLocks noChangeArrowheads="1"/>
            </p:cNvSpPr>
            <p:nvPr/>
          </p:nvSpPr>
          <p:spPr bwMode="auto">
            <a:xfrm>
              <a:off x="5211668" y="3148354"/>
              <a:ext cx="3261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solidFill>
                    <a:srgbClr val="C60000"/>
                  </a:solidFill>
                  <a:latin typeface="Calibri" panose="020F0502020204030204" pitchFamily="34" charset="0"/>
                </a:rPr>
                <a:t>http://sakai.rutgers.edu</a:t>
              </a:r>
            </a:p>
          </p:txBody>
        </p:sp>
        <p:sp>
          <p:nvSpPr>
            <p:cNvPr id="5133" name="TextBox 8">
              <a:extLst>
                <a:ext uri="{FF2B5EF4-FFF2-40B4-BE49-F238E27FC236}">
                  <a16:creationId xmlns:a16="http://schemas.microsoft.com/office/drawing/2014/main" id="{DABDA37A-0BBD-4B3B-9599-FDEBA662FEF5}"/>
                </a:ext>
              </a:extLst>
            </p:cNvPr>
            <p:cNvSpPr txBox="1">
              <a:spLocks noChangeArrowheads="1"/>
            </p:cNvSpPr>
            <p:nvPr/>
          </p:nvSpPr>
          <p:spPr bwMode="auto">
            <a:xfrm>
              <a:off x="5113415" y="4271495"/>
              <a:ext cx="184742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Apple Casual"/>
                  <a:ea typeface="Apple Casual"/>
                  <a:cs typeface="Apple Casual"/>
                </a:rPr>
                <a:t>Assignments</a:t>
              </a:r>
            </a:p>
            <a:p>
              <a:pPr eaLnBrk="1" hangingPunct="1"/>
              <a:r>
                <a:rPr lang="en-US" altLang="en-US" sz="2000">
                  <a:latin typeface="Apple Casual"/>
                  <a:ea typeface="Apple Casual"/>
                  <a:cs typeface="Apple Casual"/>
                </a:rPr>
                <a:t>Grades</a:t>
              </a:r>
            </a:p>
            <a:p>
              <a:pPr eaLnBrk="1" hangingPunct="1"/>
              <a:r>
                <a:rPr lang="en-US" altLang="en-US" sz="2000">
                  <a:latin typeface="Apple Casual"/>
                  <a:ea typeface="Apple Casual"/>
                  <a:cs typeface="Apple Casual"/>
                </a:rPr>
                <a:t>Announcements </a:t>
              </a:r>
            </a:p>
            <a:p>
              <a:pPr eaLnBrk="1" hangingPunct="1"/>
              <a:r>
                <a:rPr lang="en-US" altLang="en-US" sz="2000">
                  <a:latin typeface="Apple Casual"/>
                  <a:ea typeface="Apple Casual"/>
                  <a:cs typeface="Apple Casual"/>
                </a:rPr>
                <a:t>Lecture Notes </a:t>
              </a:r>
            </a:p>
            <a:p>
              <a:pPr eaLnBrk="1" hangingPunct="1"/>
              <a:r>
                <a:rPr lang="en-US" altLang="en-US" sz="2000">
                  <a:latin typeface="Apple Casual"/>
                  <a:ea typeface="Apple Casual"/>
                  <a:cs typeface="Apple Casual"/>
                </a:rPr>
                <a:t>Code Samples</a:t>
              </a:r>
            </a:p>
          </p:txBody>
        </p:sp>
      </p:grpSp>
      <p:sp>
        <p:nvSpPr>
          <p:cNvPr id="14" name="Slide Number Placeholder 13">
            <a:extLst>
              <a:ext uri="{FF2B5EF4-FFF2-40B4-BE49-F238E27FC236}">
                <a16:creationId xmlns:a16="http://schemas.microsoft.com/office/drawing/2014/main" id="{622E60DB-61AE-41A9-B7EB-4E8A230E4C8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177C2F-5137-46F2-A952-FFEFD6FF1F9F}"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5125" name="TextBox 4">
            <a:extLst>
              <a:ext uri="{FF2B5EF4-FFF2-40B4-BE49-F238E27FC236}">
                <a16:creationId xmlns:a16="http://schemas.microsoft.com/office/drawing/2014/main" id="{56BAAB03-7DBA-48EE-A818-F3B188F4E257}"/>
              </a:ext>
            </a:extLst>
          </p:cNvPr>
          <p:cNvSpPr txBox="1">
            <a:spLocks noChangeArrowheads="1"/>
          </p:cNvSpPr>
          <p:nvPr/>
        </p:nvSpPr>
        <p:spPr bwMode="auto">
          <a:xfrm>
            <a:off x="1365250" y="1339850"/>
            <a:ext cx="74850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chemeClr val="tx2"/>
                </a:solidFill>
                <a:latin typeface="Calibri" panose="020F0502020204030204" pitchFamily="34" charset="0"/>
              </a:rPr>
              <a:t>Piazza.com Online Discussion Forum</a:t>
            </a:r>
          </a:p>
          <a:p>
            <a:pPr eaLnBrk="1" hangingPunct="1"/>
            <a:r>
              <a:rPr lang="en-US" altLang="en-US" sz="2000" b="1">
                <a:solidFill>
                  <a:schemeClr val="tx2"/>
                </a:solidFill>
                <a:latin typeface="Calibri" panose="020F0502020204030204" pitchFamily="34" charset="0"/>
              </a:rPr>
              <a:t>Turing’s Craft Codelab</a:t>
            </a:r>
          </a:p>
          <a:p>
            <a:pPr eaLnBrk="1" hangingPunct="1"/>
            <a:endParaRPr lang="en-US" altLang="en-US" sz="2000" b="1">
              <a:solidFill>
                <a:schemeClr val="tx2"/>
              </a:solidFill>
              <a:latin typeface="Calibri" panose="020F0502020204030204" pitchFamily="34" charset="0"/>
            </a:endParaRPr>
          </a:p>
        </p:txBody>
      </p:sp>
      <p:sp>
        <p:nvSpPr>
          <p:cNvPr id="5126" name="TextBox 5">
            <a:extLst>
              <a:ext uri="{FF2B5EF4-FFF2-40B4-BE49-F238E27FC236}">
                <a16:creationId xmlns:a16="http://schemas.microsoft.com/office/drawing/2014/main" id="{CE6EBF2F-0EC9-4A46-9A23-865424223637}"/>
              </a:ext>
            </a:extLst>
          </p:cNvPr>
          <p:cNvSpPr txBox="1">
            <a:spLocks noChangeArrowheads="1"/>
          </p:cNvSpPr>
          <p:nvPr/>
        </p:nvSpPr>
        <p:spPr bwMode="auto">
          <a:xfrm>
            <a:off x="4429125" y="5902325"/>
            <a:ext cx="398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Apple Casual"/>
                <a:ea typeface="Apple Casual"/>
                <a:cs typeface="Apple Casual"/>
              </a:rPr>
              <a:t>Syllabus, Policies </a:t>
            </a:r>
          </a:p>
        </p:txBody>
      </p:sp>
      <p:sp>
        <p:nvSpPr>
          <p:cNvPr id="16" name="Action Button: Information 15">
            <a:hlinkClick r:id="" action="ppaction://noaction" highlightClick="1"/>
            <a:extLst>
              <a:ext uri="{FF2B5EF4-FFF2-40B4-BE49-F238E27FC236}">
                <a16:creationId xmlns:a16="http://schemas.microsoft.com/office/drawing/2014/main" id="{78DF5019-B8CE-47FF-8A62-BA7D5D2435E2}"/>
              </a:ext>
            </a:extLst>
          </p:cNvPr>
          <p:cNvSpPr/>
          <p:nvPr/>
        </p:nvSpPr>
        <p:spPr>
          <a:xfrm>
            <a:off x="457200" y="1444625"/>
            <a:ext cx="908050" cy="757238"/>
          </a:xfrm>
          <a:prstGeom prst="actionButtonInformation">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22">
            <a:extLst>
              <a:ext uri="{FF2B5EF4-FFF2-40B4-BE49-F238E27FC236}">
                <a16:creationId xmlns:a16="http://schemas.microsoft.com/office/drawing/2014/main" id="{6D636BA6-E214-4CBC-B80A-33392AAB1E18}"/>
              </a:ext>
            </a:extLst>
          </p:cNvPr>
          <p:cNvGrpSpPr>
            <a:grpSpLocks/>
          </p:cNvGrpSpPr>
          <p:nvPr/>
        </p:nvGrpSpPr>
        <p:grpSpPr bwMode="auto">
          <a:xfrm>
            <a:off x="931863" y="2997200"/>
            <a:ext cx="2741612" cy="3359150"/>
            <a:chOff x="275620" y="2997140"/>
            <a:chExt cx="2741264" cy="3359210"/>
          </a:xfrm>
        </p:grpSpPr>
        <p:pic>
          <p:nvPicPr>
            <p:cNvPr id="5129" name="Picture 18" descr="javanotes_small_cover.jpg">
              <a:extLst>
                <a:ext uri="{FF2B5EF4-FFF2-40B4-BE49-F238E27FC236}">
                  <a16:creationId xmlns:a16="http://schemas.microsoft.com/office/drawing/2014/main" id="{E2B2D09B-DFF0-470A-8CB7-231B9728F4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397250"/>
              <a:ext cx="2286000"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TextBox 19">
              <a:extLst>
                <a:ext uri="{FF2B5EF4-FFF2-40B4-BE49-F238E27FC236}">
                  <a16:creationId xmlns:a16="http://schemas.microsoft.com/office/drawing/2014/main" id="{B64305F6-232A-46B8-A439-C48C490B893A}"/>
                </a:ext>
              </a:extLst>
            </p:cNvPr>
            <p:cNvSpPr txBox="1">
              <a:spLocks noChangeArrowheads="1"/>
            </p:cNvSpPr>
            <p:nvPr/>
          </p:nvSpPr>
          <p:spPr bwMode="auto">
            <a:xfrm>
              <a:off x="275620" y="2997140"/>
              <a:ext cx="2741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Apple Casual"/>
                  <a:ea typeface="Apple Casual"/>
                  <a:cs typeface="Apple Casual"/>
                </a:rPr>
                <a:t>FREE ONLINE textbook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CBD698A-3D25-4E93-B6F5-7CF4CD460E62}"/>
              </a:ext>
            </a:extLst>
          </p:cNvPr>
          <p:cNvSpPr>
            <a:spLocks noGrp="1"/>
          </p:cNvSpPr>
          <p:nvPr>
            <p:ph type="title"/>
          </p:nvPr>
        </p:nvSpPr>
        <p:spPr>
          <a:xfrm>
            <a:off x="260350" y="185738"/>
            <a:ext cx="8686800" cy="1143000"/>
          </a:xfrm>
        </p:spPr>
        <p:txBody>
          <a:bodyPr/>
          <a:lstStyle/>
          <a:p>
            <a:pPr eaLnBrk="1" hangingPunct="1"/>
            <a:r>
              <a:rPr lang="en-US" altLang="en-US"/>
              <a:t>What CS 111 is About</a:t>
            </a:r>
          </a:p>
        </p:txBody>
      </p:sp>
      <p:sp>
        <p:nvSpPr>
          <p:cNvPr id="6" name="Slide Number Placeholder 5">
            <a:extLst>
              <a:ext uri="{FF2B5EF4-FFF2-40B4-BE49-F238E27FC236}">
                <a16:creationId xmlns:a16="http://schemas.microsoft.com/office/drawing/2014/main" id="{D008D87C-64E5-4B17-A006-ADEF58E41DB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13F4ED-341B-47B1-B6BC-878C866F625E}"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
        <p:nvSpPr>
          <p:cNvPr id="13" name="TextBox 12">
            <a:extLst>
              <a:ext uri="{FF2B5EF4-FFF2-40B4-BE49-F238E27FC236}">
                <a16:creationId xmlns:a16="http://schemas.microsoft.com/office/drawing/2014/main" id="{F0C27FEC-86C6-4C5A-9038-995C4177289F}"/>
              </a:ext>
            </a:extLst>
          </p:cNvPr>
          <p:cNvSpPr txBox="1">
            <a:spLocks noChangeArrowheads="1"/>
          </p:cNvSpPr>
          <p:nvPr/>
        </p:nvSpPr>
        <p:spPr bwMode="auto">
          <a:xfrm>
            <a:off x="684213" y="4756150"/>
            <a:ext cx="63674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Calibri" panose="020F0502020204030204" pitchFamily="34" charset="0"/>
              </a:rPr>
              <a:t>Using classic </a:t>
            </a:r>
          </a:p>
          <a:p>
            <a:pPr eaLnBrk="1" hangingPunct="1"/>
            <a:r>
              <a:rPr lang="en-US" altLang="en-US" sz="2400">
                <a:latin typeface="Calibri" panose="020F0502020204030204" pitchFamily="34" charset="0"/>
              </a:rPr>
              <a:t>Computer Science PROBLEM SOLVING techniques</a:t>
            </a:r>
          </a:p>
        </p:txBody>
      </p:sp>
      <p:pic>
        <p:nvPicPr>
          <p:cNvPr id="15" name="Picture 14" descr="python.jpg">
            <a:extLst>
              <a:ext uri="{FF2B5EF4-FFF2-40B4-BE49-F238E27FC236}">
                <a16:creationId xmlns:a16="http://schemas.microsoft.com/office/drawing/2014/main" id="{0EFDC278-EFF5-404F-944C-49F3710321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382713"/>
            <a:ext cx="18288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sun-java-logo.jpg">
            <a:extLst>
              <a:ext uri="{FF2B5EF4-FFF2-40B4-BE49-F238E27FC236}">
                <a16:creationId xmlns:a16="http://schemas.microsoft.com/office/drawing/2014/main" id="{59B64AAF-AA76-4AE7-AF4B-4793D999D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9050" y="1211263"/>
            <a:ext cx="1339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c++-logo.png">
            <a:extLst>
              <a:ext uri="{FF2B5EF4-FFF2-40B4-BE49-F238E27FC236}">
                <a16:creationId xmlns:a16="http://schemas.microsoft.com/office/drawing/2014/main" id="{948F8F07-ADD7-4ECA-AD65-FE044B5092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8900" y="1328738"/>
            <a:ext cx="1003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C_logo.jpg">
            <a:extLst>
              <a:ext uri="{FF2B5EF4-FFF2-40B4-BE49-F238E27FC236}">
                <a16:creationId xmlns:a16="http://schemas.microsoft.com/office/drawing/2014/main" id="{B9BDBE3C-EB7F-4D51-98E9-A40EB4AA6C15}"/>
              </a:ext>
            </a:extLst>
          </p:cNvPr>
          <p:cNvPicPr>
            <a:picLocks noChangeAspect="1"/>
          </p:cNvPicPr>
          <p:nvPr/>
        </p:nvPicPr>
        <p:blipFill>
          <a:blip r:embed="rId5">
            <a:extLst>
              <a:ext uri="{28A0092B-C50C-407E-A947-70E740481C1C}">
                <a14:useLocalDpi xmlns:a14="http://schemas.microsoft.com/office/drawing/2010/main" val="0"/>
              </a:ext>
            </a:extLst>
          </a:blip>
          <a:srcRect b="15343"/>
          <a:stretch>
            <a:fillRect/>
          </a:stretch>
        </p:blipFill>
        <p:spPr bwMode="auto">
          <a:xfrm>
            <a:off x="1030288" y="2274888"/>
            <a:ext cx="5746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F14BA029-7F62-4F3C-99B6-D924C5699E76}"/>
              </a:ext>
            </a:extLst>
          </p:cNvPr>
          <p:cNvSpPr txBox="1"/>
          <p:nvPr/>
        </p:nvSpPr>
        <p:spPr>
          <a:xfrm>
            <a:off x="1183782" y="1895404"/>
            <a:ext cx="5097719" cy="523220"/>
          </a:xfrm>
          <a:prstGeom prst="rect">
            <a:avLst/>
          </a:prstGeom>
          <a:noFill/>
        </p:spPr>
        <p:txBody>
          <a:bodyPr wrap="none">
            <a:spAutoFit/>
            <a:scene3d>
              <a:camera prst="orthographicFront"/>
              <a:lightRig rig="threePt" dir="t"/>
            </a:scene3d>
            <a:sp3d extrusionH="57150">
              <a:bevelT h="25400" prst="softRound"/>
              <a:bevelB h="25400" prst="softRound"/>
            </a:sp3d>
          </a:bodyPr>
          <a:lstStyle/>
          <a:p>
            <a:pPr fontAlgn="auto">
              <a:spcBef>
                <a:spcPts val="0"/>
              </a:spcBef>
              <a:spcAft>
                <a:spcPts val="0"/>
              </a:spcAft>
              <a:defRPr/>
            </a:pPr>
            <a:r>
              <a:rPr lang="en-US" sz="2800" dirty="0">
                <a:latin typeface="+mn-lt"/>
              </a:rPr>
              <a:t>Learning to PROGRAM computers</a:t>
            </a:r>
          </a:p>
        </p:txBody>
      </p:sp>
      <p:pic>
        <p:nvPicPr>
          <p:cNvPr id="19" name="Picture 18" descr="facebook.jpg">
            <a:extLst>
              <a:ext uri="{FF2B5EF4-FFF2-40B4-BE49-F238E27FC236}">
                <a16:creationId xmlns:a16="http://schemas.microsoft.com/office/drawing/2014/main" id="{1C6AD289-B8EE-454A-BB39-BB087ABDA24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36226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twitter.jpg">
            <a:extLst>
              <a:ext uri="{FF2B5EF4-FFF2-40B4-BE49-F238E27FC236}">
                <a16:creationId xmlns:a16="http://schemas.microsoft.com/office/drawing/2014/main" id="{07A69393-03D9-4C3A-9ACA-9CE9ED7FF3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78475" y="316547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google_logo.png">
            <a:extLst>
              <a:ext uri="{FF2B5EF4-FFF2-40B4-BE49-F238E27FC236}">
                <a16:creationId xmlns:a16="http://schemas.microsoft.com/office/drawing/2014/main" id="{2B2DE036-3A2D-4B57-96E7-64CAE8C3621C}"/>
              </a:ext>
            </a:extLst>
          </p:cNvPr>
          <p:cNvPicPr>
            <a:picLocks noChangeAspect="1"/>
          </p:cNvPicPr>
          <p:nvPr/>
        </p:nvPicPr>
        <p:blipFill>
          <a:blip r:embed="rId8">
            <a:extLst>
              <a:ext uri="{28A0092B-C50C-407E-A947-70E740481C1C}">
                <a14:useLocalDpi xmlns:a14="http://schemas.microsoft.com/office/drawing/2010/main" val="0"/>
              </a:ext>
            </a:extLst>
          </a:blip>
          <a:srcRect r="42165"/>
          <a:stretch>
            <a:fillRect/>
          </a:stretch>
        </p:blipFill>
        <p:spPr bwMode="auto">
          <a:xfrm>
            <a:off x="6343650" y="4079875"/>
            <a:ext cx="142398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A7D473-52B8-40A2-A598-BBB3B49F117A}"/>
              </a:ext>
            </a:extLst>
          </p:cNvPr>
          <p:cNvSpPr txBox="1">
            <a:spLocks noChangeArrowheads="1"/>
          </p:cNvSpPr>
          <p:nvPr/>
        </p:nvSpPr>
        <p:spPr bwMode="auto">
          <a:xfrm>
            <a:off x="4879975" y="3387725"/>
            <a:ext cx="284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Calibri" panose="020F0502020204030204" pitchFamily="34" charset="0"/>
              </a:rPr>
              <a:t>To BUILD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000"/>
                                        <p:tgtEl>
                                          <p:spTgt spid="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000"/>
                                        <p:tgtEl>
                                          <p:spTgt spid="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0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accel="50000" decel="50000" fill="hold" grpId="1"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accel="50000" decel="5000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accel="50000" decel="5000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additive="base">
                                        <p:cTn id="56" dur="500" fill="hold"/>
                                        <p:tgtEl>
                                          <p:spTgt spid="19"/>
                                        </p:tgtEl>
                                        <p:attrNameLst>
                                          <p:attrName>ppt_x</p:attrName>
                                        </p:attrNameLst>
                                      </p:cBhvr>
                                      <p:tavLst>
                                        <p:tav tm="0">
                                          <p:val>
                                            <p:strVal val="#ppt_x"/>
                                          </p:val>
                                        </p:tav>
                                        <p:tav tm="100000">
                                          <p:val>
                                            <p:strVal val="#ppt_x"/>
                                          </p:val>
                                        </p:tav>
                                      </p:tavLst>
                                    </p:anim>
                                    <p:anim calcmode="lin" valueType="num">
                                      <p:cBhvr additive="base">
                                        <p:cTn id="5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accel="50000" decel="5000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2" grpId="1"/>
      <p:bldP spid="12"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8D32410-BADE-4218-B0EA-F9437EF78440}"/>
              </a:ext>
            </a:extLst>
          </p:cNvPr>
          <p:cNvSpPr>
            <a:spLocks noGrp="1"/>
          </p:cNvSpPr>
          <p:nvPr>
            <p:ph type="title"/>
          </p:nvPr>
        </p:nvSpPr>
        <p:spPr/>
        <p:txBody>
          <a:bodyPr/>
          <a:lstStyle/>
          <a:p>
            <a:pPr eaLnBrk="1" hangingPunct="1"/>
            <a:r>
              <a:rPr lang="en-US" altLang="en-US"/>
              <a:t>You Should NOT be in CS 111 If…</a:t>
            </a:r>
          </a:p>
        </p:txBody>
      </p:sp>
      <p:sp>
        <p:nvSpPr>
          <p:cNvPr id="6" name="Slide Number Placeholder 5">
            <a:extLst>
              <a:ext uri="{FF2B5EF4-FFF2-40B4-BE49-F238E27FC236}">
                <a16:creationId xmlns:a16="http://schemas.microsoft.com/office/drawing/2014/main" id="{E4042032-DCC9-4D6C-BA4E-A08423024F5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E391E5-D1E7-4379-9771-0ACA45F866A8}"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
        <p:nvSpPr>
          <p:cNvPr id="10" name="TextBox 9">
            <a:extLst>
              <a:ext uri="{FF2B5EF4-FFF2-40B4-BE49-F238E27FC236}">
                <a16:creationId xmlns:a16="http://schemas.microsoft.com/office/drawing/2014/main" id="{BB742876-A3EE-4348-8DD9-E4CF688DB397}"/>
              </a:ext>
            </a:extLst>
          </p:cNvPr>
          <p:cNvSpPr txBox="1"/>
          <p:nvPr/>
        </p:nvSpPr>
        <p:spPr>
          <a:xfrm>
            <a:off x="457200" y="3549966"/>
            <a:ext cx="8025178" cy="1200328"/>
          </a:xfrm>
          <a:prstGeom prst="rect">
            <a:avLst/>
          </a:prstGeom>
          <a:noFill/>
        </p:spPr>
        <p:txBody>
          <a:bodyPr>
            <a:spAutoFit/>
            <a:scene3d>
              <a:camera prst="orthographicFront"/>
              <a:lightRig rig="threePt" dir="t"/>
            </a:scene3d>
            <a:sp3d extrusionH="57150">
              <a:bevelT h="25400" prst="softRound"/>
              <a:bevelB h="25400" prst="softRound"/>
            </a:sp3d>
          </a:bodyPr>
          <a:lstStyle/>
          <a:p>
            <a:pPr fontAlgn="auto">
              <a:spcBef>
                <a:spcPts val="0"/>
              </a:spcBef>
              <a:spcAft>
                <a:spcPts val="0"/>
              </a:spcAft>
              <a:defRPr/>
            </a:pPr>
            <a:r>
              <a:rPr lang="en-US" sz="2400" dirty="0">
                <a:latin typeface="+mn-lt"/>
              </a:rPr>
              <a:t>You  want to learn specific computing techniques for Math and the Physical Sciences (Take </a:t>
            </a:r>
            <a:r>
              <a:rPr lang="en-US" sz="2400" b="1" dirty="0">
                <a:solidFill>
                  <a:schemeClr val="accent4">
                    <a:lumMod val="75000"/>
                  </a:schemeClr>
                </a:solidFill>
                <a:latin typeface="+mn-lt"/>
              </a:rPr>
              <a:t>CS 107 </a:t>
            </a:r>
            <a:r>
              <a:rPr lang="en-US" sz="2400" dirty="0">
                <a:latin typeface="+mn-lt"/>
              </a:rPr>
              <a:t>– Computing for Math and the Sciences)</a:t>
            </a:r>
          </a:p>
        </p:txBody>
      </p:sp>
      <p:sp>
        <p:nvSpPr>
          <p:cNvPr id="11" name="TextBox 10">
            <a:extLst>
              <a:ext uri="{FF2B5EF4-FFF2-40B4-BE49-F238E27FC236}">
                <a16:creationId xmlns:a16="http://schemas.microsoft.com/office/drawing/2014/main" id="{7BE80C12-6B5F-4D00-9F63-74C54B84ECDD}"/>
              </a:ext>
            </a:extLst>
          </p:cNvPr>
          <p:cNvSpPr txBox="1"/>
          <p:nvPr/>
        </p:nvSpPr>
        <p:spPr>
          <a:xfrm>
            <a:off x="457200" y="1477705"/>
            <a:ext cx="8329978" cy="830997"/>
          </a:xfrm>
          <a:prstGeom prst="rect">
            <a:avLst/>
          </a:prstGeom>
          <a:noFill/>
        </p:spPr>
        <p:txBody>
          <a:bodyPr>
            <a:spAutoFit/>
            <a:scene3d>
              <a:camera prst="orthographicFront"/>
              <a:lightRig rig="threePt" dir="t"/>
            </a:scene3d>
            <a:sp3d extrusionH="57150">
              <a:bevelT h="25400" prst="softRound"/>
              <a:bevelB h="25400" prst="softRound"/>
            </a:sp3d>
          </a:bodyPr>
          <a:lstStyle/>
          <a:p>
            <a:pPr fontAlgn="auto">
              <a:spcBef>
                <a:spcPts val="0"/>
              </a:spcBef>
              <a:spcAft>
                <a:spcPts val="0"/>
              </a:spcAft>
              <a:defRPr/>
            </a:pPr>
            <a:r>
              <a:rPr lang="en-US" sz="2400" dirty="0">
                <a:latin typeface="+mn-lt"/>
              </a:rPr>
              <a:t>You want to know what computers are and how they are used (Take </a:t>
            </a:r>
            <a:r>
              <a:rPr lang="en-US" sz="2400" b="1" dirty="0">
                <a:solidFill>
                  <a:schemeClr val="accent2"/>
                </a:solidFill>
                <a:latin typeface="+mn-lt"/>
              </a:rPr>
              <a:t>CS 110 </a:t>
            </a:r>
            <a:r>
              <a:rPr lang="en-US" sz="2400" dirty="0">
                <a:latin typeface="+mn-lt"/>
              </a:rPr>
              <a:t>– Introduction to Computers and Their Application)</a:t>
            </a:r>
          </a:p>
        </p:txBody>
      </p:sp>
      <p:sp>
        <p:nvSpPr>
          <p:cNvPr id="12" name="TextBox 11">
            <a:extLst>
              <a:ext uri="{FF2B5EF4-FFF2-40B4-BE49-F238E27FC236}">
                <a16:creationId xmlns:a16="http://schemas.microsoft.com/office/drawing/2014/main" id="{EDC9BC35-451A-45A7-A70D-A00B98C4B716}"/>
              </a:ext>
            </a:extLst>
          </p:cNvPr>
          <p:cNvSpPr txBox="1"/>
          <p:nvPr/>
        </p:nvSpPr>
        <p:spPr>
          <a:xfrm>
            <a:off x="457200" y="2570705"/>
            <a:ext cx="8025178" cy="830997"/>
          </a:xfrm>
          <a:prstGeom prst="rect">
            <a:avLst/>
          </a:prstGeom>
          <a:noFill/>
        </p:spPr>
        <p:txBody>
          <a:bodyPr>
            <a:spAutoFit/>
            <a:scene3d>
              <a:camera prst="orthographicFront"/>
              <a:lightRig rig="threePt" dir="t"/>
            </a:scene3d>
            <a:sp3d extrusionH="57150">
              <a:bevelT h="25400" prst="softRound"/>
              <a:bevelB h="25400" prst="softRound"/>
            </a:sp3d>
          </a:bodyPr>
          <a:lstStyle/>
          <a:p>
            <a:pPr fontAlgn="auto">
              <a:spcBef>
                <a:spcPts val="0"/>
              </a:spcBef>
              <a:spcAft>
                <a:spcPts val="0"/>
              </a:spcAft>
              <a:defRPr/>
            </a:pPr>
            <a:r>
              <a:rPr lang="en-US" sz="2400" dirty="0">
                <a:latin typeface="+mn-lt"/>
              </a:rPr>
              <a:t>You want to know what Computer Science is all about (Take </a:t>
            </a:r>
            <a:r>
              <a:rPr lang="en-US" sz="2400" b="1" dirty="0">
                <a:solidFill>
                  <a:srgbClr val="008000"/>
                </a:solidFill>
                <a:latin typeface="+mn-lt"/>
              </a:rPr>
              <a:t>CS 105</a:t>
            </a:r>
            <a:r>
              <a:rPr lang="en-US" sz="2400" dirty="0">
                <a:latin typeface="+mn-lt"/>
              </a:rPr>
              <a:t> – Great Insights in Computer Science)</a:t>
            </a:r>
          </a:p>
        </p:txBody>
      </p:sp>
      <p:sp>
        <p:nvSpPr>
          <p:cNvPr id="13" name="TextBox 12">
            <a:extLst>
              <a:ext uri="{FF2B5EF4-FFF2-40B4-BE49-F238E27FC236}">
                <a16:creationId xmlns:a16="http://schemas.microsoft.com/office/drawing/2014/main" id="{48CC0788-DE66-4032-A7A3-30130E32CE71}"/>
              </a:ext>
            </a:extLst>
          </p:cNvPr>
          <p:cNvSpPr txBox="1"/>
          <p:nvPr/>
        </p:nvSpPr>
        <p:spPr>
          <a:xfrm>
            <a:off x="493710" y="4934959"/>
            <a:ext cx="8025178" cy="830997"/>
          </a:xfrm>
          <a:prstGeom prst="rect">
            <a:avLst/>
          </a:prstGeom>
          <a:noFill/>
        </p:spPr>
        <p:txBody>
          <a:bodyPr>
            <a:spAutoFit/>
            <a:scene3d>
              <a:camera prst="orthographicFront"/>
              <a:lightRig rig="threePt" dir="t"/>
            </a:scene3d>
            <a:sp3d extrusionH="57150">
              <a:bevelT h="25400" prst="softRound"/>
              <a:bevelB h="25400" prst="softRound"/>
            </a:sp3d>
          </a:bodyPr>
          <a:lstStyle/>
          <a:p>
            <a:pPr fontAlgn="auto">
              <a:spcBef>
                <a:spcPts val="0"/>
              </a:spcBef>
              <a:spcAft>
                <a:spcPts val="0"/>
              </a:spcAft>
              <a:defRPr/>
            </a:pPr>
            <a:r>
              <a:rPr lang="en-US" sz="2400" dirty="0">
                <a:latin typeface="+mn-lt"/>
              </a:rPr>
              <a:t>You want to know how to use computers in business (Take</a:t>
            </a:r>
            <a:r>
              <a:rPr lang="en-US" sz="2400" b="1" dirty="0">
                <a:solidFill>
                  <a:srgbClr val="0000FF"/>
                </a:solidFill>
                <a:latin typeface="+mn-lt"/>
              </a:rPr>
              <a:t> CS 170</a:t>
            </a:r>
            <a:r>
              <a:rPr lang="en-US" sz="2400" dirty="0">
                <a:latin typeface="+mn-lt"/>
              </a:rPr>
              <a:t> – Computer Application for Business)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0412-EAC8-4B86-B01E-FD424D15AE9E}"/>
              </a:ext>
            </a:extLst>
          </p:cNvPr>
          <p:cNvSpPr>
            <a:spLocks noGrp="1"/>
          </p:cNvSpPr>
          <p:nvPr>
            <p:ph type="title"/>
          </p:nvPr>
        </p:nvSpPr>
        <p:spPr>
          <a:xfrm>
            <a:off x="457200" y="328613"/>
            <a:ext cx="8229600" cy="1143000"/>
          </a:xfrm>
        </p:spPr>
        <p:txBody>
          <a:bodyPr rtlCol="0">
            <a:normAutofit fontScale="90000"/>
          </a:bodyPr>
          <a:lstStyle/>
          <a:p>
            <a:pPr eaLnBrk="1" fontAlgn="auto" hangingPunct="1">
              <a:spcAft>
                <a:spcPts val="0"/>
              </a:spcAft>
              <a:defRPr/>
            </a:pPr>
            <a:r>
              <a:rPr lang="en-US" dirty="0"/>
              <a:t>Basic Computer Skills You Are Expected to Know</a:t>
            </a:r>
          </a:p>
        </p:txBody>
      </p:sp>
      <p:sp>
        <p:nvSpPr>
          <p:cNvPr id="3" name="Content Placeholder 2">
            <a:extLst>
              <a:ext uri="{FF2B5EF4-FFF2-40B4-BE49-F238E27FC236}">
                <a16:creationId xmlns:a16="http://schemas.microsoft.com/office/drawing/2014/main" id="{5763B262-2FEF-47D8-AC11-172B964CA227}"/>
              </a:ext>
            </a:extLst>
          </p:cNvPr>
          <p:cNvSpPr>
            <a:spLocks noGrp="1"/>
          </p:cNvSpPr>
          <p:nvPr>
            <p:ph idx="1"/>
          </p:nvPr>
        </p:nvSpPr>
        <p:spPr>
          <a:xfrm>
            <a:off x="511175" y="1725613"/>
            <a:ext cx="8229600" cy="706437"/>
          </a:xfrm>
        </p:spPr>
        <p:txBody>
          <a:bodyPr/>
          <a:lstStyle/>
          <a:p>
            <a:pPr eaLnBrk="1" hangingPunct="1">
              <a:buFont typeface="Wingdings" panose="05000000000000000000" pitchFamily="2" charset="2"/>
              <a:buChar char="ü"/>
            </a:pPr>
            <a:r>
              <a:rPr lang="en-US" altLang="en-US"/>
              <a:t> Using Email</a:t>
            </a:r>
          </a:p>
        </p:txBody>
      </p:sp>
      <p:sp>
        <p:nvSpPr>
          <p:cNvPr id="6" name="Slide Number Placeholder 5">
            <a:extLst>
              <a:ext uri="{FF2B5EF4-FFF2-40B4-BE49-F238E27FC236}">
                <a16:creationId xmlns:a16="http://schemas.microsoft.com/office/drawing/2014/main" id="{92D43AE8-12DA-4D7B-8F0E-24E299A025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B827CB-2E8C-47E2-BDCB-8817400A6BEB}"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
        <p:nvSpPr>
          <p:cNvPr id="7" name="Content Placeholder 2">
            <a:extLst>
              <a:ext uri="{FF2B5EF4-FFF2-40B4-BE49-F238E27FC236}">
                <a16:creationId xmlns:a16="http://schemas.microsoft.com/office/drawing/2014/main" id="{464267CA-117D-4375-9D2C-9ED1547BC651}"/>
              </a:ext>
            </a:extLst>
          </p:cNvPr>
          <p:cNvSpPr txBox="1">
            <a:spLocks/>
          </p:cNvSpPr>
          <p:nvPr/>
        </p:nvSpPr>
        <p:spPr bwMode="auto">
          <a:xfrm>
            <a:off x="484188" y="234315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Using the Web </a:t>
            </a:r>
          </a:p>
        </p:txBody>
      </p:sp>
      <p:sp>
        <p:nvSpPr>
          <p:cNvPr id="8" name="Content Placeholder 2">
            <a:extLst>
              <a:ext uri="{FF2B5EF4-FFF2-40B4-BE49-F238E27FC236}">
                <a16:creationId xmlns:a16="http://schemas.microsoft.com/office/drawing/2014/main" id="{26BC99AE-489E-454C-BC2D-6AA537A80799}"/>
              </a:ext>
            </a:extLst>
          </p:cNvPr>
          <p:cNvSpPr txBox="1">
            <a:spLocks/>
          </p:cNvSpPr>
          <p:nvPr/>
        </p:nvSpPr>
        <p:spPr bwMode="auto">
          <a:xfrm>
            <a:off x="501650" y="303212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InstallingSoftware</a:t>
            </a:r>
          </a:p>
        </p:txBody>
      </p:sp>
      <p:sp>
        <p:nvSpPr>
          <p:cNvPr id="9" name="Content Placeholder 2">
            <a:extLst>
              <a:ext uri="{FF2B5EF4-FFF2-40B4-BE49-F238E27FC236}">
                <a16:creationId xmlns:a16="http://schemas.microsoft.com/office/drawing/2014/main" id="{188A38A4-7BE7-40AD-94AA-A1FF61868DF0}"/>
              </a:ext>
            </a:extLst>
          </p:cNvPr>
          <p:cNvSpPr txBox="1">
            <a:spLocks/>
          </p:cNvSpPr>
          <p:nvPr/>
        </p:nvSpPr>
        <p:spPr bwMode="auto">
          <a:xfrm>
            <a:off x="493713" y="3703638"/>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File Types (Zip, Text, Executable, etc.)</a:t>
            </a:r>
          </a:p>
        </p:txBody>
      </p:sp>
      <p:sp>
        <p:nvSpPr>
          <p:cNvPr id="10" name="Content Placeholder 2">
            <a:extLst>
              <a:ext uri="{FF2B5EF4-FFF2-40B4-BE49-F238E27FC236}">
                <a16:creationId xmlns:a16="http://schemas.microsoft.com/office/drawing/2014/main" id="{922FB2A0-2FEC-47CF-8DD8-BD6340DCC485}"/>
              </a:ext>
            </a:extLst>
          </p:cNvPr>
          <p:cNvSpPr txBox="1">
            <a:spLocks/>
          </p:cNvSpPr>
          <p:nvPr/>
        </p:nvSpPr>
        <p:spPr bwMode="auto">
          <a:xfrm>
            <a:off x="501650" y="434022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Finding Files on the Computer</a:t>
            </a:r>
          </a:p>
        </p:txBody>
      </p:sp>
      <p:sp>
        <p:nvSpPr>
          <p:cNvPr id="11" name="Content Placeholder 2">
            <a:extLst>
              <a:ext uri="{FF2B5EF4-FFF2-40B4-BE49-F238E27FC236}">
                <a16:creationId xmlns:a16="http://schemas.microsoft.com/office/drawing/2014/main" id="{7BE5CB03-D93B-470E-B6B1-D943C3638E76}"/>
              </a:ext>
            </a:extLst>
          </p:cNvPr>
          <p:cNvSpPr txBox="1">
            <a:spLocks/>
          </p:cNvSpPr>
          <p:nvPr/>
        </p:nvSpPr>
        <p:spPr bwMode="auto">
          <a:xfrm>
            <a:off x="493713" y="50069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Zipping Files</a:t>
            </a:r>
          </a:p>
        </p:txBody>
      </p:sp>
      <p:sp>
        <p:nvSpPr>
          <p:cNvPr id="12" name="Content Placeholder 2">
            <a:extLst>
              <a:ext uri="{FF2B5EF4-FFF2-40B4-BE49-F238E27FC236}">
                <a16:creationId xmlns:a16="http://schemas.microsoft.com/office/drawing/2014/main" id="{DD6E2EC7-8200-4FD7-9A36-2AD886B11EEB}"/>
              </a:ext>
            </a:extLst>
          </p:cNvPr>
          <p:cNvSpPr txBox="1">
            <a:spLocks/>
          </p:cNvSpPr>
          <p:nvPr/>
        </p:nvSpPr>
        <p:spPr bwMode="auto">
          <a:xfrm>
            <a:off x="511175" y="561975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ü"/>
            </a:pPr>
            <a:r>
              <a:rPr lang="en-US" altLang="en-US" sz="3200">
                <a:latin typeface="Calibri" panose="020F0502020204030204" pitchFamily="34" charset="0"/>
              </a:rPr>
              <a:t> Using Command Window/Terminal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5A4F-D1E7-4BD6-853C-F2791D50758A}"/>
              </a:ext>
            </a:extLst>
          </p:cNvPr>
          <p:cNvSpPr>
            <a:spLocks noGrp="1"/>
          </p:cNvSpPr>
          <p:nvPr>
            <p:ph type="title"/>
          </p:nvPr>
        </p:nvSpPr>
        <p:spPr>
          <a:xfrm>
            <a:off x="457200" y="201613"/>
            <a:ext cx="8229600" cy="657225"/>
          </a:xfrm>
        </p:spPr>
        <p:txBody>
          <a:bodyPr rtlCol="0">
            <a:normAutofit fontScale="90000"/>
          </a:bodyPr>
          <a:lstStyle/>
          <a:p>
            <a:pPr eaLnBrk="1" fontAlgn="auto" hangingPunct="1">
              <a:spcAft>
                <a:spcPts val="0"/>
              </a:spcAft>
              <a:defRPr/>
            </a:pPr>
            <a:r>
              <a:rPr lang="en-US" dirty="0"/>
              <a:t>Grading</a:t>
            </a:r>
          </a:p>
        </p:txBody>
      </p:sp>
      <p:sp>
        <p:nvSpPr>
          <p:cNvPr id="9219" name="TextBox 23">
            <a:extLst>
              <a:ext uri="{FF2B5EF4-FFF2-40B4-BE49-F238E27FC236}">
                <a16:creationId xmlns:a16="http://schemas.microsoft.com/office/drawing/2014/main" id="{C1FE53D4-53BB-42CC-8D7D-0CBBE8ADF1C7}"/>
              </a:ext>
            </a:extLst>
          </p:cNvPr>
          <p:cNvSpPr txBox="1">
            <a:spLocks noChangeArrowheads="1"/>
          </p:cNvSpPr>
          <p:nvPr/>
        </p:nvSpPr>
        <p:spPr bwMode="auto">
          <a:xfrm>
            <a:off x="1554163" y="4581525"/>
            <a:ext cx="6084887" cy="369888"/>
          </a:xfrm>
          <a:prstGeom prst="rect">
            <a:avLst/>
          </a:prstGeom>
          <a:solidFill>
            <a:srgbClr val="17375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FF00"/>
                </a:solidFill>
                <a:latin typeface="Calibri" panose="020F0502020204030204" pitchFamily="34" charset="0"/>
              </a:rPr>
              <a:t>Intense Course! 8 – 12 Hours of Work Expected Outside of Class</a:t>
            </a:r>
          </a:p>
        </p:txBody>
      </p:sp>
      <p:sp>
        <p:nvSpPr>
          <p:cNvPr id="9220" name="Text Box 23">
            <a:extLst>
              <a:ext uri="{FF2B5EF4-FFF2-40B4-BE49-F238E27FC236}">
                <a16:creationId xmlns:a16="http://schemas.microsoft.com/office/drawing/2014/main" id="{13229190-6602-4F63-9992-0DA74F593092}"/>
              </a:ext>
            </a:extLst>
          </p:cNvPr>
          <p:cNvSpPr txBox="1">
            <a:spLocks noChangeArrowheads="1"/>
          </p:cNvSpPr>
          <p:nvPr/>
        </p:nvSpPr>
        <p:spPr bwMode="auto">
          <a:xfrm>
            <a:off x="925513" y="1114425"/>
            <a:ext cx="7491412"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1" hangingPunct="1">
              <a:spcBef>
                <a:spcPct val="50000"/>
              </a:spcBef>
            </a:pPr>
            <a:r>
              <a:rPr lang="en-US" altLang="en-US"/>
              <a:t>Homework: 			10% </a:t>
            </a:r>
          </a:p>
          <a:p>
            <a:pPr defTabSz="914400" eaLnBrk="1" hangingPunct="1">
              <a:spcBef>
                <a:spcPct val="50000"/>
              </a:spcBef>
            </a:pPr>
            <a:r>
              <a:rPr lang="en-US" altLang="en-US"/>
              <a:t>Recitation: 			10% (Attendance and participation)</a:t>
            </a:r>
          </a:p>
          <a:p>
            <a:pPr defTabSz="914400" eaLnBrk="1" hangingPunct="1">
              <a:spcBef>
                <a:spcPct val="50000"/>
              </a:spcBef>
            </a:pPr>
            <a:r>
              <a:rPr lang="en-US" altLang="en-US"/>
              <a:t>Codelab:			10%</a:t>
            </a:r>
          </a:p>
          <a:p>
            <a:pPr defTabSz="914400" eaLnBrk="1" hangingPunct="1">
              <a:spcBef>
                <a:spcPct val="50000"/>
              </a:spcBef>
            </a:pPr>
            <a:r>
              <a:rPr lang="en-US" altLang="en-US"/>
              <a:t>Project:				10%</a:t>
            </a:r>
          </a:p>
          <a:p>
            <a:pPr defTabSz="914400" eaLnBrk="1" hangingPunct="1">
              <a:spcBef>
                <a:spcPct val="50000"/>
              </a:spcBef>
            </a:pPr>
            <a:r>
              <a:rPr lang="en-US" altLang="en-US"/>
              <a:t>Midterms:	 		30% (15% each)</a:t>
            </a:r>
          </a:p>
          <a:p>
            <a:pPr defTabSz="914400" eaLnBrk="1" hangingPunct="1">
              <a:spcBef>
                <a:spcPct val="50000"/>
              </a:spcBef>
            </a:pPr>
            <a:r>
              <a:rPr lang="en-US" altLang="en-US"/>
              <a:t>Final Exam: 			30%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13B8012-85F5-47CB-8AFA-F46869E5A25A}"/>
              </a:ext>
            </a:extLst>
          </p:cNvPr>
          <p:cNvSpPr>
            <a:spLocks noGrp="1"/>
          </p:cNvSpPr>
          <p:nvPr>
            <p:ph type="title"/>
          </p:nvPr>
        </p:nvSpPr>
        <p:spPr/>
        <p:txBody>
          <a:bodyPr/>
          <a:lstStyle/>
          <a:p>
            <a:pPr eaLnBrk="1" hangingPunct="1"/>
            <a:r>
              <a:rPr lang="en-US" altLang="en-US"/>
              <a:t>Research Statement</a:t>
            </a:r>
          </a:p>
        </p:txBody>
      </p:sp>
      <p:sp>
        <p:nvSpPr>
          <p:cNvPr id="10243" name="Content Placeholder 2">
            <a:extLst>
              <a:ext uri="{FF2B5EF4-FFF2-40B4-BE49-F238E27FC236}">
                <a16:creationId xmlns:a16="http://schemas.microsoft.com/office/drawing/2014/main" id="{D02AF7EB-959A-46C1-A8D6-46DD8AEE2D84}"/>
              </a:ext>
            </a:extLst>
          </p:cNvPr>
          <p:cNvSpPr>
            <a:spLocks noGrp="1"/>
          </p:cNvSpPr>
          <p:nvPr>
            <p:ph idx="1"/>
          </p:nvPr>
        </p:nvSpPr>
        <p:spPr/>
        <p:txBody>
          <a:bodyPr/>
          <a:lstStyle/>
          <a:p>
            <a:pPr eaLnBrk="1" hangingPunct="1">
              <a:buFont typeface="Arial" panose="020B0604020202020204" pitchFamily="34" charset="0"/>
              <a:buNone/>
            </a:pPr>
            <a:r>
              <a:rPr lang="en-US" altLang="en-US" sz="2000"/>
              <a:t>As Rutgers is a research university there is a possibility that by enrolling in this class you may be asked to participate in a research study.  Participation in any such study will be optional and at no time will participation in a research study be part of a grade or a requirement for this course.  This notification does not imply that by enrolling in this class you have provided consent to be a subject in a research study.  Should you be asked to participate in a research study a consent form will be presented to you describing the study and asking for your signature.  Participation in research is always voluntary and refusing to participate will have no adverse effects on your standing in the course.  To learn more about research at Rutgers University and Human Subject research go to</a:t>
            </a:r>
            <a:br>
              <a:rPr lang="en-US" altLang="en-US" sz="2000"/>
            </a:br>
            <a:br>
              <a:rPr lang="en-US" altLang="en-US" sz="2000"/>
            </a:br>
            <a:r>
              <a:rPr lang="en-US" altLang="en-US" sz="2000">
                <a:hlinkClick r:id="rId2"/>
              </a:rPr>
              <a:t>http://orsp.rutgers.edu/index.php?q=content/institutional-review-board-irb</a:t>
            </a:r>
            <a:r>
              <a:rPr lang="en-US" altLang="en-US" sz="2000"/>
              <a:t>.</a:t>
            </a:r>
          </a:p>
        </p:txBody>
      </p:sp>
      <p:sp>
        <p:nvSpPr>
          <p:cNvPr id="4" name="Date Placeholder 3">
            <a:extLst>
              <a:ext uri="{FF2B5EF4-FFF2-40B4-BE49-F238E27FC236}">
                <a16:creationId xmlns:a16="http://schemas.microsoft.com/office/drawing/2014/main" id="{6A1C1585-86DC-462C-992D-8C4E2EAC4878}"/>
              </a:ext>
            </a:extLst>
          </p:cNvPr>
          <p:cNvSpPr>
            <a:spLocks noGrp="1"/>
          </p:cNvSpPr>
          <p:nvPr>
            <p:ph type="dt" sz="quarter" idx="10"/>
          </p:nvPr>
        </p:nvSpPr>
        <p:spPr/>
        <p:txBody>
          <a:bodyPr/>
          <a:lstStyle/>
          <a:p>
            <a:pPr>
              <a:defRPr/>
            </a:pPr>
            <a:r>
              <a:rPr lang="en-US"/>
              <a:t>CS111 09/01/11</a:t>
            </a:r>
          </a:p>
        </p:txBody>
      </p:sp>
      <p:sp>
        <p:nvSpPr>
          <p:cNvPr id="5" name="Footer Placeholder 4">
            <a:extLst>
              <a:ext uri="{FF2B5EF4-FFF2-40B4-BE49-F238E27FC236}">
                <a16:creationId xmlns:a16="http://schemas.microsoft.com/office/drawing/2014/main" id="{1DF996C9-6134-4BC4-A14B-6887B775A005}"/>
              </a:ext>
            </a:extLst>
          </p:cNvPr>
          <p:cNvSpPr>
            <a:spLocks noGrp="1"/>
          </p:cNvSpPr>
          <p:nvPr>
            <p:ph type="ftr" sz="quarter" idx="11"/>
          </p:nvPr>
        </p:nvSpPr>
        <p:spPr/>
        <p:txBody>
          <a:bodyPr/>
          <a:lstStyle/>
          <a:p>
            <a:pPr>
              <a:defRPr/>
            </a:pPr>
            <a:r>
              <a:rPr lang="en-US"/>
              <a:t>Sesh Venugopal</a:t>
            </a:r>
          </a:p>
        </p:txBody>
      </p:sp>
      <p:sp>
        <p:nvSpPr>
          <p:cNvPr id="6" name="Slide Number Placeholder 5">
            <a:extLst>
              <a:ext uri="{FF2B5EF4-FFF2-40B4-BE49-F238E27FC236}">
                <a16:creationId xmlns:a16="http://schemas.microsoft.com/office/drawing/2014/main" id="{69D0C9CE-2CAB-4D45-ACBD-0F3F3D347A4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62BD9E-2FB3-4E1C-BA47-3199FEBCED3D}"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5715</TotalTime>
  <Words>911</Words>
  <Application>Microsoft Office PowerPoint</Application>
  <PresentationFormat>On-screen Show (4:3)</PresentationFormat>
  <Paragraphs>213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Apple Casual</vt:lpstr>
      <vt:lpstr>Wingdings</vt:lpstr>
      <vt:lpstr>SimSun</vt:lpstr>
      <vt:lpstr>Office Theme</vt:lpstr>
      <vt:lpstr>CS 111  Introduction to Computer Science  Fall 2015 </vt:lpstr>
      <vt:lpstr>Lectures and Instructors</vt:lpstr>
      <vt:lpstr>Recitations</vt:lpstr>
      <vt:lpstr>Resources + Requirements</vt:lpstr>
      <vt:lpstr>What CS 111 is About</vt:lpstr>
      <vt:lpstr>You Should NOT be in CS 111 If…</vt:lpstr>
      <vt:lpstr>Basic Computer Skills You Are Expected to Know</vt:lpstr>
      <vt:lpstr>Grading</vt:lpstr>
      <vt:lpstr>Research Statement</vt:lpstr>
      <vt:lpstr>Extra Slides</vt:lpstr>
      <vt:lpstr>The Programming Process</vt:lpstr>
      <vt:lpstr>Example: robot control</vt:lpstr>
      <vt:lpstr>Example: robot control</vt:lpstr>
      <vt:lpstr>DESIGNING PROGRAM LOGIC</vt:lpstr>
      <vt:lpstr>Printing Data/Information (Output)</vt:lpstr>
      <vt:lpstr>Printing (output), reading (input), computing (processing)</vt:lpstr>
      <vt:lpstr>Does The Program Work Correctly?</vt:lpstr>
      <vt:lpstr>Are All Input (Fahrenheit) Values Acceptable?</vt:lpstr>
      <vt:lpstr>Rejecting Unacceptable Input – Making a Decision (Yes/No)</vt:lpstr>
      <vt:lpstr>Does The Modified Program Work Correctly?</vt:lpstr>
      <vt:lpstr>Equivalent Program: Flipping the Inequality in the Input Check</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112 : Data Structures</dc:title>
  <dc:creator>Sesh Venugopal</dc:creator>
  <cp:lastModifiedBy>Bill Chen</cp:lastModifiedBy>
  <cp:revision>234</cp:revision>
  <dcterms:created xsi:type="dcterms:W3CDTF">2011-08-30T18:34:51Z</dcterms:created>
  <dcterms:modified xsi:type="dcterms:W3CDTF">2017-11-09T14:00:47Z</dcterms:modified>
</cp:coreProperties>
</file>