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86EBCAC-6721-4959-ABA8-F3994E10338E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560" cy="3776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4143600" y="9119520"/>
            <a:ext cx="3166200" cy="478080"/>
          </a:xfrm>
          <a:prstGeom prst="rect">
            <a:avLst/>
          </a:prstGeom>
          <a:noFill/>
          <a:ln>
            <a:noFill/>
          </a:ln>
        </p:spPr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68274BC8-1F92-4713-BDA8-19F070CDE8A9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e.umbc.edu/~cpatel2/links/310/nasm/gdb_help.s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techdesign.com.au/browsing-the-web-through-a-ssh-tunnel-with-firefox-and-putty-windows/" TargetMode="External"/><Relationship Id="rId2" Type="http://schemas.openxmlformats.org/officeDocument/2006/relationships/hyperlink" Target="https://ubuntuforums.org/showthread.php?t=723025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143000" y="1900800"/>
            <a:ext cx="6854760" cy="190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Computer Architecture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CS-211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143000" y="3602160"/>
            <a:ext cx="6854760" cy="165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Spring 2017 | Recitation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Abu Shoeb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33920" y="609480"/>
            <a:ext cx="1521000" cy="152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28200" y="149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Programming Meets Hardware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1314360" y="2028960"/>
            <a:ext cx="2570040" cy="607680"/>
          </a:xfrm>
          <a:prstGeom prst="rect">
            <a:avLst/>
          </a:prstGeom>
          <a:solidFill>
            <a:srgbClr val="954F72"/>
          </a:solidFill>
          <a:ln w="2844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DejaVu Sans"/>
              </a:rPr>
              <a:t>High-Level Language Program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1314360" y="3400560"/>
            <a:ext cx="2570040" cy="607680"/>
          </a:xfrm>
          <a:prstGeom prst="rect">
            <a:avLst/>
          </a:prstGeom>
          <a:solidFill>
            <a:srgbClr val="6600FF"/>
          </a:solidFill>
          <a:ln w="2844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DejaVu Sans"/>
              </a:rPr>
              <a:t>Assembly Language Program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1314360" y="4772160"/>
            <a:ext cx="2570040" cy="607680"/>
          </a:xfrm>
          <a:prstGeom prst="rect">
            <a:avLst/>
          </a:prstGeom>
          <a:solidFill>
            <a:srgbClr val="954F72"/>
          </a:solidFill>
          <a:ln w="2844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DejaVu Sans"/>
              </a:rPr>
              <a:t>Machine Language Program</a:t>
            </a:r>
            <a:endParaRPr/>
          </a:p>
        </p:txBody>
      </p:sp>
      <p:sp>
        <p:nvSpPr>
          <p:cNvPr id="174" name="Line 5"/>
          <p:cNvSpPr/>
          <p:nvPr/>
        </p:nvSpPr>
        <p:spPr>
          <a:xfrm>
            <a:off x="2856960" y="2638080"/>
            <a:ext cx="0" cy="76212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75" name="Line 6"/>
          <p:cNvSpPr/>
          <p:nvPr/>
        </p:nvSpPr>
        <p:spPr>
          <a:xfrm>
            <a:off x="2856960" y="4009680"/>
            <a:ext cx="0" cy="76212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76" name="CustomShape 7"/>
          <p:cNvSpPr/>
          <p:nvPr/>
        </p:nvSpPr>
        <p:spPr>
          <a:xfrm>
            <a:off x="5445000" y="3071880"/>
            <a:ext cx="1467000" cy="2644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$1, -8(%ebp)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$2, -12(%ebp)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-8(%ebp),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%eax, -16(%ebp)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-12(%ebp),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%eax, -8(%ebp)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-16(%ebp),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%eax, -12(%ebp)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-16(%ebp),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%eax, 12(%esp)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-12(%ebp),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%eax, 8(%esp)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-8(%ebp),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	%eax, 4(%esp)</a:t>
            </a:r>
            <a:endParaRPr/>
          </a:p>
        </p:txBody>
      </p:sp>
      <p:sp>
        <p:nvSpPr>
          <p:cNvPr id="177" name="Line 8"/>
          <p:cNvSpPr/>
          <p:nvPr/>
        </p:nvSpPr>
        <p:spPr>
          <a:xfrm flipV="1">
            <a:off x="3885840" y="1419120"/>
            <a:ext cx="342720" cy="60948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78" name="Line 9"/>
          <p:cNvSpPr/>
          <p:nvPr/>
        </p:nvSpPr>
        <p:spPr>
          <a:xfrm>
            <a:off x="3885840" y="2638080"/>
            <a:ext cx="571320" cy="3812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79" name="Line 10"/>
          <p:cNvSpPr/>
          <p:nvPr/>
        </p:nvSpPr>
        <p:spPr>
          <a:xfrm flipV="1">
            <a:off x="3885840" y="3171600"/>
            <a:ext cx="154296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0" name="Line 11"/>
          <p:cNvSpPr/>
          <p:nvPr/>
        </p:nvSpPr>
        <p:spPr>
          <a:xfrm>
            <a:off x="3885840" y="4009680"/>
            <a:ext cx="1542960" cy="167652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1" name="CustomShape 12"/>
          <p:cNvSpPr/>
          <p:nvPr/>
        </p:nvSpPr>
        <p:spPr>
          <a:xfrm>
            <a:off x="3833640" y="5230080"/>
            <a:ext cx="1218960" cy="1002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7f 45 4c 46 01 01 01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 00 00 00 00 00 00 00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 00 00 02 00 03 00 01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00 00 00 f0 82 04 08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34 00 00 00 c4 0c 00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00 00 00 00 00 34 00</a:t>
            </a:r>
            <a:endParaRPr/>
          </a:p>
        </p:txBody>
      </p:sp>
      <p:sp>
        <p:nvSpPr>
          <p:cNvPr id="182" name="CustomShape 13"/>
          <p:cNvSpPr/>
          <p:nvPr/>
        </p:nvSpPr>
        <p:spPr>
          <a:xfrm>
            <a:off x="4176000" y="1295280"/>
            <a:ext cx="2419200" cy="200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int main()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    int x, y, temp;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    x=1; y=2;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    temp =x; x=y;  y=temp;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    printf("%d %d %d\n",x,y,temp);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CustomShape 14"/>
          <p:cNvSpPr/>
          <p:nvPr/>
        </p:nvSpPr>
        <p:spPr>
          <a:xfrm>
            <a:off x="7029000" y="3124080"/>
            <a:ext cx="169920" cy="258912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8497B0"/>
            </a:solidFill>
            <a:miter/>
          </a:ln>
        </p:spPr>
      </p:sp>
      <p:sp>
        <p:nvSpPr>
          <p:cNvPr id="184" name="CustomShape 15"/>
          <p:cNvSpPr/>
          <p:nvPr/>
        </p:nvSpPr>
        <p:spPr>
          <a:xfrm>
            <a:off x="7287840" y="4278240"/>
            <a:ext cx="412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ISA</a:t>
            </a:r>
            <a:endParaRPr/>
          </a:p>
        </p:txBody>
      </p:sp>
      <p:sp>
        <p:nvSpPr>
          <p:cNvPr id="185" name="CustomShape 16"/>
          <p:cNvSpPr/>
          <p:nvPr/>
        </p:nvSpPr>
        <p:spPr>
          <a:xfrm>
            <a:off x="2856960" y="2819520"/>
            <a:ext cx="9061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Compiler</a:t>
            </a:r>
            <a:endParaRPr/>
          </a:p>
        </p:txBody>
      </p:sp>
      <p:sp>
        <p:nvSpPr>
          <p:cNvPr id="186" name="CustomShape 17"/>
          <p:cNvSpPr/>
          <p:nvPr/>
        </p:nvSpPr>
        <p:spPr>
          <a:xfrm>
            <a:off x="2840760" y="4125960"/>
            <a:ext cx="10339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Assembler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Assembly Programmer’s View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2971440" y="2284560"/>
            <a:ext cx="1027080" cy="7603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Control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Logic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1714320" y="1981080"/>
            <a:ext cx="2398680" cy="27414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</p:sp>
      <p:sp>
        <p:nvSpPr>
          <p:cNvPr id="190" name="CustomShape 4"/>
          <p:cNvSpPr/>
          <p:nvPr/>
        </p:nvSpPr>
        <p:spPr>
          <a:xfrm>
            <a:off x="5428800" y="1981080"/>
            <a:ext cx="1712880" cy="3808080"/>
          </a:xfrm>
          <a:prstGeom prst="rect">
            <a:avLst/>
          </a:prstGeom>
          <a:solidFill>
            <a:srgbClr val="FFFF99"/>
          </a:solidFill>
          <a:ln w="25560">
            <a:solidFill>
              <a:srgbClr val="000000"/>
            </a:solidFill>
            <a:miter/>
          </a:ln>
        </p:spPr>
      </p:sp>
      <p:sp>
        <p:nvSpPr>
          <p:cNvPr id="191" name="CustomShape 5"/>
          <p:cNvSpPr/>
          <p:nvPr/>
        </p:nvSpPr>
        <p:spPr>
          <a:xfrm>
            <a:off x="5428800" y="2666880"/>
            <a:ext cx="1712880" cy="910440"/>
          </a:xfrm>
          <a:prstGeom prst="rect">
            <a:avLst/>
          </a:prstGeom>
          <a:noFill/>
          <a:ln w="12600">
            <a:noFill/>
          </a:ln>
        </p:spPr>
        <p:txBody>
          <a:bodyPr lIns="90360" tIns="44280" rIns="90360" bIns="4428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(OS code &amp; data)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Object Code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Program Data</a:t>
            </a:r>
            <a:endParaRPr/>
          </a:p>
        </p:txBody>
      </p:sp>
      <p:sp>
        <p:nvSpPr>
          <p:cNvPr id="192" name="Line 6"/>
          <p:cNvSpPr/>
          <p:nvPr/>
        </p:nvSpPr>
        <p:spPr>
          <a:xfrm>
            <a:off x="4114440" y="2743200"/>
            <a:ext cx="1314360" cy="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93" name="Line 7"/>
          <p:cNvSpPr/>
          <p:nvPr/>
        </p:nvSpPr>
        <p:spPr>
          <a:xfrm>
            <a:off x="4114440" y="3276360"/>
            <a:ext cx="1314360" cy="0"/>
          </a:xfrm>
          <a:prstGeom prst="line">
            <a:avLst/>
          </a:prstGeom>
          <a:ln w="255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sp>
      <p:sp>
        <p:nvSpPr>
          <p:cNvPr id="194" name="Line 8"/>
          <p:cNvSpPr/>
          <p:nvPr/>
        </p:nvSpPr>
        <p:spPr>
          <a:xfrm>
            <a:off x="4114440" y="3809880"/>
            <a:ext cx="1314360" cy="0"/>
          </a:xfrm>
          <a:prstGeom prst="line">
            <a:avLst/>
          </a:prstGeom>
          <a:ln w="2556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195" name="CustomShape 9"/>
          <p:cNvSpPr/>
          <p:nvPr/>
        </p:nvSpPr>
        <p:spPr>
          <a:xfrm>
            <a:off x="4114440" y="2336760"/>
            <a:ext cx="1312560" cy="361800"/>
          </a:xfrm>
          <a:prstGeom prst="rect">
            <a:avLst/>
          </a:prstGeom>
          <a:noFill/>
          <a:ln w="12600">
            <a:noFill/>
          </a:ln>
        </p:spPr>
        <p:txBody>
          <a:bodyPr lIns="90360" tIns="44280" rIns="90360" bIns="4428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Addresses</a:t>
            </a:r>
            <a:endParaRPr/>
          </a:p>
        </p:txBody>
      </p:sp>
      <p:sp>
        <p:nvSpPr>
          <p:cNvPr id="196" name="CustomShape 10"/>
          <p:cNvSpPr/>
          <p:nvPr/>
        </p:nvSpPr>
        <p:spPr>
          <a:xfrm>
            <a:off x="4114440" y="2895480"/>
            <a:ext cx="1312920" cy="361800"/>
          </a:xfrm>
          <a:prstGeom prst="rect">
            <a:avLst/>
          </a:prstGeom>
          <a:noFill/>
          <a:ln w="12600">
            <a:noFill/>
          </a:ln>
        </p:spPr>
        <p:txBody>
          <a:bodyPr lIns="90360" tIns="44280" rIns="90360" bIns="4428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endParaRPr/>
          </a:p>
        </p:txBody>
      </p:sp>
      <p:sp>
        <p:nvSpPr>
          <p:cNvPr id="197" name="CustomShape 11"/>
          <p:cNvSpPr/>
          <p:nvPr/>
        </p:nvSpPr>
        <p:spPr>
          <a:xfrm>
            <a:off x="4171680" y="3429000"/>
            <a:ext cx="1255680" cy="361800"/>
          </a:xfrm>
          <a:prstGeom prst="rect">
            <a:avLst/>
          </a:prstGeom>
          <a:noFill/>
          <a:ln w="12600">
            <a:noFill/>
          </a:ln>
        </p:spPr>
        <p:txBody>
          <a:bodyPr lIns="90360" tIns="44280" rIns="90360" bIns="4428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Instructions</a:t>
            </a:r>
            <a:endParaRPr/>
          </a:p>
        </p:txBody>
      </p:sp>
      <p:sp>
        <p:nvSpPr>
          <p:cNvPr id="198" name="CustomShape 12"/>
          <p:cNvSpPr/>
          <p:nvPr/>
        </p:nvSpPr>
        <p:spPr>
          <a:xfrm>
            <a:off x="1771200" y="2600280"/>
            <a:ext cx="1027080" cy="68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Registers</a:t>
            </a:r>
            <a:endParaRPr/>
          </a:p>
        </p:txBody>
      </p:sp>
      <p:sp>
        <p:nvSpPr>
          <p:cNvPr id="199" name="CustomShape 13"/>
          <p:cNvSpPr/>
          <p:nvPr/>
        </p:nvSpPr>
        <p:spPr>
          <a:xfrm rot="10800000">
            <a:off x="3441960" y="4609440"/>
            <a:ext cx="743760" cy="415800"/>
          </a:xfrm>
          <a:prstGeom prst="trapezoid">
            <a:avLst>
              <a:gd name="adj" fmla="val 14418"/>
            </a:avLst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00" name="CustomShape 14"/>
          <p:cNvSpPr/>
          <p:nvPr/>
        </p:nvSpPr>
        <p:spPr>
          <a:xfrm>
            <a:off x="2106000" y="3809880"/>
            <a:ext cx="617400" cy="36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ALU</a:t>
            </a:r>
            <a:endParaRPr/>
          </a:p>
        </p:txBody>
      </p:sp>
      <p:sp>
        <p:nvSpPr>
          <p:cNvPr id="201" name="CustomShape 15"/>
          <p:cNvSpPr/>
          <p:nvPr/>
        </p:nvSpPr>
        <p:spPr>
          <a:xfrm>
            <a:off x="2669760" y="1447920"/>
            <a:ext cx="4820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/>
          </a:p>
        </p:txBody>
      </p:sp>
      <p:sp>
        <p:nvSpPr>
          <p:cNvPr id="202" name="CustomShape 16"/>
          <p:cNvSpPr/>
          <p:nvPr/>
        </p:nvSpPr>
        <p:spPr>
          <a:xfrm>
            <a:off x="5816520" y="1447920"/>
            <a:ext cx="83052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endParaRPr/>
          </a:p>
        </p:txBody>
      </p:sp>
      <p:sp>
        <p:nvSpPr>
          <p:cNvPr id="203" name="CustomShape 17"/>
          <p:cNvSpPr/>
          <p:nvPr/>
        </p:nvSpPr>
        <p:spPr>
          <a:xfrm>
            <a:off x="3004200" y="3583800"/>
            <a:ext cx="1027080" cy="379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Assembly Characteristics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Primitive Operations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Perform </a:t>
            </a:r>
            <a:r>
              <a:rPr lang="en-US" sz="2400" dirty="0">
                <a:solidFill>
                  <a:srgbClr val="800000"/>
                </a:solidFill>
                <a:latin typeface="Calibri"/>
                <a:ea typeface="DejaVu Sans"/>
              </a:rPr>
              <a:t>arithmetic function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on </a:t>
            </a:r>
            <a:r>
              <a:rPr lang="en-US" sz="2400" dirty="0">
                <a:solidFill>
                  <a:srgbClr val="800000"/>
                </a:solidFill>
                <a:latin typeface="Calibri"/>
                <a:ea typeface="DejaVu Sans"/>
              </a:rPr>
              <a:t>register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US" sz="2400" dirty="0">
                <a:solidFill>
                  <a:srgbClr val="800000"/>
                </a:solidFill>
                <a:latin typeface="Calibri"/>
                <a:ea typeface="DejaVu Sans"/>
              </a:rPr>
              <a:t>memory data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Transfer data between memory and register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Load data from memory into register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Store register data into memory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Transfer control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Unconditional jumps to/from procedures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Conditional branches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Instruction Format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General format: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DejaVu Sans"/>
              </a:rPr>
              <a:t>opcode operands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Opcode: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Short mnemonic for instruction’s purpose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DejaVu Sans"/>
              </a:rPr>
              <a:t>movb,addl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DejaVu Sans"/>
              </a:rPr>
              <a:t>, etc.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Operands: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Immediate, register, or memory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Number of operands command-dependent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movl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, (%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MOV instruction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Most common instruction is data transfer instruction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mov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S, D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Copy value at S from D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Used to copy data from: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Memory to register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Register to memory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Register to register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Constant to register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210" name="CustomShape 3"/>
          <p:cNvSpPr/>
          <p:nvPr/>
        </p:nvSpPr>
        <p:spPr>
          <a:xfrm>
            <a:off x="6400800" y="6248520"/>
            <a:ext cx="1598400" cy="45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Data Formats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Byte: 8 bits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E.g., char 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Word: 16 bits (2 bytes)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E.g., short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Double Word: 32 bits ( 4 bytes)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E.g.,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, float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Quad Word:  64 bits (8 bytes)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E.g., double</a:t>
            </a:r>
            <a:endParaRPr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Instructions can operate on any data size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  <a:ea typeface="DejaVu Sans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ea typeface="DejaVu Sans"/>
              </a:rPr>
              <a:t>movw</a:t>
            </a:r>
            <a:r>
              <a:rPr lang="en-US" sz="2000" b="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ea typeface="DejaVu Sans"/>
              </a:rPr>
              <a:t>movb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Courier New"/>
                <a:ea typeface="DejaVu Sans"/>
              </a:rPr>
              <a:t>Move double word, word, byte, respectively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End character specifies what data size to be used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Registers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688680" y="1501200"/>
            <a:ext cx="6877800" cy="494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Registers are CPU components that hold data and address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Much faster to access than memory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It is used to speed up CPU operations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Categories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General registers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Data registers (Holds operands)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Pointer &amp; index registers (Holds references to addresses as well as indices)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Control Register (e.g. CF,ZF)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Segment registers (Holds starting address of program segments)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CS, DS, SS, 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Registers Overview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628200" y="1585414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Named storage locations inside the CPU, optimized for speed</a:t>
            </a:r>
            <a:endParaRPr dirty="0"/>
          </a:p>
        </p:txBody>
      </p:sp>
      <p:pic>
        <p:nvPicPr>
          <p:cNvPr id="217" name="Picture 216"/>
          <p:cNvPicPr/>
          <p:nvPr/>
        </p:nvPicPr>
        <p:blipFill>
          <a:blip r:embed="rId2"/>
          <a:stretch>
            <a:fillRect/>
          </a:stretch>
        </p:blipFill>
        <p:spPr>
          <a:xfrm>
            <a:off x="2219040" y="2616120"/>
            <a:ext cx="4856400" cy="392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22520" y="274680"/>
            <a:ext cx="559836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Data Registers 1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AX is the primary accumulator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Used in most arithmetic instruction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BX is the base register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Could be used in indexed addressing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CX is the count register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Store the loop count in iterative operations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DX is the data register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Used in input / output operations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28200" y="431640"/>
            <a:ext cx="567936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Data Registers 2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Can use 8-bit, 16-bit, or 32-bit name</a:t>
            </a:r>
            <a:endParaRPr dirty="0"/>
          </a:p>
        </p:txBody>
      </p:sp>
      <p:pic>
        <p:nvPicPr>
          <p:cNvPr id="222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32040" y="4753800"/>
            <a:ext cx="3977640" cy="1672200"/>
          </a:xfrm>
          <a:prstGeom prst="rect">
            <a:avLst/>
          </a:prstGeom>
          <a:ln>
            <a:noFill/>
          </a:ln>
        </p:spPr>
      </p:pic>
      <p:pic>
        <p:nvPicPr>
          <p:cNvPr id="223" name="Picture 222"/>
          <p:cNvPicPr/>
          <p:nvPr/>
        </p:nvPicPr>
        <p:blipFill>
          <a:blip r:embed="rId3"/>
          <a:stretch>
            <a:fillRect/>
          </a:stretch>
        </p:blipFill>
        <p:spPr>
          <a:xfrm>
            <a:off x="2114280" y="2374920"/>
            <a:ext cx="3198960" cy="223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28560" y="365040"/>
            <a:ext cx="7883280" cy="132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Agenda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997920" y="1600920"/>
            <a:ext cx="731304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F497D"/>
                </a:solidFill>
                <a:latin typeface="Calibri"/>
                <a:ea typeface="DejaVu Sans"/>
              </a:rPr>
              <a:t>Programming Assignment 3 (Binary Bomb Lab)</a:t>
            </a:r>
            <a:endParaRPr sz="28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F497D"/>
                </a:solidFill>
                <a:latin typeface="Calibri"/>
                <a:ea typeface="DejaVu Sans"/>
              </a:rPr>
              <a:t>Overview</a:t>
            </a:r>
            <a:endParaRPr sz="28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F497D"/>
                </a:solidFill>
                <a:latin typeface="Calibri"/>
                <a:ea typeface="DejaVu Sans"/>
              </a:rPr>
              <a:t>How to defuse the bomb using GDB!</a:t>
            </a:r>
            <a:endParaRPr sz="28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F497D"/>
                </a:solidFill>
                <a:latin typeface="Calibri"/>
                <a:ea typeface="DejaVu Sans"/>
              </a:rPr>
              <a:t>Some useful resources</a:t>
            </a:r>
            <a:endParaRPr sz="28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F497D"/>
                </a:solidFill>
                <a:latin typeface="Calibri"/>
                <a:ea typeface="DejaVu Sans"/>
              </a:rPr>
              <a:t>Assembly Language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28200" y="274680"/>
            <a:ext cx="60174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Pointer Registers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ESP is stack pointer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It refers to be current position of data or address within the program stack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Changed by push, pop instructions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EBP is frame pointer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Referencing the parameter variables passed to a subroutine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EIP is instruction pointer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It stores the offset address of the next instruction to be executed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Control Registers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Overflow flag (OF)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Indicates the overflow of a high-order bit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Carry flag (CF)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Contains the carry of 0 or 1 from high-order bit after arithmetic operation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Stores the last bit of a shift or rotate operation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Sign flag (SF)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Shows the sign of the result of an arithmetic operation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Positive -&gt; 0, Negative -&gt; 1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Zero Flag (ZF)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Segment Registers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Segments are specific areas defined in a program for containing data, code, and stack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Code segment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Contains the instructions to be executed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Data segment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Contains data, constants and work areas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Stack segment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Contains data and return addresses of procedures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Labels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Act as place markers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Marks the address of code and data (can be used to represent an address)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Data label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Must be unique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Ex)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myArray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	(not followed by colon)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Code label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Target of jump or loop instructions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Ex) L1:		(followed by colon)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Immediate Addressing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Operand is immediate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Operand value is found immediately following the instruction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$ in front of immediate operand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E.g.,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movl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 $0x4040,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4" name="CustomShape 3"/>
          <p:cNvSpPr/>
          <p:nvPr/>
        </p:nvSpPr>
        <p:spPr>
          <a:xfrm>
            <a:off x="5788440" y="3048120"/>
            <a:ext cx="1141200" cy="22842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35" name="CustomShape 4"/>
          <p:cNvSpPr/>
          <p:nvPr/>
        </p:nvSpPr>
        <p:spPr>
          <a:xfrm>
            <a:off x="5788440" y="4419720"/>
            <a:ext cx="1141200" cy="3031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36" name="CustomShape 5"/>
          <p:cNvSpPr/>
          <p:nvPr/>
        </p:nvSpPr>
        <p:spPr>
          <a:xfrm>
            <a:off x="5788440" y="4724280"/>
            <a:ext cx="1141200" cy="3031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37" name="CustomShape 6"/>
          <p:cNvSpPr/>
          <p:nvPr/>
        </p:nvSpPr>
        <p:spPr>
          <a:xfrm>
            <a:off x="5768640" y="4419720"/>
            <a:ext cx="11404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movl  %eax</a:t>
            </a:r>
            <a:endParaRPr/>
          </a:p>
        </p:txBody>
      </p:sp>
      <p:sp>
        <p:nvSpPr>
          <p:cNvPr id="238" name="CustomShape 7"/>
          <p:cNvSpPr/>
          <p:nvPr/>
        </p:nvSpPr>
        <p:spPr>
          <a:xfrm>
            <a:off x="5977440" y="4724280"/>
            <a:ext cx="5677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4040</a:t>
            </a:r>
            <a:endParaRPr/>
          </a:p>
        </p:txBody>
      </p:sp>
      <p:sp>
        <p:nvSpPr>
          <p:cNvPr id="239" name="CustomShape 8"/>
          <p:cNvSpPr/>
          <p:nvPr/>
        </p:nvSpPr>
        <p:spPr>
          <a:xfrm>
            <a:off x="5788440" y="3429000"/>
            <a:ext cx="1141200" cy="3031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40" name="CustomShape 9"/>
          <p:cNvSpPr/>
          <p:nvPr/>
        </p:nvSpPr>
        <p:spPr>
          <a:xfrm>
            <a:off x="5297040" y="3352680"/>
            <a:ext cx="5198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000f</a:t>
            </a:r>
            <a:endParaRPr/>
          </a:p>
        </p:txBody>
      </p:sp>
      <p:sp>
        <p:nvSpPr>
          <p:cNvPr id="241" name="CustomShape 10"/>
          <p:cNvSpPr/>
          <p:nvPr/>
        </p:nvSpPr>
        <p:spPr>
          <a:xfrm>
            <a:off x="5244480" y="4419720"/>
            <a:ext cx="5770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00A1</a:t>
            </a:r>
            <a:endParaRPr/>
          </a:p>
        </p:txBody>
      </p:sp>
      <p:sp>
        <p:nvSpPr>
          <p:cNvPr id="242" name="CustomShape 11"/>
          <p:cNvSpPr/>
          <p:nvPr/>
        </p:nvSpPr>
        <p:spPr>
          <a:xfrm>
            <a:off x="5244480" y="4724280"/>
            <a:ext cx="5770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00A2</a:t>
            </a:r>
            <a:endParaRPr/>
          </a:p>
        </p:txBody>
      </p:sp>
      <p:sp>
        <p:nvSpPr>
          <p:cNvPr id="243" name="CustomShape 12"/>
          <p:cNvSpPr/>
          <p:nvPr/>
        </p:nvSpPr>
        <p:spPr>
          <a:xfrm>
            <a:off x="5888520" y="2681280"/>
            <a:ext cx="849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endParaRPr/>
          </a:p>
        </p:txBody>
      </p:sp>
      <p:sp>
        <p:nvSpPr>
          <p:cNvPr id="244" name="CustomShape 13"/>
          <p:cNvSpPr/>
          <p:nvPr/>
        </p:nvSpPr>
        <p:spPr>
          <a:xfrm>
            <a:off x="5182560" y="2666880"/>
            <a:ext cx="52308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ADDR</a:t>
            </a:r>
            <a:endParaRPr/>
          </a:p>
        </p:txBody>
      </p:sp>
      <p:sp>
        <p:nvSpPr>
          <p:cNvPr id="245" name="Line 14"/>
          <p:cNvSpPr/>
          <p:nvPr/>
        </p:nvSpPr>
        <p:spPr>
          <a:xfrm>
            <a:off x="5502600" y="3047760"/>
            <a:ext cx="0" cy="30492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  <a:latin typeface="Calibri Light"/>
                <a:ea typeface="DejaVu Sans"/>
              </a:rPr>
              <a:t>Direct Addressing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Address of operand is found immediately after the instruction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Also known as direct addressing or absolute address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movl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, 0x0000f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248" name="CustomShape 3"/>
          <p:cNvSpPr/>
          <p:nvPr/>
        </p:nvSpPr>
        <p:spPr>
          <a:xfrm>
            <a:off x="2400120" y="3733920"/>
            <a:ext cx="1369800" cy="455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2009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2710080" y="4343400"/>
            <a:ext cx="4456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endParaRPr/>
          </a:p>
        </p:txBody>
      </p:sp>
      <p:sp>
        <p:nvSpPr>
          <p:cNvPr id="250" name="CustomShape 5"/>
          <p:cNvSpPr/>
          <p:nvPr/>
        </p:nvSpPr>
        <p:spPr>
          <a:xfrm>
            <a:off x="4914360" y="3048120"/>
            <a:ext cx="1141200" cy="22842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51" name="CustomShape 6"/>
          <p:cNvSpPr/>
          <p:nvPr/>
        </p:nvSpPr>
        <p:spPr>
          <a:xfrm>
            <a:off x="4914360" y="4419720"/>
            <a:ext cx="1141560" cy="3031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252" name="CustomShape 7"/>
          <p:cNvSpPr/>
          <p:nvPr/>
        </p:nvSpPr>
        <p:spPr>
          <a:xfrm>
            <a:off x="4914360" y="4724280"/>
            <a:ext cx="1141560" cy="3031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253" name="CustomShape 8"/>
          <p:cNvSpPr/>
          <p:nvPr/>
        </p:nvSpPr>
        <p:spPr>
          <a:xfrm>
            <a:off x="4837320" y="4419720"/>
            <a:ext cx="9219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movl eax</a:t>
            </a:r>
            <a:endParaRPr/>
          </a:p>
        </p:txBody>
      </p:sp>
      <p:sp>
        <p:nvSpPr>
          <p:cNvPr id="254" name="CustomShape 9"/>
          <p:cNvSpPr/>
          <p:nvPr/>
        </p:nvSpPr>
        <p:spPr>
          <a:xfrm>
            <a:off x="5097240" y="4724280"/>
            <a:ext cx="628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0000f</a:t>
            </a:r>
            <a:endParaRPr/>
          </a:p>
        </p:txBody>
      </p:sp>
      <p:sp>
        <p:nvSpPr>
          <p:cNvPr id="255" name="CustomShape 10"/>
          <p:cNvSpPr/>
          <p:nvPr/>
        </p:nvSpPr>
        <p:spPr>
          <a:xfrm>
            <a:off x="4914360" y="3429000"/>
            <a:ext cx="1141200" cy="3031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  <a:ea typeface="DejaVu Sans"/>
              </a:rPr>
              <a:t>2009</a:t>
            </a:r>
            <a:endParaRPr dirty="0"/>
          </a:p>
        </p:txBody>
      </p:sp>
      <p:sp>
        <p:nvSpPr>
          <p:cNvPr id="256" name="CustomShape 11"/>
          <p:cNvSpPr/>
          <p:nvPr/>
        </p:nvSpPr>
        <p:spPr>
          <a:xfrm>
            <a:off x="4114080" y="3352680"/>
            <a:ext cx="7300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  <a:ea typeface="DejaVu Sans"/>
              </a:rPr>
              <a:t>0x000f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Register Mode Addressing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Use % to denote register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E.g.,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Source operand: use value in specified register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Destination operand: use register as destination for value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Examples: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movl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,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ebx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Copy content of %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 to %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ebx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movl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$0x4040,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(immediate addressing)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Copy 0x4040 to %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movl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, 0x0000f (direct addressing)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Copy content of %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 to memory location 0x0000f</a:t>
            </a:r>
            <a:endParaRPr dirty="0"/>
          </a:p>
        </p:txBody>
      </p:sp>
      <p:sp>
        <p:nvSpPr>
          <p:cNvPr id="259" name="CustomShape 3"/>
          <p:cNvSpPr/>
          <p:nvPr/>
        </p:nvSpPr>
        <p:spPr>
          <a:xfrm>
            <a:off x="6400800" y="6248520"/>
            <a:ext cx="15984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31BBA86-EBF7-4A1F-BCDB-0470F53C6E94}" type="slidenum">
              <a:rPr lang="en-US" sz="1200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Indirect Mode Addressing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Content of operand is an address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Designated as parenthesis around operand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Offset can be specified as immediate mode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Examples: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movl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(%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ebp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),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Copy value from memory location whose address is in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ebp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 into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movl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-4(%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ebp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),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Copy value from memory location whose address is -4 away from content of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ebp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 into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endParaRPr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1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1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Indexed Mode Addressing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Add content of two registers to get address of operand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movl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(%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eab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,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esi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),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Copy value at (address =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eab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esi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) into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Useful for dealing with arrays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If you need to walk through the elements of an array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Use one register to hold base address, one to hold index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DejaVu Sans"/>
              </a:rPr>
              <a:t>E.g., implement C array access in a for loop</a:t>
            </a:r>
            <a:endParaRPr dirty="0"/>
          </a:p>
        </p:txBody>
      </p:sp>
      <p:sp>
        <p:nvSpPr>
          <p:cNvPr id="264" name="CustomShape 3"/>
          <p:cNvSpPr/>
          <p:nvPr/>
        </p:nvSpPr>
        <p:spPr>
          <a:xfrm>
            <a:off x="6400800" y="6248520"/>
            <a:ext cx="15984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7E32CE9-1C76-4D5C-B4CB-BEE475B07EFA}" type="slidenum">
              <a:rPr lang="en-US" sz="1200">
                <a:solidFill>
                  <a:srgbClr val="8B8B8B"/>
                </a:solidFill>
                <a:latin typeface="Calibri"/>
                <a:ea typeface="DejaVu Sans"/>
              </a:r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11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28560" y="185040"/>
            <a:ext cx="7883280" cy="132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>
                <a:solidFill>
                  <a:srgbClr val="DC2300"/>
                </a:solidFill>
                <a:latin typeface="Calibri Light"/>
                <a:ea typeface="DejaVu Sans"/>
              </a:rPr>
              <a:t>Thanks!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731520" y="1395720"/>
            <a:ext cx="7372800" cy="472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DejaVu Sans"/>
              </a:rPr>
              <a:t>Any questions?</a:t>
            </a:r>
            <a:endParaRPr/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28560" y="293040"/>
            <a:ext cx="7883280" cy="836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PA 3 – Bomb Lab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920" y="1097280"/>
            <a:ext cx="8228160" cy="548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Download bomb&lt;N&gt;.tar (N represents your ID 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http://airavat.cs.rutgers.edu:17200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Don’t download more than 2 bombs!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Download this in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iLab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machines or copy downloaded bomb into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iLab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machines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Untar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your bomb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$ tar -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xvf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bomb&lt;N&gt;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bomb&lt;N&gt; directory will have</a:t>
            </a:r>
            <a:endParaRPr dirty="0"/>
          </a:p>
          <a:p>
            <a:pPr marL="1714500" lvl="3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bomb,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bomb.c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, README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Solve using GDB!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See score at http://airavat.cs.rutgers.edu:17200/scoreboard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Put your results/input in defuser.txt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Submit your bomb along with defuser.txt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37200" y="527040"/>
            <a:ext cx="2833920" cy="151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  <a:latin typeface="Calibri Light"/>
                <a:ea typeface="DejaVu Sans"/>
              </a:rPr>
              <a:t>PA 3 – 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  <a:latin typeface="Calibri Light"/>
                <a:ea typeface="DejaVu Sans"/>
              </a:rPr>
              <a:t>Scoreboard</a:t>
            </a:r>
            <a:endParaRPr dirty="0"/>
          </a:p>
        </p:txBody>
      </p:sp>
      <p:pic>
        <p:nvPicPr>
          <p:cNvPr id="158" name="Picture 157"/>
          <p:cNvPicPr/>
          <p:nvPr/>
        </p:nvPicPr>
        <p:blipFill>
          <a:blip r:embed="rId2"/>
          <a:stretch>
            <a:fillRect/>
          </a:stretch>
        </p:blipFill>
        <p:spPr>
          <a:xfrm>
            <a:off x="4186800" y="169200"/>
            <a:ext cx="4749480" cy="650304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552240" y="2433600"/>
            <a:ext cx="3378960" cy="30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Remember : You will lose </a:t>
            </a:r>
            <a:r>
              <a:rPr lang="en-US" sz="2400" b="1" dirty="0">
                <a:solidFill>
                  <a:srgbClr val="0000FF"/>
                </a:solidFill>
                <a:latin typeface="Calibri"/>
                <a:ea typeface="DejaVu Sans"/>
              </a:rPr>
              <a:t>0.5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points for each explodes!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56560" y="335520"/>
            <a:ext cx="7883280" cy="73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How to Defuse It!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709920" y="1024920"/>
            <a:ext cx="7884720" cy="537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F497D"/>
                </a:solidFill>
                <a:latin typeface="Calibri"/>
                <a:ea typeface="DejaVu Sans"/>
              </a:rPr>
              <a:t>One way to do it by debugging using GDB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alibri"/>
                <a:ea typeface="DejaVu Sans"/>
              </a:rPr>
              <a:t>gdb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 bomb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(run in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gdb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Set break point for each phase (e.g. 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libri"/>
                <a:ea typeface="DejaVu Sans"/>
              </a:rPr>
              <a:t>gdb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) break phase_1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 (this will help you not to explode the bomb)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Run the program ( 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libri"/>
                <a:ea typeface="DejaVu Sans"/>
              </a:rPr>
              <a:t>gdb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) run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Useful Commands for binary 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bomb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Print bomb’s symbol table (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alibri"/>
                <a:ea typeface="DejaVu Sans"/>
              </a:rPr>
              <a:t>objdump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 -t bomb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Disassemble the code (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alibri"/>
                <a:ea typeface="DejaVu Sans"/>
              </a:rPr>
              <a:t>objdump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 -d bomb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Display printable strings (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$ strings -t x bomb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You can save output of commands into file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Example : 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alibri"/>
                <a:ea typeface="DejaVu Sans"/>
              </a:rPr>
              <a:t>objdump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 -d bomb &gt; bomb-assembly.txt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56560" y="335520"/>
            <a:ext cx="7883280" cy="73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How to Defuse It!</a:t>
            </a:r>
            <a:endParaRPr/>
          </a:p>
        </p:txBody>
      </p:sp>
      <p:pic>
        <p:nvPicPr>
          <p:cNvPr id="163" name="Picture 162"/>
          <p:cNvPicPr/>
          <p:nvPr/>
        </p:nvPicPr>
        <p:blipFill>
          <a:blip r:embed="rId2"/>
          <a:stretch>
            <a:fillRect/>
          </a:stretch>
        </p:blipFill>
        <p:spPr>
          <a:xfrm>
            <a:off x="806040" y="1097280"/>
            <a:ext cx="6143040" cy="548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8560" y="365040"/>
            <a:ext cx="7883280" cy="132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Some Useful GDB Commands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997920" y="1600920"/>
            <a:ext cx="731304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(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gdb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ni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 - next instruction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(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gdb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si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 - step in (e.g. step into function)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(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gdb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 step  - step out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(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gdb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disas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 - disassemble instructions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(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gdb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 until  *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addr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– jump to the given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addr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(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gdb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i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r – print all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reg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values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(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gdb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) x/s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addr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– print value of the </a:t>
            </a:r>
            <a:r>
              <a:rPr lang="en-US" sz="2400" dirty="0" err="1">
                <a:solidFill>
                  <a:srgbClr val="1F497D"/>
                </a:solidFill>
                <a:latin typeface="Calibri"/>
                <a:ea typeface="DejaVu Sans"/>
              </a:rPr>
              <a:t>addr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DejaVu Sans"/>
              </a:rPr>
              <a:t> (similarly x/d)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1F497D"/>
                </a:solidFill>
                <a:latin typeface="Calibri"/>
                <a:ea typeface="DejaVu Sans"/>
              </a:rPr>
              <a:t>GDB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https://www.csee.umbc.edu/~cpatel2/links/310/nasm/gdb_help.shtml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28560" y="365040"/>
            <a:ext cx="7883280" cy="132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SSH Tunnel with Firefox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997920" y="1600920"/>
            <a:ext cx="731304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1F497D"/>
                </a:solidFill>
                <a:latin typeface="Calibri"/>
                <a:ea typeface="DejaVu Sans"/>
              </a:rPr>
              <a:t>Linux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https://ubuntuforums.org/showthread.php?t=723025</a:t>
            </a: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alibri"/>
                <a:ea typeface="DejaVu Sans"/>
              </a:rPr>
              <a:t>ssh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DejaVu Sans"/>
              </a:rPr>
              <a:t> -D 9999 -C </a:t>
            </a:r>
            <a:r>
              <a:rPr lang="en-US" sz="2400" dirty="0" err="1">
                <a:solidFill>
                  <a:srgbClr val="0000FF"/>
                </a:solidFill>
                <a:latin typeface="Calibri"/>
                <a:ea typeface="DejaVu Sans"/>
              </a:rPr>
              <a:t>netId@iLab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1F497D"/>
                </a:solidFill>
                <a:latin typeface="Calibri"/>
                <a:ea typeface="DejaVu Sans"/>
              </a:rPr>
              <a:t>Windows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https://www.sotechdesign.com.au/browsing-the-web-through-a-ssh-tunnel-with-firefox-and-putty-windows/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143000" y="1900800"/>
            <a:ext cx="6854760" cy="190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0000"/>
                </a:solidFill>
                <a:latin typeface="Calibri Light"/>
                <a:ea typeface="DejaVu Sans"/>
              </a:rPr>
              <a:t>Assembly Language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1143000" y="3602160"/>
            <a:ext cx="6854760" cy="165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1372</Words>
  <Application>Microsoft Office PowerPoint</Application>
  <PresentationFormat>On-screen Show (4:3)</PresentationFormat>
  <Paragraphs>272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DejaVu Sans</vt:lpstr>
      <vt:lpstr>StarSymbol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Bill Chen</cp:lastModifiedBy>
  <cp:revision>29</cp:revision>
  <dcterms:modified xsi:type="dcterms:W3CDTF">2017-10-05T00:20:15Z</dcterms:modified>
</cp:coreProperties>
</file>